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0" r:id="rId6"/>
    <p:sldId id="371" r:id="rId7"/>
    <p:sldId id="376" r:id="rId8"/>
    <p:sldId id="378" r:id="rId9"/>
    <p:sldId id="381" r:id="rId10"/>
    <p:sldId id="385" r:id="rId11"/>
    <p:sldId id="386" r:id="rId12"/>
    <p:sldId id="387" r:id="rId13"/>
    <p:sldId id="388" r:id="rId14"/>
    <p:sldId id="392" r:id="rId15"/>
    <p:sldId id="39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0" name="yt_shape_1098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79" name="yt_image_1097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2" name="yt_shape_10982"/>
          <p:cNvSpPr txBox="1"/>
          <p:nvPr/>
        </p:nvSpPr>
        <p:spPr>
          <a:xfrm>
            <a:off x="540000" y="1597583"/>
            <a:ext cx="1107995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同号两数相乘得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异号两数相乘得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乘任何数都得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32ED48-47DF-8ECA-3344-B1C316E71E4B}"/>
              </a:ext>
            </a:extLst>
          </p:cNvPr>
          <p:cNvSpPr txBox="1"/>
          <p:nvPr/>
        </p:nvSpPr>
        <p:spPr>
          <a:xfrm>
            <a:off x="334558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B98094-F425-4302-259A-225FBED3A8C7}"/>
              </a:ext>
            </a:extLst>
          </p:cNvPr>
          <p:cNvSpPr txBox="1"/>
          <p:nvPr/>
        </p:nvSpPr>
        <p:spPr>
          <a:xfrm>
            <a:off x="700318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0BFC35-916C-CED1-66B4-22868D9D3973}"/>
              </a:ext>
            </a:extLst>
          </p:cNvPr>
          <p:cNvSpPr txBox="1"/>
          <p:nvPr/>
        </p:nvSpPr>
        <p:spPr>
          <a:xfrm>
            <a:off x="9136789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4AE897-89BA-219F-B2D3-23F4B46DDF87}"/>
              </a:ext>
            </a:extLst>
          </p:cNvPr>
          <p:cNvSpPr txBox="1"/>
          <p:nvPr/>
        </p:nvSpPr>
        <p:spPr>
          <a:xfrm>
            <a:off x="3193189" y="25017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3" name="yt_shape_11043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长沙明德中学月考卷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刘亮的妈妈每天早上要送新鲜蔬菜到市场去卖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1ced"/>
              </a:rPr>
              <a:t>下表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是一周送出的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筐新鲜蔬菜的质量记录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每筐以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为标准质量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044" name="yt_table_11044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079134"/>
              </p:ext>
            </p:extLst>
          </p:nvPr>
        </p:nvGraphicFramePr>
        <p:xfrm>
          <a:off x="540000" y="2011799"/>
          <a:ext cx="11111998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84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55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筐数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与标准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质量相比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046" name="yt_shape_11046"/>
          <p:cNvSpPr txBox="1"/>
          <p:nvPr/>
        </p:nvSpPr>
        <p:spPr>
          <a:xfrm>
            <a:off x="540119" y="364502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求一周送出的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筐新鲜蔬菜的总质量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c5179"/>
              </a:rPr>
              <a:t>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一周送出的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筐新鲜蔬菜的总质量是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88109F-C8FB-A479-8D56-94FCE309D66B}"/>
              </a:ext>
            </a:extLst>
          </p:cNvPr>
          <p:cNvSpPr txBox="1"/>
          <p:nvPr/>
        </p:nvSpPr>
        <p:spPr>
          <a:xfrm>
            <a:off x="450108" y="4073706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c5179"/>
              </a:rPr>
              <a:t>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16B5F9-06AC-221B-5C05-CF7FBED92F73}"/>
              </a:ext>
            </a:extLst>
          </p:cNvPr>
          <p:cNvSpPr txBox="1"/>
          <p:nvPr/>
        </p:nvSpPr>
        <p:spPr>
          <a:xfrm>
            <a:off x="450108" y="4549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C9B29F-C77D-509B-7C2F-E3CE3DDE976D}"/>
              </a:ext>
            </a:extLst>
          </p:cNvPr>
          <p:cNvSpPr txBox="1"/>
          <p:nvPr/>
        </p:nvSpPr>
        <p:spPr>
          <a:xfrm>
            <a:off x="450108" y="5024683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0B0DF1-886F-12C4-55AF-C62CF48CB60D}"/>
              </a:ext>
            </a:extLst>
          </p:cNvPr>
          <p:cNvSpPr txBox="1"/>
          <p:nvPr/>
        </p:nvSpPr>
        <p:spPr>
          <a:xfrm>
            <a:off x="450108" y="5500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874F68-3E94-A0DE-C647-12A345D21022}"/>
              </a:ext>
            </a:extLst>
          </p:cNvPr>
          <p:cNvSpPr txBox="1"/>
          <p:nvPr/>
        </p:nvSpPr>
        <p:spPr>
          <a:xfrm>
            <a:off x="450108" y="5975658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一周送出的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筐新鲜蔬菜的总质量是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9" name="yt_shape_1104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规定一种新运算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bbf"/>
              </a:rPr>
              <a:t>即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根据上面的规定解答以下题目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的值不相等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D36745-BA41-326B-1AA8-729FAB144F01}"/>
              </a:ext>
            </a:extLst>
          </p:cNvPr>
          <p:cNvSpPr txBox="1"/>
          <p:nvPr/>
        </p:nvSpPr>
        <p:spPr>
          <a:xfrm>
            <a:off x="450108" y="3230634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EE15B8-5421-DD29-1F5E-F1E8B5BDF876}"/>
              </a:ext>
            </a:extLst>
          </p:cNvPr>
          <p:cNvSpPr txBox="1"/>
          <p:nvPr/>
        </p:nvSpPr>
        <p:spPr>
          <a:xfrm>
            <a:off x="450108" y="4181610"/>
            <a:ext cx="769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38BF5C-987B-5330-F5A5-4ACF7C4AB71F}"/>
              </a:ext>
            </a:extLst>
          </p:cNvPr>
          <p:cNvSpPr txBox="1"/>
          <p:nvPr/>
        </p:nvSpPr>
        <p:spPr>
          <a:xfrm>
            <a:off x="450108" y="4657098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的值不相等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7" name="yt_shape_1105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56" name="yt_image_11056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59" name="yt_shape_11059"/>
              <p:cNvSpPr txBox="1"/>
              <p:nvPr/>
            </p:nvSpPr>
            <p:spPr>
              <a:xfrm>
                <a:off x="540000" y="1597583"/>
                <a:ext cx="9061455" cy="4749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个等式应表示为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059" name="yt_shape_11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9061455" cy="4749377"/>
              </a:xfrm>
              <a:prstGeom prst="rect">
                <a:avLst/>
              </a:prstGeom>
              <a:blipFill>
                <a:blip r:embed="rId3"/>
                <a:stretch>
                  <a:fillRect l="-2086" t="-1027" r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67FFDD-BDD4-F28E-2CBC-46DF5D69FE09}"/>
                  </a:ext>
                </a:extLst>
              </p:cNvPr>
              <p:cNvSpPr txBox="1"/>
              <p:nvPr/>
            </p:nvSpPr>
            <p:spPr>
              <a:xfrm>
                <a:off x="4250464" y="4317519"/>
                <a:ext cx="504863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67FFDD-BDD4-F28E-2CBC-46DF5D69F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464" y="4317519"/>
                <a:ext cx="5048631" cy="767665"/>
              </a:xfrm>
              <a:prstGeom prst="rect">
                <a:avLst/>
              </a:prstGeom>
              <a:blipFill>
                <a:blip r:embed="rId4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72" name="yt_shape_11072"/>
              <p:cNvSpPr txBox="1"/>
              <p:nvPr/>
            </p:nvSpPr>
            <p:spPr>
              <a:xfrm>
                <a:off x="540000" y="900000"/>
                <a:ext cx="9618018" cy="138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是连续正整数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72" name="yt_shape_11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18018" cy="1388778"/>
              </a:xfrm>
              <a:prstGeom prst="rect">
                <a:avLst/>
              </a:prstGeom>
              <a:blipFill>
                <a:blip r:embed="rId2"/>
                <a:stretch>
                  <a:fillRect l="-1966" r="-1078" b="-93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3E836A6-DE48-24CE-C354-4FD3D1E590CC}"/>
              </a:ext>
            </a:extLst>
          </p:cNvPr>
          <p:cNvSpPr txBox="1"/>
          <p:nvPr/>
        </p:nvSpPr>
        <p:spPr>
          <a:xfrm>
            <a:off x="449989" y="2492896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857BF4-0218-59B9-9951-A5CA29D9B019}"/>
              </a:ext>
            </a:extLst>
          </p:cNvPr>
          <p:cNvSpPr txBox="1"/>
          <p:nvPr/>
        </p:nvSpPr>
        <p:spPr>
          <a:xfrm>
            <a:off x="449989" y="2968384"/>
            <a:ext cx="9705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6" name="yt_shape_11076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075" name="yt_image_11075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078" name="yt_table_11078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247738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有理数的乘法运算先确定积的符号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再把绝对值相乘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在进行乘法运算时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带分数应化为假分数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小数要化为分数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85" name="yt_image_109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8" name="yt_shape_10988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0989" name="yt_shape_10989"/>
          <p:cNvSpPr txBox="1"/>
          <p:nvPr/>
        </p:nvSpPr>
        <p:spPr>
          <a:xfrm>
            <a:off x="540000" y="2097148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下列计算结果中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0" name="yt_table_109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864943"/>
              </p:ext>
            </p:extLst>
          </p:nvPr>
        </p:nvGraphicFramePr>
        <p:xfrm>
          <a:off x="540056" y="2576451"/>
          <a:ext cx="8468043" cy="950976"/>
        </p:xfrm>
        <a:graphic>
          <a:graphicData uri="http://schemas.openxmlformats.org/drawingml/2006/table">
            <a:tbl>
              <a:tblPr/>
              <a:tblGrid>
                <a:gridCol w="493744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353060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</a:tbl>
          </a:graphicData>
        </a:graphic>
      </p:graphicFrame>
      <p:sp>
        <p:nvSpPr>
          <p:cNvPr id="10992" name="yt_shape_10992"/>
          <p:cNvSpPr txBox="1"/>
          <p:nvPr/>
        </p:nvSpPr>
        <p:spPr>
          <a:xfrm>
            <a:off x="540000" y="3578005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3" name="yt_table_109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717549"/>
              </p:ext>
            </p:extLst>
          </p:nvPr>
        </p:nvGraphicFramePr>
        <p:xfrm>
          <a:off x="540056" y="4057308"/>
          <a:ext cx="10236463" cy="475488"/>
        </p:xfrm>
        <a:graphic>
          <a:graphicData uri="http://schemas.openxmlformats.org/drawingml/2006/table">
            <a:tbl>
              <a:tblPr/>
              <a:tblGrid>
                <a:gridCol w="2671862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30801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3376146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1880437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10995" name="yt_shape_10995"/>
          <p:cNvSpPr txBox="1"/>
          <p:nvPr/>
        </p:nvSpPr>
        <p:spPr>
          <a:xfrm>
            <a:off x="540000" y="458347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6" name="yt_table_109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674854"/>
              </p:ext>
            </p:extLst>
          </p:nvPr>
        </p:nvGraphicFramePr>
        <p:xfrm>
          <a:off x="540056" y="5062782"/>
          <a:ext cx="9001443" cy="950976"/>
        </p:xfrm>
        <a:graphic>
          <a:graphicData uri="http://schemas.openxmlformats.org/drawingml/2006/table">
            <a:tbl>
              <a:tblPr/>
              <a:tblGrid>
                <a:gridCol w="493744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pic>
        <p:nvPicPr>
          <p:cNvPr id="3" name="yt_shape_1722389924527">
            <a:extLst>
              <a:ext uri="{FF2B5EF4-FFF2-40B4-BE49-F238E27FC236}">
                <a16:creationId xmlns:a16="http://schemas.microsoft.com/office/drawing/2014/main" id="{AD78B39E-9EBB-4AF4-2869-BE48AD81B6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07CF7E-5184-B335-EB1F-1C930F0D7385}"/>
              </a:ext>
            </a:extLst>
          </p:cNvPr>
          <p:cNvSpPr txBox="1"/>
          <p:nvPr/>
        </p:nvSpPr>
        <p:spPr>
          <a:xfrm>
            <a:off x="57077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60BDAA-75D0-AEC4-3910-37886BEB50A6}"/>
              </a:ext>
            </a:extLst>
          </p:cNvPr>
          <p:cNvSpPr txBox="1"/>
          <p:nvPr/>
        </p:nvSpPr>
        <p:spPr>
          <a:xfrm>
            <a:off x="7841389" y="3531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55E603-1800-C11D-0CCF-3E19FF47744A}"/>
              </a:ext>
            </a:extLst>
          </p:cNvPr>
          <p:cNvSpPr txBox="1"/>
          <p:nvPr/>
        </p:nvSpPr>
        <p:spPr>
          <a:xfrm>
            <a:off x="3878989" y="45366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" name="yt_shape_10998"/>
          <p:cNvSpPr txBox="1"/>
          <p:nvPr/>
        </p:nvSpPr>
        <p:spPr>
          <a:xfrm>
            <a:off x="540000" y="900000"/>
            <a:ext cx="8851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表示的数相乘的积可能是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0" name="yt_table_110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899708"/>
              </p:ext>
            </p:extLst>
          </p:nvPr>
        </p:nvGraphicFramePr>
        <p:xfrm>
          <a:off x="540056" y="1822689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p:pic>
        <p:nvPicPr>
          <p:cNvPr id="10999" name="yt_image_10999_skip" title="H_34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7992" y="1379303"/>
            <a:ext cx="3174265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02" name="yt_shape_11002"/>
              <p:cNvSpPr txBox="1"/>
              <p:nvPr/>
            </p:nvSpPr>
            <p:spPr>
              <a:xfrm>
                <a:off x="540000" y="2348860"/>
                <a:ext cx="4688784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02" name="yt_shape_110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60"/>
                <a:ext cx="4688784" cy="2066784"/>
              </a:xfrm>
              <a:prstGeom prst="rect">
                <a:avLst/>
              </a:prstGeom>
              <a:blipFill>
                <a:blip r:embed="rId3"/>
                <a:stretch>
                  <a:fillRect l="-4031" t="-2360" r="-2991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A49CE1-05F5-6144-81DC-907428200BD0}"/>
              </a:ext>
            </a:extLst>
          </p:cNvPr>
          <p:cNvSpPr txBox="1"/>
          <p:nvPr/>
        </p:nvSpPr>
        <p:spPr>
          <a:xfrm>
            <a:off x="84033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202C1B-5C52-E57D-E8B7-684083C9918F}"/>
              </a:ext>
            </a:extLst>
          </p:cNvPr>
          <p:cNvSpPr txBox="1"/>
          <p:nvPr/>
        </p:nvSpPr>
        <p:spPr>
          <a:xfrm>
            <a:off x="3040789" y="277754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B0AC27-AEDE-6723-E7E6-A7B862ABC8FD}"/>
              </a:ext>
            </a:extLst>
          </p:cNvPr>
          <p:cNvSpPr txBox="1"/>
          <p:nvPr/>
        </p:nvSpPr>
        <p:spPr>
          <a:xfrm>
            <a:off x="4026627" y="3253031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1C05D5-8EE3-3E6F-7F1C-B8BA808776F2}"/>
              </a:ext>
            </a:extLst>
          </p:cNvPr>
          <p:cNvSpPr txBox="1"/>
          <p:nvPr/>
        </p:nvSpPr>
        <p:spPr>
          <a:xfrm>
            <a:off x="3193189" y="392447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7" name="yt_shape_11007"/>
              <p:cNvSpPr txBox="1"/>
              <p:nvPr/>
            </p:nvSpPr>
            <p:spPr>
              <a:xfrm>
                <a:off x="540000" y="900000"/>
                <a:ext cx="6309420" cy="4403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            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）；</a:t>
                </a:r>
                <a:endParaRPr lang="zh-CN" altLang="zh-CN" sz="2400" b="0" i="0" u="none" dirty="0"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chemeClr val="tx1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          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spc="375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spc="375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zh-CN" altLang="zh-CN" sz="2400" b="0" i="0" u="none" dirty="0">
                  <a:solidFill>
                    <a:schemeClr val="tx1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1007" name="yt_shape_11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09420" cy="4403450"/>
              </a:xfrm>
              <a:prstGeom prst="rect">
                <a:avLst/>
              </a:prstGeom>
              <a:blipFill>
                <a:blip r:embed="rId2"/>
                <a:stretch>
                  <a:fillRect l="-2995" t="-1247" r="-37971" b="-5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F56406-563F-D2F8-7B3D-0F3CECFE6AC0}"/>
              </a:ext>
            </a:extLst>
          </p:cNvPr>
          <p:cNvSpPr txBox="1"/>
          <p:nvPr/>
        </p:nvSpPr>
        <p:spPr>
          <a:xfrm>
            <a:off x="449989" y="2060848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7EEE89-413D-744F-389D-47C099ABE848}"/>
              </a:ext>
            </a:extLst>
          </p:cNvPr>
          <p:cNvSpPr txBox="1"/>
          <p:nvPr/>
        </p:nvSpPr>
        <p:spPr>
          <a:xfrm>
            <a:off x="5519936" y="206084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EEBC9C-86BA-7E67-4FB9-E9B5346ECEB1}"/>
              </a:ext>
            </a:extLst>
          </p:cNvPr>
          <p:cNvSpPr txBox="1"/>
          <p:nvPr/>
        </p:nvSpPr>
        <p:spPr>
          <a:xfrm>
            <a:off x="449989" y="3441824"/>
            <a:ext cx="5656961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720B39-13BB-1759-A7FE-BBC760D04A54}"/>
                  </a:ext>
                </a:extLst>
              </p:cNvPr>
              <p:cNvSpPr txBox="1"/>
              <p:nvPr/>
            </p:nvSpPr>
            <p:spPr>
              <a:xfrm>
                <a:off x="5519936" y="3429000"/>
                <a:ext cx="2608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720B39-13BB-1759-A7FE-BBC760D04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36" y="3429000"/>
                <a:ext cx="2608961" cy="768490"/>
              </a:xfrm>
              <a:prstGeom prst="rect">
                <a:avLst/>
              </a:prstGeom>
              <a:blipFill>
                <a:blip r:embed="rId3"/>
                <a:stretch>
                  <a:fillRect l="-37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623EC2-0CF2-B527-A306-430480625AAB}"/>
                  </a:ext>
                </a:extLst>
              </p:cNvPr>
              <p:cNvSpPr txBox="1"/>
              <p:nvPr/>
            </p:nvSpPr>
            <p:spPr>
              <a:xfrm>
                <a:off x="6744072" y="4103878"/>
                <a:ext cx="7087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623EC2-0CF2-B527-A306-430480625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072" y="4103878"/>
                <a:ext cx="708724" cy="727279"/>
              </a:xfrm>
              <a:prstGeom prst="rect">
                <a:avLst/>
              </a:prstGeom>
              <a:blipFill>
                <a:blip r:embed="rId4"/>
                <a:stretch>
                  <a:fillRect l="-12821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6" name="yt_shape_1101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有理数乘法法则的应用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桂林四中单元卷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用正负数表示气温的变化量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下降为负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3eed,isEnd"/>
              </a:rPr>
              <a:t>登山队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攀登一座山峰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每登高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气温的变化为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攀登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气温的变化为下降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018" name="yt_shape_11018"/>
          <p:cNvSpPr txBox="1"/>
          <p:nvPr/>
        </p:nvSpPr>
        <p:spPr>
          <a:xfrm>
            <a:off x="540119" y="28391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甲水库的水位每天上升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乙水库的水位每天下降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102"/>
              </a:rPr>
              <a:t>下降为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乙水库水位的总变化量各是多少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019" name="yt_shape_11019"/>
          <p:cNvSpPr txBox="1"/>
          <p:nvPr/>
        </p:nvSpPr>
        <p:spPr>
          <a:xfrm>
            <a:off x="540000" y="3798566"/>
            <a:ext cx="31450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4758001"/>
            <a:ext cx="65979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甲水库水位上升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乙水库水位下降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89924625">
            <a:extLst>
              <a:ext uri="{FF2B5EF4-FFF2-40B4-BE49-F238E27FC236}">
                <a16:creationId xmlns:a16="http://schemas.microsoft.com/office/drawing/2014/main" id="{C98771A7-34EA-A2A8-65E8-5C73E9906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8AEC93-3540-9364-77AD-893720C5A371}"/>
              </a:ext>
            </a:extLst>
          </p:cNvPr>
          <p:cNvSpPr txBox="1"/>
          <p:nvPr/>
        </p:nvSpPr>
        <p:spPr>
          <a:xfrm>
            <a:off x="11446721" y="182824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8b5f3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B47DE6-DDB3-AE8F-74A2-09B17C001FCA}"/>
              </a:ext>
            </a:extLst>
          </p:cNvPr>
          <p:cNvSpPr txBox="1"/>
          <p:nvPr/>
        </p:nvSpPr>
        <p:spPr>
          <a:xfrm>
            <a:off x="1055440" y="2303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39F234-72BA-92B3-3526-33326B98B8C8}"/>
              </a:ext>
            </a:extLst>
          </p:cNvPr>
          <p:cNvSpPr txBox="1"/>
          <p:nvPr/>
        </p:nvSpPr>
        <p:spPr>
          <a:xfrm>
            <a:off x="449989" y="3751760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CFD1A6-D02A-DC35-C8A5-24D0CDF034A6}"/>
              </a:ext>
            </a:extLst>
          </p:cNvPr>
          <p:cNvSpPr txBox="1"/>
          <p:nvPr/>
        </p:nvSpPr>
        <p:spPr>
          <a:xfrm>
            <a:off x="449989" y="4227248"/>
            <a:ext cx="298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249B24-8135-917A-DAF2-B336040491C3}"/>
              </a:ext>
            </a:extLst>
          </p:cNvPr>
          <p:cNvSpPr txBox="1"/>
          <p:nvPr/>
        </p:nvSpPr>
        <p:spPr>
          <a:xfrm>
            <a:off x="449989" y="4711195"/>
            <a:ext cx="6714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甲水库水位上升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乙水库水位下降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因考虑问题不全面而出错</a:t>
            </a:r>
          </a:p>
        </p:txBody>
      </p:sp>
      <p:sp>
        <p:nvSpPr>
          <p:cNvPr id="11022" name="yt_shape_11022"/>
          <p:cNvSpPr txBox="1"/>
          <p:nvPr/>
        </p:nvSpPr>
        <p:spPr>
          <a:xfrm>
            <a:off x="540000" y="1399565"/>
            <a:ext cx="82522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924698">
            <a:extLst>
              <a:ext uri="{FF2B5EF4-FFF2-40B4-BE49-F238E27FC236}">
                <a16:creationId xmlns:a16="http://schemas.microsoft.com/office/drawing/2014/main" id="{F22C2BEB-F999-B9A8-5E87-79A00708C2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2F03FA-0236-7F9D-C19B-4C879B998A1E}"/>
              </a:ext>
            </a:extLst>
          </p:cNvPr>
          <p:cNvSpPr txBox="1"/>
          <p:nvPr/>
        </p:nvSpPr>
        <p:spPr>
          <a:xfrm>
            <a:off x="7250839" y="135275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23" name="yt_image_11023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6" name="yt_shape_11026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已知两个有理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788e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7" name="yt_table_110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21887"/>
              </p:ext>
            </p:extLst>
          </p:nvPr>
        </p:nvGraphicFramePr>
        <p:xfrm>
          <a:off x="540056" y="2060848"/>
          <a:ext cx="5414963" cy="1901952"/>
        </p:xfrm>
        <a:graphic>
          <a:graphicData uri="http://schemas.openxmlformats.org/drawingml/2006/table">
            <a:tbl>
              <a:tblPr/>
              <a:tblGrid>
                <a:gridCol w="541496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sp>
        <p:nvSpPr>
          <p:cNvPr id="11029" name="yt_shape_11029"/>
          <p:cNvSpPr txBox="1"/>
          <p:nvPr/>
        </p:nvSpPr>
        <p:spPr>
          <a:xfrm>
            <a:off x="540000" y="4013168"/>
            <a:ext cx="102077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0" name="yt_table_110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834420"/>
              </p:ext>
            </p:extLst>
          </p:nvPr>
        </p:nvGraphicFramePr>
        <p:xfrm>
          <a:off x="540056" y="4492471"/>
          <a:ext cx="4675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69F416-DAF1-ED55-A4B1-7054665D5881}"/>
              </a:ext>
            </a:extLst>
          </p:cNvPr>
          <p:cNvSpPr txBox="1"/>
          <p:nvPr/>
        </p:nvSpPr>
        <p:spPr>
          <a:xfrm>
            <a:off x="10920536" y="154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21C4A4-458A-BDAF-AC6D-CF0046623B06}"/>
              </a:ext>
            </a:extLst>
          </p:cNvPr>
          <p:cNvSpPr txBox="1"/>
          <p:nvPr/>
        </p:nvSpPr>
        <p:spPr>
          <a:xfrm>
            <a:off x="9728736" y="39663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2" name="yt_shape_1103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某冷库的温度为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现有一批食品需要低温冷藏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595,isEnd"/>
              </a:rPr>
              <a:t>如果冷库每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小时可降温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且连续降温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后才可达到冷藏温度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ebb1,isEnd"/>
              </a:rPr>
              <a:t>则这批食品需要达到的冷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藏温度是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按下面程序计算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如果输入的数是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那么输出的数是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34" name="yt_image_11034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0097" y="2818869"/>
            <a:ext cx="439180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8AE6D8-83EB-4359-02A5-9A519889BE10}"/>
              </a:ext>
            </a:extLst>
          </p:cNvPr>
          <p:cNvSpPr txBox="1"/>
          <p:nvPr/>
        </p:nvSpPr>
        <p:spPr>
          <a:xfrm>
            <a:off x="1669308" y="1804170"/>
            <a:ext cx="171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4ADB70-F0F5-2A8C-6C76-2E57C9E41D1C}"/>
              </a:ext>
            </a:extLst>
          </p:cNvPr>
          <p:cNvSpPr txBox="1"/>
          <p:nvPr/>
        </p:nvSpPr>
        <p:spPr>
          <a:xfrm>
            <a:off x="8451107" y="2279658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6" name="yt_shape_11036"/>
              <p:cNvSpPr txBox="1"/>
              <p:nvPr/>
            </p:nvSpPr>
            <p:spPr>
              <a:xfrm>
                <a:off x="540000" y="900000"/>
                <a:ext cx="5386090" cy="323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6" name="yt_shape_11036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6090" cy="3236784"/>
              </a:xfrm>
              <a:prstGeom prst="rect">
                <a:avLst/>
              </a:prstGeom>
              <a:blipFill>
                <a:blip r:embed="rId2"/>
                <a:stretch>
                  <a:fillRect l="-3511" t="-1695" r="-2492" b="-4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7653EF-EAA8-778D-F1BB-E65B1825576B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28899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167653EF-EAA8-778D-F1BB-E65B18255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2889949" cy="772808"/>
              </a:xfrm>
              <a:prstGeom prst="rect">
                <a:avLst/>
              </a:prstGeom>
              <a:blipFill>
                <a:blip r:embed="rId3"/>
                <a:stretch>
                  <a:fillRect l="-337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AA76A5-FD72-D690-E9BC-E3337E69914E}"/>
              </a:ext>
            </a:extLst>
          </p:cNvPr>
          <p:cNvSpPr txBox="1"/>
          <p:nvPr/>
        </p:nvSpPr>
        <p:spPr>
          <a:xfrm>
            <a:off x="1703512" y="268332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D6D23F-7E29-A491-3918-0E626A0C6A98}"/>
              </a:ext>
            </a:extLst>
          </p:cNvPr>
          <p:cNvSpPr txBox="1"/>
          <p:nvPr/>
        </p:nvSpPr>
        <p:spPr>
          <a:xfrm>
            <a:off x="449989" y="3634305"/>
            <a:ext cx="1856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1616</Words>
  <Application>Microsoft Office PowerPoint</Application>
  <PresentationFormat>宽屏</PresentationFormat>
  <Paragraphs>154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14</cp:revision>
  <dcterms:created xsi:type="dcterms:W3CDTF">2024-07-31T01:35:33Z</dcterms:created>
  <dcterms:modified xsi:type="dcterms:W3CDTF">2024-07-31T07:32:02Z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