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7" r:id="rId6"/>
    <p:sldId id="369" r:id="rId7"/>
    <p:sldId id="37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6" name="yt_shape_1399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孙子算经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中有这样一道题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头鹿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2f56"/>
              </a:rPr>
              <a:t>每户分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一头鹿后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还有剩余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将剩下的鹿按每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户共分一头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恰好分完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9656"/>
              </a:rPr>
              <a:t>有多少户人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户人家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97" name="yt_table_13997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1278723"/>
                  </p:ext>
                </p:extLst>
              </p:nvPr>
            </p:nvGraphicFramePr>
            <p:xfrm>
              <a:off x="540056" y="2339566"/>
              <a:ext cx="6193156" cy="1270000"/>
            </p:xfrm>
            <a:graphic>
              <a:graphicData uri="http://schemas.openxmlformats.org/drawingml/2006/table">
                <a:tbl>
                  <a:tblPr/>
                  <a:tblGrid>
                    <a:gridCol w="3575368">
                      <a:extLst>
                        <a:ext uri="{9D8B030D-6E8A-4147-A177-3AD203B41FA5}">
                          <a16:colId xmlns:a16="http://schemas.microsoft.com/office/drawing/2014/main" val="10733"/>
                        </a:ext>
                      </a:extLst>
                    </a:gridCol>
                    <a:gridCol w="2617788">
                      <a:extLst>
                        <a:ext uri="{9D8B030D-6E8A-4147-A177-3AD203B41FA5}">
                          <a16:colId xmlns:a16="http://schemas.microsoft.com/office/drawing/2014/main" val="107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997" name="yt_table_13997" descr="{&quot;rangeId&quot;:1,&quot;type&quot;:&quot;Option&quot;}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1278723"/>
                  </p:ext>
                </p:extLst>
              </p:nvPr>
            </p:nvGraphicFramePr>
            <p:xfrm>
              <a:off x="540056" y="2339566"/>
              <a:ext cx="6193156" cy="1270000"/>
            </p:xfrm>
            <a:graphic>
              <a:graphicData uri="http://schemas.openxmlformats.org/drawingml/2006/table">
                <a:tbl>
                  <a:tblPr/>
                  <a:tblGrid>
                    <a:gridCol w="3575368">
                      <a:extLst>
                        <a:ext uri="{9D8B030D-6E8A-4147-A177-3AD203B41FA5}">
                          <a16:colId xmlns:a16="http://schemas.microsoft.com/office/drawing/2014/main" val="10733"/>
                        </a:ext>
                      </a:extLst>
                    </a:gridCol>
                    <a:gridCol w="2617788">
                      <a:extLst>
                        <a:ext uri="{9D8B030D-6E8A-4147-A177-3AD203B41FA5}">
                          <a16:colId xmlns:a16="http://schemas.microsoft.com/office/drawing/2014/main" val="10734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3254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0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3254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512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4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CBC2DBF-A694-489E-F61F-FB5373A5473B}"/>
              </a:ext>
            </a:extLst>
          </p:cNvPr>
          <p:cNvSpPr txBox="1"/>
          <p:nvPr/>
        </p:nvSpPr>
        <p:spPr>
          <a:xfrm>
            <a:off x="6776296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98" name="yt_shape_13998"/>
              <p:cNvSpPr txBox="1"/>
              <p:nvPr/>
            </p:nvSpPr>
            <p:spPr>
              <a:xfrm>
                <a:off x="540119" y="900000"/>
                <a:ext cx="11492915" cy="2939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九章算术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中的算筹图是竖排的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为看图方便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我们把它改为横排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ed70"/>
                  </a:rPr>
                  <a:t>图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中各行从左到右列出的算筹数分别表示未知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的系数与相应的常数项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8c00"/>
                  </a:rPr>
                  <a:t>①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所示的算筹图用我们现在所熟悉的方程组表示出来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6eda"/>
                  </a:rPr>
                  <a:t>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示的算筹图中有一个算筹被墨水覆盖了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所表示的方程组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ae1c3"/>
                  </a:rPr>
                  <a:t>则被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墨水覆盖的算筹为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998" name="yt_shape_13998" descr="{&quot;rangeId&quot;:2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939844"/>
              </a:xfrm>
              <a:prstGeom prst="rect">
                <a:avLst/>
              </a:prstGeom>
              <a:blipFill>
                <a:blip r:embed="rId2"/>
                <a:stretch>
                  <a:fillRect l="-1645" t="-1867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01" name="yt_table_1400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8848770"/>
              </p:ext>
            </p:extLst>
          </p:nvPr>
        </p:nvGraphicFramePr>
        <p:xfrm>
          <a:off x="540056" y="5119086"/>
          <a:ext cx="7022466" cy="475488"/>
        </p:xfrm>
        <a:graphic>
          <a:graphicData uri="http://schemas.openxmlformats.org/drawingml/2006/table">
            <a:tbl>
              <a:tblPr/>
              <a:tblGrid>
                <a:gridCol w="1954530">
                  <a:extLst>
                    <a:ext uri="{9D8B030D-6E8A-4147-A177-3AD203B41FA5}">
                      <a16:colId xmlns:a16="http://schemas.microsoft.com/office/drawing/2014/main" val="10735"/>
                    </a:ext>
                  </a:extLst>
                </a:gridCol>
                <a:gridCol w="1937068">
                  <a:extLst>
                    <a:ext uri="{9D8B030D-6E8A-4147-A177-3AD203B41FA5}">
                      <a16:colId xmlns:a16="http://schemas.microsoft.com/office/drawing/2014/main" val="10736"/>
                    </a:ext>
                  </a:extLst>
                </a:gridCol>
                <a:gridCol w="2010093">
                  <a:extLst>
                    <a:ext uri="{9D8B030D-6E8A-4147-A177-3AD203B41FA5}">
                      <a16:colId xmlns:a16="http://schemas.microsoft.com/office/drawing/2014/main" val="10737"/>
                    </a:ext>
                  </a:extLst>
                </a:gridCol>
                <a:gridCol w="1120775">
                  <a:extLst>
                    <a:ext uri="{9D8B030D-6E8A-4147-A177-3AD203B41FA5}">
                      <a16:colId xmlns:a16="http://schemas.microsoft.com/office/drawing/2014/main" val="107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050" b="0" i="0" u="none">
                          <a:solidFill>
                            <a:srgbClr val="1EE3CF"/>
                          </a:solidFill>
                          <a:effectLst/>
                          <a:latin typeface="Times New Roman" pitchFamily="20"/>
                          <a:ea typeface="Times New Roman" pitchFamily="20"/>
                          <a:sym typeface="Finished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050" b="0" i="0" u="none">
                          <a:solidFill>
                            <a:srgbClr val="1EE3CF"/>
                          </a:solidFill>
                          <a:effectLst/>
                          <a:latin typeface="Times New Roman" pitchFamily="20"/>
                          <a:ea typeface="Times New Roman" pitchFamily="20"/>
                          <a:sym typeface="Finished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050" b="0" i="0" u="none">
                          <a:solidFill>
                            <a:srgbClr val="1EE3CF"/>
                          </a:solidFill>
                          <a:effectLst/>
                          <a:latin typeface="Times New Roman" pitchFamily="20"/>
                          <a:ea typeface="Times New Roman" pitchFamily="20"/>
                          <a:sym typeface="Finished"/>
                        </a:rPr>
                        <a:t> </a:t>
                      </a:r>
                      <a:r>
                        <a:rPr lang="en-US" altLang="zh-CN" sz="2300" b="0" i="0" u="none">
                          <a:solidFill>
                            <a:srgbClr val="1EE3CF"/>
                          </a:solidFill>
                          <a:effectLst/>
                          <a:latin typeface="Times New Roman" pitchFamily="23"/>
                          <a:ea typeface="宋体" pitchFamily="23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050" b="0" i="0" u="none">
                          <a:solidFill>
                            <a:srgbClr val="1EE3CF"/>
                          </a:solidFill>
                          <a:effectLst/>
                          <a:latin typeface="Times New Roman" pitchFamily="20"/>
                          <a:ea typeface="Times New Roman" pitchFamily="20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</a:t>
                      </a:r>
                      <a:r>
                        <a:rPr lang="en-US" altLang="zh-CN" sz="700" b="0" i="0" u="none">
                          <a:solidFill>
                            <a:srgbClr val="1EE3CF"/>
                          </a:solidFill>
                          <a:effectLst/>
                          <a:latin typeface="Times New Roman" pitchFamily="7"/>
                          <a:ea typeface="宋体" pitchFamily="7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2"/>
                  </a:ext>
                </a:extLst>
              </a:tr>
            </a:tbl>
          </a:graphicData>
        </a:graphic>
      </p:graphicFrame>
      <p:pic>
        <p:nvPicPr>
          <p:cNvPr id="14000" name="yt_image_14000_skip" title="H_96.75">
            <a:extLst>
              <a:ext uri="">
                <a16:creationId xmlns:a16="http://schemas.microsoft.com/office/drawing/2014/main" xmlns:p14="http://schemas.microsoft.com/office/powerpoint/2010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4916" y="3890632"/>
            <a:ext cx="4560723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90392074">
            <a:extLst>
              <a:ext uri="{FF2B5EF4-FFF2-40B4-BE49-F238E27FC236}">
                <a16:creationId xmlns:a16="http://schemas.microsoft.com/office/drawing/2014/main" id="{5C77A3A1-9152-12C1-B2DA-C013F2945F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5185760"/>
            <a:ext cx="18647" cy="475488"/>
          </a:xfrm>
          <a:prstGeom prst="rect">
            <a:avLst/>
          </a:prstGeom>
        </p:spPr>
      </p:pic>
      <p:pic>
        <p:nvPicPr>
          <p:cNvPr id="5" name="yt_shape_1722390392122">
            <a:extLst>
              <a:ext uri="{FF2B5EF4-FFF2-40B4-BE49-F238E27FC236}">
                <a16:creationId xmlns:a16="http://schemas.microsoft.com/office/drawing/2014/main" id="{47D389B0-92AA-EC1E-6932-0D9F1DE265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186" y="5340437"/>
            <a:ext cx="65151" cy="166135"/>
          </a:xfrm>
          <a:prstGeom prst="rect">
            <a:avLst/>
          </a:prstGeom>
        </p:spPr>
      </p:pic>
      <p:pic>
        <p:nvPicPr>
          <p:cNvPr id="7" name="yt_shape_1722390392184">
            <a:extLst>
              <a:ext uri="{FF2B5EF4-FFF2-40B4-BE49-F238E27FC236}">
                <a16:creationId xmlns:a16="http://schemas.microsoft.com/office/drawing/2014/main" id="{9184B763-1B37-CB04-7AE8-FBA6958C94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254" y="5330738"/>
            <a:ext cx="138239" cy="185531"/>
          </a:xfrm>
          <a:prstGeom prst="rect">
            <a:avLst/>
          </a:prstGeom>
        </p:spPr>
      </p:pic>
      <p:pic>
        <p:nvPicPr>
          <p:cNvPr id="9" name="yt_shape_1722390392250">
            <a:extLst>
              <a:ext uri="{FF2B5EF4-FFF2-40B4-BE49-F238E27FC236}">
                <a16:creationId xmlns:a16="http://schemas.microsoft.com/office/drawing/2014/main" id="{F959A107-D077-B68C-CAF7-38ABD06A88A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810" y="5325282"/>
            <a:ext cx="163704" cy="19644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90F6A2-E94E-986B-8D52-F977574BE133}"/>
              </a:ext>
            </a:extLst>
          </p:cNvPr>
          <p:cNvSpPr txBox="1"/>
          <p:nvPr/>
        </p:nvSpPr>
        <p:spPr>
          <a:xfrm>
            <a:off x="3498108" y="33402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3" name="yt_shape_14003"/>
          <p:cNvSpPr txBox="1"/>
          <p:nvPr/>
        </p:nvSpPr>
        <p:spPr>
          <a:xfrm>
            <a:off x="540119" y="900000"/>
            <a:ext cx="11492915" cy="388362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中国清代算书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御制数理精蕴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中有这样一题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马四匹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牛六头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f187,isEnd"/>
              </a:rPr>
              <a:t>共价四十八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我国古代货币单位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马三匹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牛五头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共价三十八两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牛各价几何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d727a,isEnd"/>
              </a:rPr>
              <a:t>.”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设马每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牛每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头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根据题意可列二元一次方程组为</a:t>
            </a:r>
            <a:r>
              <a:rPr sz="5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821070-B956-881B-AE12-9F652F08069B}"/>
                  </a:ext>
                </a:extLst>
              </p:cNvPr>
              <p:cNvSpPr txBox="1"/>
              <p:nvPr/>
            </p:nvSpPr>
            <p:spPr>
              <a:xfrm>
                <a:off x="8835282" y="1484784"/>
                <a:ext cx="271964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=38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821070-B956-881B-AE12-9F652F0806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5282" y="1484784"/>
                <a:ext cx="2719642" cy="115418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06" name="yt_shape_14006"/>
              <p:cNvSpPr txBox="1"/>
              <p:nvPr/>
            </p:nvSpPr>
            <p:spPr>
              <a:xfrm>
                <a:off x="540000" y="2844216"/>
                <a:ext cx="3969485" cy="3050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+9=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006" name="yt_shape_140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44216"/>
                <a:ext cx="3969485" cy="3050515"/>
              </a:xfrm>
              <a:prstGeom prst="rect">
                <a:avLst/>
              </a:prstGeom>
              <a:blipFill>
                <a:blip r:embed="rId2"/>
                <a:stretch>
                  <a:fillRect l="-4762" t="-1800" b="-5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42A550B-801D-CBB8-BFCF-9B99CF781B4A}"/>
              </a:ext>
            </a:extLst>
          </p:cNvPr>
          <p:cNvSpPr txBox="1"/>
          <p:nvPr/>
        </p:nvSpPr>
        <p:spPr>
          <a:xfrm>
            <a:off x="449989" y="2797410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CD1A9E-96EF-58FE-6EC2-21E9EC89B9AE}"/>
                  </a:ext>
                </a:extLst>
              </p:cNvPr>
              <p:cNvSpPr txBox="1"/>
              <p:nvPr/>
            </p:nvSpPr>
            <p:spPr>
              <a:xfrm>
                <a:off x="449989" y="3272898"/>
                <a:ext cx="411118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+9=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CD1A9E-96EF-58FE-6EC2-21E9EC89B9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72898"/>
                <a:ext cx="4111180" cy="1154189"/>
              </a:xfrm>
              <a:prstGeom prst="rect">
                <a:avLst/>
              </a:prstGeom>
              <a:blipFill>
                <a:blip r:embed="rId3"/>
                <a:stretch>
                  <a:fillRect l="-2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70AE40-4E37-1D66-CE4C-67051C52A3E7}"/>
                  </a:ext>
                </a:extLst>
              </p:cNvPr>
              <p:cNvSpPr txBox="1"/>
              <p:nvPr/>
            </p:nvSpPr>
            <p:spPr>
              <a:xfrm>
                <a:off x="449989" y="4333475"/>
                <a:ext cx="21503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70AE40-4E37-1D66-CE4C-67051C52A3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33475"/>
                <a:ext cx="2150301" cy="1154189"/>
              </a:xfrm>
              <a:prstGeom prst="rect">
                <a:avLst/>
              </a:prstGeom>
              <a:blipFill>
                <a:blip r:embed="rId4"/>
                <a:stretch>
                  <a:fillRect l="-4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AF7DD59-4F6D-5C39-FE27-FC6DAF1B9A34}"/>
              </a:ext>
            </a:extLst>
          </p:cNvPr>
          <p:cNvSpPr txBox="1"/>
          <p:nvPr/>
        </p:nvSpPr>
        <p:spPr>
          <a:xfrm>
            <a:off x="449989" y="5394052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4003">
            <a:extLst>
              <a:ext uri="{FF2B5EF4-FFF2-40B4-BE49-F238E27FC236}">
                <a16:creationId xmlns:a16="http://schemas.microsoft.com/office/drawing/2014/main" id="{88F7C47E-E525-0ECB-CF72-2EC46F027FBE}"/>
              </a:ext>
            </a:extLst>
          </p:cNvPr>
          <p:cNvSpPr txBox="1"/>
          <p:nvPr/>
        </p:nvSpPr>
        <p:spPr>
          <a:xfrm>
            <a:off x="540119" y="908720"/>
            <a:ext cx="11492915" cy="388362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孙子算经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中有一题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今有三人共车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二车空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二人共车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九人步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b20a,isEnd"/>
              </a:rPr>
              <a:t>.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问人与车各几何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这道题的意思是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今有若干人乘车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若每三人共乘一车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8350,isEnd"/>
              </a:rPr>
              <a:t>则最终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剩余两辆车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若每两人共乘一车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则最终剩余九人无车可乘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问有多少人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7b69,isEnd"/>
              </a:rPr>
              <a:t>多少辆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请你解答这个问题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1" name="yt_shape_14011"/>
          <p:cNvSpPr txBox="1"/>
          <p:nvPr/>
        </p:nvSpPr>
        <p:spPr>
          <a:xfrm>
            <a:off x="540000" y="900000"/>
            <a:ext cx="31547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吃仙果的趣味问题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012" name="yt_shape_14012"/>
          <p:cNvSpPr txBox="1"/>
          <p:nvPr/>
        </p:nvSpPr>
        <p:spPr>
          <a:xfrm>
            <a:off x="3561084" y="1379303"/>
            <a:ext cx="5069831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三种仙果红紫白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八戒共吃十一对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白果占紫三分一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紫果正是红二倍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三种仙果各多少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看谁算得快又对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13" name="yt_shape_14013"/>
              <p:cNvSpPr txBox="1"/>
              <p:nvPr/>
            </p:nvSpPr>
            <p:spPr>
              <a:xfrm>
                <a:off x="540119" y="2875093"/>
                <a:ext cx="11492915" cy="2012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小明分析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如果设红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紫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则白果有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31cb,isEnd"/>
                  </a:rPr>
                  <a:t>根据题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可列二元一次方程组为</a:t>
                </a:r>
                <a:r>
                  <a:rPr sz="7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13" name="yt_shape_140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75093"/>
                <a:ext cx="11492915" cy="2012987"/>
              </a:xfrm>
              <a:prstGeom prst="rect">
                <a:avLst/>
              </a:prstGeom>
              <a:blipFill>
                <a:blip r:embed="rId2"/>
                <a:stretch>
                  <a:fillRect l="-1645" t="-2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660BD9-D023-A421-0194-87DF6C16DCB9}"/>
                  </a:ext>
                </a:extLst>
              </p:cNvPr>
              <p:cNvSpPr txBox="1"/>
              <p:nvPr/>
            </p:nvSpPr>
            <p:spPr>
              <a:xfrm>
                <a:off x="4412508" y="2924944"/>
                <a:ext cx="3078417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660BD9-D023-A421-0194-87DF6C16DC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2508" y="2924944"/>
                <a:ext cx="3078417" cy="16116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15" name="yt_shape_14015"/>
              <p:cNvSpPr txBox="1"/>
              <p:nvPr/>
            </p:nvSpPr>
            <p:spPr>
              <a:xfrm>
                <a:off x="540119" y="900000"/>
                <a:ext cx="11492915" cy="31665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小敏分析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如果设红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紫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白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7bfb2,isEnd"/>
                  </a:rPr>
                  <a:t>可列三元一次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方程组为</a:t>
                </a:r>
                <a:r>
                  <a:rPr sz="8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中选一种分析思路求解本题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则红果有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紫果有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白果有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15" name="yt_shape_140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166572"/>
              </a:xfrm>
              <a:prstGeom prst="rect">
                <a:avLst/>
              </a:prstGeom>
              <a:blipFill>
                <a:blip r:embed="rId2"/>
                <a:stretch>
                  <a:fillRect l="-1645" t="-1734" b="-50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D245B53-C86A-13CC-829C-4E577CB4C7C4}"/>
                  </a:ext>
                </a:extLst>
              </p:cNvPr>
              <p:cNvSpPr txBox="1"/>
              <p:nvPr/>
            </p:nvSpPr>
            <p:spPr>
              <a:xfrm>
                <a:off x="1974108" y="908720"/>
                <a:ext cx="2813495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D245B53-C86A-13CC-829C-4E577CB4C7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4108" y="908720"/>
                <a:ext cx="2813495" cy="18542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EC4595B-C3DB-D989-4789-56333C229977}"/>
              </a:ext>
            </a:extLst>
          </p:cNvPr>
          <p:cNvSpPr txBox="1"/>
          <p:nvPr/>
        </p:nvSpPr>
        <p:spPr>
          <a:xfrm>
            <a:off x="8222507" y="308928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9C74DD-EA63-63FA-84FD-5B4A4B4BE270}"/>
              </a:ext>
            </a:extLst>
          </p:cNvPr>
          <p:cNvSpPr txBox="1"/>
          <p:nvPr/>
        </p:nvSpPr>
        <p:spPr>
          <a:xfrm>
            <a:off x="10508507" y="308928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AED087-585C-7A55-C35B-553205773BDE}"/>
              </a:ext>
            </a:extLst>
          </p:cNvPr>
          <p:cNvSpPr txBox="1"/>
          <p:nvPr/>
        </p:nvSpPr>
        <p:spPr>
          <a:xfrm>
            <a:off x="1974108" y="356477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4012">
            <a:extLst>
              <a:ext uri="{FF2B5EF4-FFF2-40B4-BE49-F238E27FC236}">
                <a16:creationId xmlns:a16="http://schemas.microsoft.com/office/drawing/2014/main" id="{BF7D65FB-A6C3-463C-FFE2-3E75D7823FC7}"/>
              </a:ext>
            </a:extLst>
          </p:cNvPr>
          <p:cNvSpPr txBox="1"/>
          <p:nvPr/>
        </p:nvSpPr>
        <p:spPr>
          <a:xfrm>
            <a:off x="3561084" y="4293096"/>
            <a:ext cx="5069831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三种仙果红紫白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八戒共吃十一对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白果占紫三分一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紫果正是红二倍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三种仙果各多少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看谁算得快又对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793</Words>
  <Application>Microsoft Office PowerPoint</Application>
  <PresentationFormat>宽屏</PresentationFormat>
  <Paragraphs>43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9</cp:revision>
  <dcterms:created xsi:type="dcterms:W3CDTF">2024-07-31T01:35:33Z</dcterms:created>
  <dcterms:modified xsi:type="dcterms:W3CDTF">2024-07-31T09:33:10Z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