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4" r:id="rId7"/>
    <p:sldId id="377" r:id="rId8"/>
    <p:sldId id="378" r:id="rId9"/>
    <p:sldId id="379" r:id="rId10"/>
    <p:sldId id="381" r:id="rId11"/>
    <p:sldId id="384" r:id="rId12"/>
    <p:sldId id="387" r:id="rId13"/>
    <p:sldId id="389" r:id="rId14"/>
    <p:sldId id="390" r:id="rId15"/>
    <p:sldId id="393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" name="yt_shape_11386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85" name="yt_image_1138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8" name="yt_shape_11388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因数的乘积的运算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叫作乘方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正数的任何正整数次幂都是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负数的奇次幂是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156c,isEnd"/>
              </a:rPr>
              <a:t>负数的偶次幂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的任何正整数次幂都是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8FA833-28AA-23EB-468C-B7A14012CA39}"/>
              </a:ext>
            </a:extLst>
          </p:cNvPr>
          <p:cNvSpPr txBox="1"/>
          <p:nvPr/>
        </p:nvSpPr>
        <p:spPr>
          <a:xfrm>
            <a:off x="168835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EBEB75-6F6C-ABE7-C07B-D8289744F19C}"/>
              </a:ext>
            </a:extLst>
          </p:cNvPr>
          <p:cNvSpPr txBox="1"/>
          <p:nvPr/>
        </p:nvSpPr>
        <p:spPr>
          <a:xfrm>
            <a:off x="9127382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底数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3294F7-74E4-927E-68AF-7F226A37B889}"/>
              </a:ext>
            </a:extLst>
          </p:cNvPr>
          <p:cNvSpPr txBox="1"/>
          <p:nvPr/>
        </p:nvSpPr>
        <p:spPr>
          <a:xfrm>
            <a:off x="450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82B754-0E51-FBC2-A1B1-A0917314E462}"/>
              </a:ext>
            </a:extLst>
          </p:cNvPr>
          <p:cNvSpPr txBox="1"/>
          <p:nvPr/>
        </p:nvSpPr>
        <p:spPr>
          <a:xfrm>
            <a:off x="44887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CC3A0D-50D2-8312-346B-CE18099EFB6C}"/>
              </a:ext>
            </a:extLst>
          </p:cNvPr>
          <p:cNvSpPr txBox="1"/>
          <p:nvPr/>
        </p:nvSpPr>
        <p:spPr>
          <a:xfrm>
            <a:off x="81463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D150D1-C7D1-4184-6946-A70D49894D4A}"/>
              </a:ext>
            </a:extLst>
          </p:cNvPr>
          <p:cNvSpPr txBox="1"/>
          <p:nvPr/>
        </p:nvSpPr>
        <p:spPr>
          <a:xfrm>
            <a:off x="7549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C79F47-324E-D724-C81D-6B4CB36FDB73}"/>
              </a:ext>
            </a:extLst>
          </p:cNvPr>
          <p:cNvSpPr txBox="1"/>
          <p:nvPr/>
        </p:nvSpPr>
        <p:spPr>
          <a:xfrm>
            <a:off x="5479308" y="29772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平方等于它本身的数是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立方等于它本身的数是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牡丹江市中考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定义一种新的运算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a&amp;b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681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A78D4C-5B68-C668-62AA-5FF172062F9F}"/>
              </a:ext>
            </a:extLst>
          </p:cNvPr>
          <p:cNvSpPr txBox="1"/>
          <p:nvPr/>
        </p:nvSpPr>
        <p:spPr>
          <a:xfrm>
            <a:off x="4031508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17AB45-5308-4A14-92F9-95C56199F3A5}"/>
              </a:ext>
            </a:extLst>
          </p:cNvPr>
          <p:cNvSpPr txBox="1"/>
          <p:nvPr/>
        </p:nvSpPr>
        <p:spPr>
          <a:xfrm>
            <a:off x="8603507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FF2AF4-6F78-FB8D-F5D5-8F1AA2F4118E}"/>
              </a:ext>
            </a:extLst>
          </p:cNvPr>
          <p:cNvSpPr txBox="1"/>
          <p:nvPr/>
        </p:nvSpPr>
        <p:spPr>
          <a:xfrm>
            <a:off x="1143846" y="180417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49" name="yt_shape_11449"/>
              <p:cNvSpPr txBox="1"/>
              <p:nvPr/>
            </p:nvSpPr>
            <p:spPr>
              <a:xfrm>
                <a:off x="540000" y="900000"/>
                <a:ext cx="4607030" cy="5276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</p:txBody>
          </p:sp>
        </mc:Choice>
        <mc:Fallback>
          <p:sp>
            <p:nvSpPr>
              <p:cNvPr id="11449" name="yt_shape_11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07030" cy="5276957"/>
              </a:xfrm>
              <a:prstGeom prst="rect">
                <a:avLst/>
              </a:prstGeom>
              <a:blipFill>
                <a:blip r:embed="rId2"/>
                <a:stretch>
                  <a:fillRect l="-4106" t="-1040" r="-3179" b="-11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9EFB90-FD16-C4EC-6A97-FF87310257AB}"/>
              </a:ext>
            </a:extLst>
          </p:cNvPr>
          <p:cNvSpPr txBox="1"/>
          <p:nvPr/>
        </p:nvSpPr>
        <p:spPr>
          <a:xfrm>
            <a:off x="449989" y="184482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904D3-E90F-93AF-7362-F8A60DE0716A}"/>
              </a:ext>
            </a:extLst>
          </p:cNvPr>
          <p:cNvSpPr txBox="1"/>
          <p:nvPr/>
        </p:nvSpPr>
        <p:spPr>
          <a:xfrm>
            <a:off x="1631504" y="23203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E64A96-CFB6-9E8A-8D0C-75F8CD92DA90}"/>
                  </a:ext>
                </a:extLst>
              </p:cNvPr>
              <p:cNvSpPr txBox="1"/>
              <p:nvPr/>
            </p:nvSpPr>
            <p:spPr>
              <a:xfrm>
                <a:off x="449989" y="3470678"/>
                <a:ext cx="27137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E64A96-CFB6-9E8A-8D0C-75F8CD92D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0678"/>
                <a:ext cx="2713736" cy="769316"/>
              </a:xfrm>
              <a:prstGeom prst="rect">
                <a:avLst/>
              </a:prstGeom>
              <a:blipFill>
                <a:blip r:embed="rId3"/>
                <a:stretch>
                  <a:fillRect l="-359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45A1CD-0641-DC08-F87B-BE17DC274E52}"/>
                  </a:ext>
                </a:extLst>
              </p:cNvPr>
              <p:cNvSpPr txBox="1"/>
              <p:nvPr/>
            </p:nvSpPr>
            <p:spPr>
              <a:xfrm>
                <a:off x="1703512" y="4146382"/>
                <a:ext cx="708724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45A1CD-0641-DC08-F87B-BE17DC274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146382"/>
                <a:ext cx="708724" cy="767537"/>
              </a:xfrm>
              <a:prstGeom prst="rect">
                <a:avLst/>
              </a:prstGeom>
              <a:blipFill>
                <a:blip r:embed="rId4"/>
                <a:stretch>
                  <a:fillRect l="-1282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BD0807F-EBA9-DF7F-B66C-31BD372F3AA5}"/>
                  </a:ext>
                </a:extLst>
              </p:cNvPr>
              <p:cNvSpPr txBox="1"/>
              <p:nvPr/>
            </p:nvSpPr>
            <p:spPr>
              <a:xfrm>
                <a:off x="449989" y="5445224"/>
                <a:ext cx="40853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BD0807F-EBA9-DF7F-B66C-31BD372F3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5224"/>
                <a:ext cx="4085336" cy="769316"/>
              </a:xfrm>
              <a:prstGeom prst="rect">
                <a:avLst/>
              </a:prstGeom>
              <a:blipFill>
                <a:blip r:embed="rId5"/>
                <a:stretch>
                  <a:fillRect l="-2388" r="-22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38B68FC-68D4-B701-FAC9-E922C7E0514C}"/>
              </a:ext>
            </a:extLst>
          </p:cNvPr>
          <p:cNvSpPr txBox="1"/>
          <p:nvPr/>
        </p:nvSpPr>
        <p:spPr>
          <a:xfrm>
            <a:off x="1697530" y="612092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9" name="yt_shape_1145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某种球形病毒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每一个病毒每经过一分钟就能繁殖出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a212"/>
              </a:rPr>
              <a:t>个与自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己相同的病毒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假如这种病毒在人体内聚集到一定数量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并排列成一串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7f5b"/>
              </a:rPr>
              <a:t>长度达到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人就会感到不适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人从感染到第一个病毒后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分钟后体内病毒的长度是多少纳米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分钟后体内病毒的长度是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纳米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经过多少分钟人会感到不适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分钟病毒长度是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纳米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纳米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分钟人会感到不适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D9C6B8-D4DE-E69B-211F-6FC188486EEA}"/>
              </a:ext>
            </a:extLst>
          </p:cNvPr>
          <p:cNvSpPr txBox="1"/>
          <p:nvPr/>
        </p:nvSpPr>
        <p:spPr>
          <a:xfrm>
            <a:off x="450108" y="2755146"/>
            <a:ext cx="891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分钟后体内病毒的长度是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纳米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3B0E0-B9DF-A8CC-1279-354C7F4A7A5C}"/>
              </a:ext>
            </a:extLst>
          </p:cNvPr>
          <p:cNvSpPr txBox="1"/>
          <p:nvPr/>
        </p:nvSpPr>
        <p:spPr>
          <a:xfrm>
            <a:off x="450108" y="370612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分钟病毒长度是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3319C0-07E8-E934-853F-A042F15DA59D}"/>
              </a:ext>
            </a:extLst>
          </p:cNvPr>
          <p:cNvSpPr txBox="1"/>
          <p:nvPr/>
        </p:nvSpPr>
        <p:spPr>
          <a:xfrm>
            <a:off x="450108" y="418161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纳米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46F8F0-E958-5D39-D8EF-AA4DBE494014}"/>
              </a:ext>
            </a:extLst>
          </p:cNvPr>
          <p:cNvSpPr txBox="1"/>
          <p:nvPr/>
        </p:nvSpPr>
        <p:spPr>
          <a:xfrm>
            <a:off x="450108" y="4657098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纳米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D285C0-47B2-0691-7F9A-2604BA039ABC}"/>
              </a:ext>
            </a:extLst>
          </p:cNvPr>
          <p:cNvSpPr txBox="1"/>
          <p:nvPr/>
        </p:nvSpPr>
        <p:spPr>
          <a:xfrm>
            <a:off x="450108" y="513258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分钟人会感到不适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5" name="yt_shape_11465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64" name="yt_image_1146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67" name="yt_shape_11467"/>
              <p:cNvSpPr txBox="1"/>
              <p:nvPr/>
            </p:nvSpPr>
            <p:spPr>
              <a:xfrm>
                <a:off x="540000" y="1597583"/>
                <a:ext cx="10490051" cy="4867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求出下列各组两个算式的值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你能发现什么规律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4]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试用你发现的规律计算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67" name="yt_shape_11467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10490051" cy="4867423"/>
              </a:xfrm>
              <a:prstGeom prst="rect">
                <a:avLst/>
              </a:prstGeom>
              <a:blipFill>
                <a:blip r:embed="rId3"/>
                <a:stretch>
                  <a:fillRect l="-1802" t="-1001" r="-814" b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200681-F0E9-9EE2-23F8-7FA822D3E626}"/>
              </a:ext>
            </a:extLst>
          </p:cNvPr>
          <p:cNvSpPr txBox="1"/>
          <p:nvPr/>
        </p:nvSpPr>
        <p:spPr>
          <a:xfrm>
            <a:off x="449989" y="479804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8A438E-F3CA-4B40-1545-345F11380F76}"/>
                  </a:ext>
                </a:extLst>
              </p:cNvPr>
              <p:cNvSpPr txBox="1"/>
              <p:nvPr/>
            </p:nvSpPr>
            <p:spPr>
              <a:xfrm>
                <a:off x="449989" y="5273528"/>
                <a:ext cx="23613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都为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B58A438E-F3CA-4B40-1545-345F11380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3528"/>
                <a:ext cx="2361311" cy="766839"/>
              </a:xfrm>
              <a:prstGeom prst="rect">
                <a:avLst/>
              </a:prstGeom>
              <a:blipFill>
                <a:blip r:embed="rId4"/>
                <a:stretch>
                  <a:fillRect l="-4134" r="-41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3BAB8A-7BB6-F995-D303-9F618A519ADE}"/>
              </a:ext>
            </a:extLst>
          </p:cNvPr>
          <p:cNvSpPr txBox="1"/>
          <p:nvPr/>
        </p:nvSpPr>
        <p:spPr>
          <a:xfrm>
            <a:off x="449989" y="594675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" name="yt_shape_1147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两个数的相同次幂的积等于这两个数乘积的相同次幂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1d7eb"/>
              </a:rPr>
              <a:t>m</a:t>
            </a:r>
            <a:b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E4160B-679D-0709-C32F-AC46A29C5209}"/>
              </a:ext>
            </a:extLst>
          </p:cNvPr>
          <p:cNvSpPr txBox="1"/>
          <p:nvPr/>
        </p:nvSpPr>
        <p:spPr>
          <a:xfrm>
            <a:off x="450108" y="85319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C8BBF9-9194-FD48-9775-7B5966CC2117}"/>
              </a:ext>
            </a:extLst>
          </p:cNvPr>
          <p:cNvSpPr txBox="1"/>
          <p:nvPr/>
        </p:nvSpPr>
        <p:spPr>
          <a:xfrm>
            <a:off x="450108" y="1328682"/>
            <a:ext cx="11194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两个数的相同次幂的积等于这两个数乘积的相同次幂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1d7eb"/>
              </a:rPr>
              <a:t>m</a:t>
            </a:r>
            <a:b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0DA6B6-AA5B-4DAF-947F-7C2125B1CC54}"/>
              </a:ext>
            </a:extLst>
          </p:cNvPr>
          <p:cNvSpPr txBox="1"/>
          <p:nvPr/>
        </p:nvSpPr>
        <p:spPr>
          <a:xfrm>
            <a:off x="450108" y="1804170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6FB1B-72B1-D2D6-FB47-B357E8F87601}"/>
              </a:ext>
            </a:extLst>
          </p:cNvPr>
          <p:cNvSpPr txBox="1"/>
          <p:nvPr/>
        </p:nvSpPr>
        <p:spPr>
          <a:xfrm>
            <a:off x="754908" y="2279658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0C901F-E4B8-EAB2-F434-FCDCA330DCD8}"/>
              </a:ext>
            </a:extLst>
          </p:cNvPr>
          <p:cNvSpPr txBox="1"/>
          <p:nvPr/>
        </p:nvSpPr>
        <p:spPr>
          <a:xfrm>
            <a:off x="450108" y="2755146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593C8B-F85C-986B-C266-18F40F1435CE}"/>
              </a:ext>
            </a:extLst>
          </p:cNvPr>
          <p:cNvSpPr txBox="1"/>
          <p:nvPr/>
        </p:nvSpPr>
        <p:spPr>
          <a:xfrm>
            <a:off x="450108" y="3230634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D93F8B-8F93-DA32-9951-04517B5155CE}"/>
              </a:ext>
            </a:extLst>
          </p:cNvPr>
          <p:cNvSpPr txBox="1"/>
          <p:nvPr/>
        </p:nvSpPr>
        <p:spPr>
          <a:xfrm>
            <a:off x="450108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2" name="yt_shape_1148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481" name="yt_image_11481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484" name="yt_table_11484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080648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具有双重含义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一是表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个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相乘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是一种乘法运算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8_f4f97"/>
                        </a:rPr>
                        <a:t>二是表示乘方运算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的结果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这个结果就是幂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90" name="yt_image_1139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3" name="yt_shape_11393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有理数乘方的意义</a:t>
            </a:r>
          </a:p>
        </p:txBody>
      </p:sp>
      <p:sp>
        <p:nvSpPr>
          <p:cNvPr id="11394" name="yt_shape_11394"/>
          <p:cNvSpPr txBox="1"/>
          <p:nvPr/>
        </p:nvSpPr>
        <p:spPr>
          <a:xfrm>
            <a:off x="540000" y="2097148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5" name="yt_table_11395" title="H_150.2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0430326"/>
                  </p:ext>
                </p:extLst>
              </p:nvPr>
            </p:nvGraphicFramePr>
            <p:xfrm>
              <a:off x="540056" y="2576451"/>
              <a:ext cx="4292600" cy="1907542"/>
            </p:xfrm>
            <a:graphic>
              <a:graphicData uri="http://schemas.openxmlformats.org/drawingml/2006/table">
                <a:tbl>
                  <a:tblPr/>
                  <a:tblGrid>
                    <a:gridCol w="429260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相乘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相乘的积写成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的底数为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的底数为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95" name="yt_table_11395" descr="{&quot;rangeId&quot;:4,&quot;type&quot;:&quot;Option&quot;}" title="H_150.2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0430326"/>
                  </p:ext>
                </p:extLst>
              </p:nvPr>
            </p:nvGraphicFramePr>
            <p:xfrm>
              <a:off x="540056" y="2576451"/>
              <a:ext cx="4292600" cy="1907542"/>
            </p:xfrm>
            <a:graphic>
              <a:graphicData uri="http://schemas.openxmlformats.org/drawingml/2006/table">
                <a:tbl>
                  <a:tblPr/>
                  <a:tblGrid>
                    <a:gridCol w="429260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相乘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相乘的积写成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的底数为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979290">
            <a:extLst>
              <a:ext uri="{FF2B5EF4-FFF2-40B4-BE49-F238E27FC236}">
                <a16:creationId xmlns:a16="http://schemas.microsoft.com/office/drawing/2014/main" id="{75A20310-02D2-F9DA-94C8-E9DAF1CC10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484708-AD3F-3523-A83F-6FC5DF76471F}"/>
              </a:ext>
            </a:extLst>
          </p:cNvPr>
          <p:cNvSpPr txBox="1"/>
          <p:nvPr/>
        </p:nvSpPr>
        <p:spPr>
          <a:xfrm>
            <a:off x="41837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6" name="yt_shape_11396"/>
          <p:cNvSpPr txBox="1"/>
          <p:nvPr/>
        </p:nvSpPr>
        <p:spPr>
          <a:xfrm>
            <a:off x="540000" y="90000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的叙述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7" name="yt_table_113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097323"/>
              </p:ext>
            </p:extLst>
          </p:nvPr>
        </p:nvGraphicFramePr>
        <p:xfrm>
          <a:off x="540056" y="1379303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748487-EE12-EF01-B726-C62F62D6604F}"/>
              </a:ext>
            </a:extLst>
          </p:cNvPr>
          <p:cNvSpPr txBox="1"/>
          <p:nvPr/>
        </p:nvSpPr>
        <p:spPr>
          <a:xfrm>
            <a:off x="6571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900000"/>
            <a:ext cx="89511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写成乘积的形式是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1" name="yt_table_11401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593501"/>
                  </p:ext>
                </p:extLst>
              </p:nvPr>
            </p:nvGraphicFramePr>
            <p:xfrm>
              <a:off x="540000" y="1858606"/>
              <a:ext cx="11111996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1027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25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幂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1" name="yt_table_11401" descr="{&quot;rangeId&quot;:6,&quot;mathAnswerShape&quot;:1}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593501"/>
                  </p:ext>
                </p:extLst>
              </p:nvPr>
            </p:nvGraphicFramePr>
            <p:xfrm>
              <a:off x="540000" y="1858606"/>
              <a:ext cx="11111996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1027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25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幂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62278" r="-100000" b="-1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62278" t="-100000" r="-100000" b="-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D7F36C-4F14-338F-547A-146C0A7826B8}"/>
              </a:ext>
            </a:extLst>
          </p:cNvPr>
          <p:cNvSpPr txBox="1"/>
          <p:nvPr/>
        </p:nvSpPr>
        <p:spPr>
          <a:xfrm>
            <a:off x="4742589" y="853194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626FA4-627B-2265-5349-8E91D2EF1CA4}"/>
              </a:ext>
            </a:extLst>
          </p:cNvPr>
          <p:cNvSpPr txBox="1"/>
          <p:nvPr/>
        </p:nvSpPr>
        <p:spPr>
          <a:xfrm>
            <a:off x="3373445" y="277974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692E69-28A5-BEEC-622C-8013536F0BAE}"/>
              </a:ext>
            </a:extLst>
          </p:cNvPr>
          <p:cNvSpPr txBox="1"/>
          <p:nvPr/>
        </p:nvSpPr>
        <p:spPr>
          <a:xfrm>
            <a:off x="5337911" y="278926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AAA4D6-44F1-7971-6192-DB9B04548666}"/>
                  </a:ext>
                </a:extLst>
              </p:cNvPr>
              <p:cNvSpPr txBox="1"/>
              <p:nvPr/>
            </p:nvSpPr>
            <p:spPr>
              <a:xfrm>
                <a:off x="7730627" y="2564904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AAA4D6-44F1-7971-6192-DB9B045486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0627" y="2564904"/>
                <a:ext cx="708724" cy="726326"/>
              </a:xfrm>
              <a:prstGeom prst="rect">
                <a:avLst/>
              </a:prstGeom>
              <a:blipFill>
                <a:blip r:embed="rId3"/>
                <a:stretch>
                  <a:fillRect l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6959F2A-8FE0-29F2-80D1-CEDE24F59677}"/>
              </a:ext>
            </a:extLst>
          </p:cNvPr>
          <p:cNvSpPr txBox="1"/>
          <p:nvPr/>
        </p:nvSpPr>
        <p:spPr>
          <a:xfrm>
            <a:off x="10266217" y="277974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C39930-DBD7-A98B-9E3E-BEC46E88D222}"/>
              </a:ext>
            </a:extLst>
          </p:cNvPr>
          <p:cNvSpPr txBox="1"/>
          <p:nvPr/>
        </p:nvSpPr>
        <p:spPr>
          <a:xfrm>
            <a:off x="3373445" y="3408647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A69C29-04FB-CCAA-3D4E-6D2DEEAA8333}"/>
              </a:ext>
            </a:extLst>
          </p:cNvPr>
          <p:cNvSpPr txBox="1"/>
          <p:nvPr/>
        </p:nvSpPr>
        <p:spPr>
          <a:xfrm>
            <a:off x="5452211" y="3399122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AA4AFE-460B-1993-7F52-DD727382F546}"/>
              </a:ext>
            </a:extLst>
          </p:cNvPr>
          <p:cNvSpPr txBox="1"/>
          <p:nvPr/>
        </p:nvSpPr>
        <p:spPr>
          <a:xfrm>
            <a:off x="7863977" y="3408647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7664D9-9B7C-9C99-125A-65C4EDE00047}"/>
              </a:ext>
            </a:extLst>
          </p:cNvPr>
          <p:cNvSpPr txBox="1"/>
          <p:nvPr/>
        </p:nvSpPr>
        <p:spPr>
          <a:xfrm>
            <a:off x="10266217" y="3408647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有理数乘方的运算</a:t>
            </a:r>
          </a:p>
        </p:txBody>
      </p:sp>
      <p:sp>
        <p:nvSpPr>
          <p:cNvPr id="11404" name="yt_shape_11404"/>
          <p:cNvSpPr txBox="1"/>
          <p:nvPr/>
        </p:nvSpPr>
        <p:spPr>
          <a:xfrm>
            <a:off x="540000" y="1399565"/>
            <a:ext cx="6403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5" name="yt_table_114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43191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sp>
        <p:nvSpPr>
          <p:cNvPr id="11407" name="yt_shape_11407"/>
          <p:cNvSpPr txBox="1"/>
          <p:nvPr/>
        </p:nvSpPr>
        <p:spPr>
          <a:xfrm>
            <a:off x="540000" y="240503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8" name="yt_table_11408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8582393"/>
                  </p:ext>
                </p:extLst>
              </p:nvPr>
            </p:nvGraphicFramePr>
            <p:xfrm>
              <a:off x="540056" y="2884342"/>
              <a:ext cx="7296786" cy="1060324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8" name="yt_table_11408" descr="{&quot;rangeId&quot;:9,&quot;type&quot;:&quot;Option&quot;}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8582393"/>
                  </p:ext>
                </p:extLst>
              </p:nvPr>
            </p:nvGraphicFramePr>
            <p:xfrm>
              <a:off x="540056" y="2884342"/>
              <a:ext cx="7296786" cy="1060324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297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979372">
            <a:extLst>
              <a:ext uri="{FF2B5EF4-FFF2-40B4-BE49-F238E27FC236}">
                <a16:creationId xmlns:a16="http://schemas.microsoft.com/office/drawing/2014/main" id="{18E88225-5ABF-EEDE-4DEC-CA78C5CD1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BAA0F9-6CE8-AA8E-750B-AC30153E1A58}"/>
              </a:ext>
            </a:extLst>
          </p:cNvPr>
          <p:cNvSpPr txBox="1"/>
          <p:nvPr/>
        </p:nvSpPr>
        <p:spPr>
          <a:xfrm>
            <a:off x="5961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BB6D56-EEC9-811C-FDAC-73F44A562BD4}"/>
              </a:ext>
            </a:extLst>
          </p:cNvPr>
          <p:cNvSpPr txBox="1"/>
          <p:nvPr/>
        </p:nvSpPr>
        <p:spPr>
          <a:xfrm>
            <a:off x="38789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09" name="yt_shape_11409"/>
              <p:cNvSpPr txBox="1"/>
              <p:nvPr/>
            </p:nvSpPr>
            <p:spPr>
              <a:xfrm>
                <a:off x="540000" y="900000"/>
                <a:ext cx="3949799" cy="3027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09" name="yt_shape_11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49799" cy="3027432"/>
              </a:xfrm>
              <a:prstGeom prst="rect">
                <a:avLst/>
              </a:prstGeom>
              <a:blipFill>
                <a:blip r:embed="rId2"/>
                <a:stretch>
                  <a:fillRect l="-4784" t="-1815" r="-3704" b="-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DDAD0D-17B4-6847-F82B-EE2450C2B24D}"/>
              </a:ext>
            </a:extLst>
          </p:cNvPr>
          <p:cNvSpPr txBox="1"/>
          <p:nvPr/>
        </p:nvSpPr>
        <p:spPr>
          <a:xfrm>
            <a:off x="2380389" y="132868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8BD83B-F245-4A20-C7F9-4ECCCDE13F61}"/>
                  </a:ext>
                </a:extLst>
              </p:cNvPr>
              <p:cNvSpPr txBox="1"/>
              <p:nvPr/>
            </p:nvSpPr>
            <p:spPr>
              <a:xfrm>
                <a:off x="2211797" y="1804170"/>
                <a:ext cx="789685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9D8BD83B-F245-4A20-C7F9-4ECCCDE13F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797" y="1804170"/>
                <a:ext cx="789685" cy="8326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33E2400-C68B-D066-5129-15A8666BE549}"/>
              </a:ext>
            </a:extLst>
          </p:cNvPr>
          <p:cNvCxnSpPr/>
          <p:nvPr/>
        </p:nvCxnSpPr>
        <p:spPr>
          <a:xfrm>
            <a:off x="1949383" y="2609103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E50FDC-C3BD-1D9F-C226-024CB48CD728}"/>
                  </a:ext>
                </a:extLst>
              </p:cNvPr>
              <p:cNvSpPr txBox="1"/>
              <p:nvPr/>
            </p:nvSpPr>
            <p:spPr>
              <a:xfrm>
                <a:off x="3109052" y="2543247"/>
                <a:ext cx="789685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5CE50FDC-C3BD-1D9F-C226-024CB48CD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052" y="2543247"/>
                <a:ext cx="789685" cy="7680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58E6F74-0E1C-29F3-8655-E7B212528577}"/>
              </a:ext>
            </a:extLst>
          </p:cNvPr>
          <p:cNvCxnSpPr/>
          <p:nvPr/>
        </p:nvCxnSpPr>
        <p:spPr>
          <a:xfrm>
            <a:off x="2846638" y="3283536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AFB69DB-36FD-F1B0-0D42-5A86E0B34D04}"/>
                  </a:ext>
                </a:extLst>
              </p:cNvPr>
              <p:cNvSpPr txBox="1"/>
              <p:nvPr/>
            </p:nvSpPr>
            <p:spPr>
              <a:xfrm>
                <a:off x="2211797" y="3217680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, 'hasSerialNum': 1}">
                <a:extLst>
                  <a:ext uri="{FF2B5EF4-FFF2-40B4-BE49-F238E27FC236}">
                    <a16:creationId xmlns:a16="http://schemas.microsoft.com/office/drawing/2014/main" id="{AAFB69DB-36FD-F1B0-0D42-5A86E0B34D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797" y="3217680"/>
                <a:ext cx="661099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29A67F3-6CE7-E768-FD2C-B4765207875B}"/>
              </a:ext>
            </a:extLst>
          </p:cNvPr>
          <p:cNvCxnSpPr/>
          <p:nvPr/>
        </p:nvCxnSpPr>
        <p:spPr>
          <a:xfrm>
            <a:off x="1949383" y="391720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17" name="yt_shape_11417"/>
              <p:cNvSpPr txBox="1"/>
              <p:nvPr/>
            </p:nvSpPr>
            <p:spPr>
              <a:xfrm>
                <a:off x="540000" y="900000"/>
                <a:ext cx="5099153" cy="58346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           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dirty="0"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aseline="30000" dirty="0"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           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spc="375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chemeClr val="tx1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chemeClr val="tx1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                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spc="375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chemeClr val="tx1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zh-CN" altLang="zh-CN" sz="2400" b="0" i="0" u="none" dirty="0">
                  <a:solidFill>
                    <a:schemeClr val="tx1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1417" name="yt_shape_11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99153" cy="5834674"/>
              </a:xfrm>
              <a:prstGeom prst="rect">
                <a:avLst/>
              </a:prstGeom>
              <a:blipFill>
                <a:blip r:embed="rId2"/>
                <a:stretch>
                  <a:fillRect l="-3708" t="-940" r="-37560" b="-3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12182B-EC60-6BE6-A009-FFFACEAC52E7}"/>
              </a:ext>
            </a:extLst>
          </p:cNvPr>
          <p:cNvSpPr txBox="1"/>
          <p:nvPr/>
        </p:nvSpPr>
        <p:spPr>
          <a:xfrm>
            <a:off x="449989" y="1988840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F9E0D9-A4D3-AA2F-427D-73A958340E83}"/>
              </a:ext>
            </a:extLst>
          </p:cNvPr>
          <p:cNvSpPr txBox="1"/>
          <p:nvPr/>
        </p:nvSpPr>
        <p:spPr>
          <a:xfrm>
            <a:off x="5015357" y="198884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1EFCBC-D9FA-2523-DF02-6E9A524011E7}"/>
              </a:ext>
            </a:extLst>
          </p:cNvPr>
          <p:cNvSpPr txBox="1"/>
          <p:nvPr/>
        </p:nvSpPr>
        <p:spPr>
          <a:xfrm>
            <a:off x="449989" y="3645024"/>
            <a:ext cx="5229923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1000000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39335A-ABAA-864D-694D-A455F8F2927E}"/>
                  </a:ext>
                </a:extLst>
              </p:cNvPr>
              <p:cNvSpPr txBox="1"/>
              <p:nvPr/>
            </p:nvSpPr>
            <p:spPr>
              <a:xfrm>
                <a:off x="5015880" y="3573016"/>
                <a:ext cx="23613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39335A-ABAA-864D-694D-A455F8F29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5880" y="3573016"/>
                <a:ext cx="2361311" cy="769062"/>
              </a:xfrm>
              <a:prstGeom prst="rect">
                <a:avLst/>
              </a:prstGeom>
              <a:blipFill>
                <a:blip r:embed="rId3"/>
                <a:stretch>
                  <a:fillRect l="-413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7C0682-B787-A945-4F58-57929EBD25BB}"/>
                  </a:ext>
                </a:extLst>
              </p:cNvPr>
              <p:cNvSpPr txBox="1"/>
              <p:nvPr/>
            </p:nvSpPr>
            <p:spPr>
              <a:xfrm>
                <a:off x="449989" y="5589240"/>
                <a:ext cx="5229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7C0682-B787-A945-4F58-57929EBD2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9240"/>
                <a:ext cx="5229923" cy="768490"/>
              </a:xfrm>
              <a:prstGeom prst="rect">
                <a:avLst/>
              </a:prstGeom>
              <a:blipFill>
                <a:blip r:embed="rId4"/>
                <a:stretch>
                  <a:fillRect l="-186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56465DA-3894-9A68-2452-5BDEEB520E19}"/>
                  </a:ext>
                </a:extLst>
              </p:cNvPr>
              <p:cNvSpPr txBox="1"/>
              <p:nvPr/>
            </p:nvSpPr>
            <p:spPr>
              <a:xfrm>
                <a:off x="5067744" y="5589240"/>
                <a:ext cx="20565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56465DA-3894-9A68-2452-5BDEEB520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744" y="5589240"/>
                <a:ext cx="2056511" cy="730136"/>
              </a:xfrm>
              <a:prstGeom prst="rect">
                <a:avLst/>
              </a:prstGeom>
              <a:blipFill>
                <a:blip r:embed="rId5"/>
                <a:stretch>
                  <a:fillRect l="-44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2" name="yt_shape_11432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计算带分数的乘方时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因未转化为假分数而出错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3" name="yt_shape_11433"/>
              <p:cNvSpPr txBox="1"/>
              <p:nvPr/>
            </p:nvSpPr>
            <p:spPr>
              <a:xfrm>
                <a:off x="540000" y="1399565"/>
                <a:ext cx="286777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3" name="yt_shape_11433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2867773" cy="642163"/>
              </a:xfrm>
              <a:prstGeom prst="rect">
                <a:avLst/>
              </a:prstGeom>
              <a:blipFill>
                <a:blip r:embed="rId2"/>
                <a:stretch>
                  <a:fillRect l="-6596" r="-55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35" name="yt_shape_11435"/>
              <p:cNvSpPr txBox="1"/>
              <p:nvPr/>
            </p:nvSpPr>
            <p:spPr>
              <a:xfrm>
                <a:off x="540000" y="2092516"/>
                <a:ext cx="2790829" cy="1335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5" name="yt_shape_11435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2516"/>
                <a:ext cx="2790829" cy="1335302"/>
              </a:xfrm>
              <a:prstGeom prst="rect">
                <a:avLst/>
              </a:prstGeom>
              <a:blipFill>
                <a:blip r:embed="rId3"/>
                <a:stretch>
                  <a:fillRect l="-6783" r="-3720" b="-5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79470">
            <a:extLst>
              <a:ext uri="{FF2B5EF4-FFF2-40B4-BE49-F238E27FC236}">
                <a16:creationId xmlns:a16="http://schemas.microsoft.com/office/drawing/2014/main" id="{8798AD26-0905-C10A-C442-88F70E97A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88E869-2B2C-F45A-3F9F-1A5AFDD5773E}"/>
                  </a:ext>
                </a:extLst>
              </p:cNvPr>
              <p:cNvSpPr txBox="1"/>
              <p:nvPr/>
            </p:nvSpPr>
            <p:spPr>
              <a:xfrm>
                <a:off x="449989" y="2045710"/>
                <a:ext cx="294392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D788E869-2B2C-F45A-3F9F-1A5AFDD57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5710"/>
                <a:ext cx="2943924" cy="775221"/>
              </a:xfrm>
              <a:prstGeom prst="rect">
                <a:avLst/>
              </a:prstGeom>
              <a:blipFill>
                <a:blip r:embed="rId5"/>
                <a:stretch>
                  <a:fillRect l="-3313" r="-124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C23BAC-81DA-99DD-968A-2D110F621C47}"/>
                  </a:ext>
                </a:extLst>
              </p:cNvPr>
              <p:cNvSpPr txBox="1"/>
              <p:nvPr/>
            </p:nvSpPr>
            <p:spPr>
              <a:xfrm>
                <a:off x="1631504" y="2727319"/>
                <a:ext cx="1270699" cy="734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C23BAC-81DA-99DD-968A-2D110F621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27319"/>
                <a:ext cx="1270699" cy="734391"/>
              </a:xfrm>
              <a:prstGeom prst="rect">
                <a:avLst/>
              </a:prstGeom>
              <a:blipFill>
                <a:blip r:embed="rId6"/>
                <a:stretch>
                  <a:fillRect l="-7692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" name="yt_shape_11438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37" name="yt_image_11437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0" name="yt_shape_11440"/>
          <p:cNvSpPr txBox="1"/>
          <p:nvPr/>
        </p:nvSpPr>
        <p:spPr>
          <a:xfrm>
            <a:off x="540000" y="1597583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芙蓉区期末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1" name="yt_table_1144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928593"/>
              </p:ext>
            </p:extLst>
          </p:nvPr>
        </p:nvGraphicFramePr>
        <p:xfrm>
          <a:off x="540056" y="2076886"/>
          <a:ext cx="4259263" cy="1901952"/>
        </p:xfrm>
        <a:graphic>
          <a:graphicData uri="http://schemas.openxmlformats.org/drawingml/2006/table">
            <a:tbl>
              <a:tblPr/>
              <a:tblGrid>
                <a:gridCol w="42592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sp>
        <p:nvSpPr>
          <p:cNvPr id="11443" name="yt_shape_11443"/>
          <p:cNvSpPr txBox="1"/>
          <p:nvPr/>
        </p:nvSpPr>
        <p:spPr>
          <a:xfrm>
            <a:off x="540000" y="4029206"/>
            <a:ext cx="93693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4" name="yt_table_114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025738"/>
              </p:ext>
            </p:extLst>
          </p:nvPr>
        </p:nvGraphicFramePr>
        <p:xfrm>
          <a:off x="540056" y="4508509"/>
          <a:ext cx="4248150" cy="1901952"/>
        </p:xfrm>
        <a:graphic>
          <a:graphicData uri="http://schemas.openxmlformats.org/drawingml/2006/table">
            <a:tbl>
              <a:tblPr/>
              <a:tblGrid>
                <a:gridCol w="424815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73F24E7-58E5-8F59-A870-9C10A3C2CE67}"/>
              </a:ext>
            </a:extLst>
          </p:cNvPr>
          <p:cNvSpPr txBox="1"/>
          <p:nvPr/>
        </p:nvSpPr>
        <p:spPr>
          <a:xfrm>
            <a:off x="7688989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9CE9EF-A45C-4F44-9C71-3FDBD150CC6A}"/>
              </a:ext>
            </a:extLst>
          </p:cNvPr>
          <p:cNvSpPr txBox="1"/>
          <p:nvPr/>
        </p:nvSpPr>
        <p:spPr>
          <a:xfrm>
            <a:off x="8915936" y="39824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1472</Words>
  <Application>Microsoft Office PowerPoint</Application>
  <PresentationFormat>宽屏</PresentationFormat>
  <Paragraphs>174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2024-07-31T07:43:03Z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