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2" r:id="rId6"/>
    <p:sldId id="374" r:id="rId7"/>
    <p:sldId id="375" r:id="rId8"/>
    <p:sldId id="376" r:id="rId9"/>
    <p:sldId id="378" r:id="rId10"/>
    <p:sldId id="379" r:id="rId11"/>
    <p:sldId id="381" r:id="rId12"/>
    <p:sldId id="384" r:id="rId13"/>
    <p:sldId id="388" r:id="rId14"/>
    <p:sldId id="397" r:id="rId15"/>
    <p:sldId id="390" r:id="rId16"/>
    <p:sldId id="393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0" name="yt_shape_13450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49" name="yt_image_1344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2" name="yt_shape_13452"/>
          <p:cNvSpPr txBox="1"/>
          <p:nvPr/>
        </p:nvSpPr>
        <p:spPr>
          <a:xfrm>
            <a:off x="540119" y="1597583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并且含未知数的项的次数都是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2dd9,isEnd"/>
              </a:rPr>
              <a:t>的方程叫作二元一次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只含有两个未知数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并且含未知数的项的次数都是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的方程组叫作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使二元一次方程左右两边的值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的两个未知数的值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0ee4,isEnd"/>
              </a:rPr>
              <a:t>叫作二元一次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方程的解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二元一次方程组中能使每个方程左右两边的值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的两个未知数的值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9a40,isEnd"/>
              </a:rPr>
              <a:t>叫作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二元一次方程组的解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1D5382-21F8-F96C-E746-4C2BB27DA77C}"/>
              </a:ext>
            </a:extLst>
          </p:cNvPr>
          <p:cNvSpPr txBox="1"/>
          <p:nvPr/>
        </p:nvSpPr>
        <p:spPr>
          <a:xfrm>
            <a:off x="14407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9DE38B-999B-9547-A36B-B05435B3AD61}"/>
              </a:ext>
            </a:extLst>
          </p:cNvPr>
          <p:cNvSpPr txBox="1"/>
          <p:nvPr/>
        </p:nvSpPr>
        <p:spPr>
          <a:xfrm>
            <a:off x="7841507" y="155077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9AFD79-9E3F-EAC3-D511-D67267F3E034}"/>
              </a:ext>
            </a:extLst>
          </p:cNvPr>
          <p:cNvSpPr txBox="1"/>
          <p:nvPr/>
        </p:nvSpPr>
        <p:spPr>
          <a:xfrm>
            <a:off x="9517907" y="2501753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5_e24e0"/>
              </a:rPr>
              <a:t>二元一次方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80F490-A78E-04D7-8B9B-4462C912BEB1}"/>
              </a:ext>
            </a:extLst>
          </p:cNvPr>
          <p:cNvSpPr txBox="1"/>
          <p:nvPr/>
        </p:nvSpPr>
        <p:spPr>
          <a:xfrm>
            <a:off x="450108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程组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ED190A-163B-66DB-92AF-2E6FA8A81E43}"/>
              </a:ext>
            </a:extLst>
          </p:cNvPr>
          <p:cNvSpPr txBox="1"/>
          <p:nvPr/>
        </p:nvSpPr>
        <p:spPr>
          <a:xfrm>
            <a:off x="5098308" y="3452729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BF8701-FAED-0E59-3B35-A7904D191F97}"/>
              </a:ext>
            </a:extLst>
          </p:cNvPr>
          <p:cNvSpPr txBox="1"/>
          <p:nvPr/>
        </p:nvSpPr>
        <p:spPr>
          <a:xfrm>
            <a:off x="6927107" y="440370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1" name="yt_shape_13481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80" name="yt_image_13480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3" name="yt_shape_13483"/>
          <p:cNvSpPr txBox="1"/>
          <p:nvPr/>
        </p:nvSpPr>
        <p:spPr>
          <a:xfrm>
            <a:off x="540000" y="1597583"/>
            <a:ext cx="6902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二元一次方程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的正整数解有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84" name="yt_table_134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43944"/>
              </p:ext>
            </p:extLst>
          </p:nvPr>
        </p:nvGraphicFramePr>
        <p:xfrm>
          <a:off x="540056" y="207688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486" name="yt_shape_13486"/>
              <p:cNvSpPr txBox="1"/>
              <p:nvPr/>
            </p:nvSpPr>
            <p:spPr>
              <a:xfrm>
                <a:off x="540120" y="2603057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下列方程中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与方程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构成的方程组的解为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be4f"/>
                  </a:rPr>
                  <a:t>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486" name="yt_shape_134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03057"/>
                <a:ext cx="11492915" cy="1675523"/>
              </a:xfrm>
              <a:prstGeom prst="rect">
                <a:avLst/>
              </a:prstGeom>
              <a:blipFill>
                <a:blip r:embed="rId3"/>
                <a:stretch>
                  <a:fillRect l="-1645" r="-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88" name="yt_table_134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331216"/>
              </p:ext>
            </p:extLst>
          </p:nvPr>
        </p:nvGraphicFramePr>
        <p:xfrm>
          <a:off x="540056" y="3645024"/>
          <a:ext cx="7693661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DEA1472-6A61-EB14-3808-A4D190FDEB9B}"/>
              </a:ext>
            </a:extLst>
          </p:cNvPr>
          <p:cNvSpPr txBox="1"/>
          <p:nvPr/>
        </p:nvSpPr>
        <p:spPr>
          <a:xfrm>
            <a:off x="6472964" y="1550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B3BB4B-8F2C-0D74-3048-ED4C02512E09}"/>
              </a:ext>
            </a:extLst>
          </p:cNvPr>
          <p:cNvSpPr txBox="1"/>
          <p:nvPr/>
        </p:nvSpPr>
        <p:spPr>
          <a:xfrm>
            <a:off x="10920536" y="3068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0" name="yt_shape_1349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297,isEnd"/>
              </a:rPr>
              <a:t>m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它是二元一次方程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某次世界杯足球赛前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小李在网上预定了小组赛和淘汰赛两个阶段的球票共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f65b,isEnd"/>
              </a:rPr>
              <a:t>10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其中小组赛球票每张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淘汰赛球票每张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347ADB-4783-45DD-9AEE-E969567719FB}"/>
              </a:ext>
            </a:extLst>
          </p:cNvPr>
          <p:cNvSpPr txBox="1"/>
          <p:nvPr/>
        </p:nvSpPr>
        <p:spPr>
          <a:xfrm>
            <a:off x="754908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C3C10A-811F-3D0D-1F17-A0F30798DF4D}"/>
              </a:ext>
            </a:extLst>
          </p:cNvPr>
          <p:cNvSpPr txBox="1"/>
          <p:nvPr/>
        </p:nvSpPr>
        <p:spPr>
          <a:xfrm>
            <a:off x="6100021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92" name="yt_shape_13492"/>
              <p:cNvSpPr txBox="1"/>
              <p:nvPr/>
            </p:nvSpPr>
            <p:spPr>
              <a:xfrm>
                <a:off x="540119" y="2780928"/>
                <a:ext cx="11492915" cy="41730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设小李预定的小组赛和淘汰赛的球票分别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17607"/>
                  </a:rPr>
                  <a:t>你能列出相应的方程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&amp;550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=5800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dirty="0">
                  <a:solidFill>
                    <a:srgbClr val="FE0000">
                      <a:alpha val="0"/>
                    </a:srgbClr>
                  </a:solidFill>
                  <a:effectLst/>
                  <a:latin typeface="宋体" pitchFamily="24"/>
                  <a:ea typeface="宋体" panose="02040503050406030204" pitchFamily="48" charset="0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是方程组的解吗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是方程组的解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92" name="yt_shape_134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80928"/>
                <a:ext cx="11492915" cy="4173065"/>
              </a:xfrm>
              <a:prstGeom prst="rect">
                <a:avLst/>
              </a:prstGeom>
              <a:blipFill>
                <a:blip r:embed="rId2"/>
                <a:stretch>
                  <a:fillRect l="-1645" t="-1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CF75091-1EE3-F693-4A6B-0042C0779DC2}"/>
                  </a:ext>
                </a:extLst>
              </p:cNvPr>
              <p:cNvSpPr txBox="1"/>
              <p:nvPr/>
            </p:nvSpPr>
            <p:spPr>
              <a:xfrm>
                <a:off x="450108" y="3416920"/>
                <a:ext cx="456749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&amp;550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=5800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CF75091-1EE3-F693-4A6B-0042C0779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16920"/>
                <a:ext cx="4567491" cy="1154189"/>
              </a:xfrm>
              <a:prstGeom prst="rect">
                <a:avLst/>
              </a:prstGeom>
              <a:blipFill>
                <a:blip r:embed="rId3"/>
                <a:stretch>
                  <a:fillRect l="-2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AD9F9D-0289-1893-24B2-853E9DCB2FD9}"/>
                  </a:ext>
                </a:extLst>
              </p:cNvPr>
              <p:cNvSpPr txBox="1"/>
              <p:nvPr/>
            </p:nvSpPr>
            <p:spPr>
              <a:xfrm>
                <a:off x="450108" y="5589240"/>
                <a:ext cx="4725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是方程组的解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AD9F9D-0289-1893-24B2-853E9DCB2F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89240"/>
                <a:ext cx="4725226" cy="1154189"/>
              </a:xfrm>
              <a:prstGeom prst="rect">
                <a:avLst/>
              </a:prstGeom>
              <a:blipFill>
                <a:blip r:embed="rId4"/>
                <a:stretch>
                  <a:fillRect l="-2065" r="-2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0" name="yt_shape_13500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99" name="yt_image_13499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02" name="yt_shape_13502"/>
              <p:cNvSpPr txBox="1"/>
              <p:nvPr/>
            </p:nvSpPr>
            <p:spPr>
              <a:xfrm>
                <a:off x="540119" y="1597583"/>
                <a:ext cx="11492915" cy="23400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小红与小明两人解关于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zh-CN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74dd"/>
                  </a:rPr>
                  <a:t>时都出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现了错误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根据下面的对话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试求出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的正确值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并计算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f096"/>
                  </a:rPr>
                  <a:t>）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502" name="yt_shape_13502" descr="{&quot;rangeId&quot;:25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2340064"/>
              </a:xfrm>
              <a:prstGeom prst="rect">
                <a:avLst/>
              </a:prstGeom>
              <a:blipFill>
                <a:blip r:embed="rId3"/>
                <a:stretch>
                  <a:fillRect l="-1701" r="-1262" b="-70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04" name="yt_image_13504" title="H_155.88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2416" y="4140799"/>
            <a:ext cx="4407166" cy="1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6" name="yt_shape_13506"/>
              <p:cNvSpPr txBox="1"/>
              <p:nvPr/>
            </p:nvSpPr>
            <p:spPr>
              <a:xfrm>
                <a:off x="540000" y="900000"/>
                <a:ext cx="5103961" cy="44125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6" name="yt_shape_13506" descr="{&quot;rangeId&quot;:2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03961" cy="4412555"/>
              </a:xfrm>
              <a:prstGeom prst="rect">
                <a:avLst/>
              </a:prstGeom>
              <a:blipFill>
                <a:blip r:embed="rId2"/>
                <a:stretch>
                  <a:fillRect l="-3704" r="-2748" b="-3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E6B3F87-406C-0A31-6131-B2FDD15F7A91}"/>
                  </a:ext>
                </a:extLst>
              </p:cNvPr>
              <p:cNvSpPr txBox="1"/>
              <p:nvPr/>
            </p:nvSpPr>
            <p:spPr>
              <a:xfrm>
                <a:off x="449989" y="853194"/>
                <a:ext cx="52346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mathAnswerShape': 1, 'IsSplitBraceMath': 1}">
                <a:extLst>
                  <a:ext uri="{FF2B5EF4-FFF2-40B4-BE49-F238E27FC236}">
                    <a16:creationId xmlns:a16="http://schemas.microsoft.com/office/drawing/2014/main" id="{FE6B3F87-406C-0A31-6131-B2FDD15F7A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853194"/>
                <a:ext cx="5234686" cy="1154189"/>
              </a:xfrm>
              <a:prstGeom prst="rect">
                <a:avLst/>
              </a:prstGeom>
              <a:blipFill>
                <a:blip r:embed="rId3"/>
                <a:stretch>
                  <a:fillRect l="-1863" r="-1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BBABA2-89BA-F453-CFB2-71DBD42BCC16}"/>
                  </a:ext>
                </a:extLst>
              </p:cNvPr>
              <p:cNvSpPr txBox="1"/>
              <p:nvPr/>
            </p:nvSpPr>
            <p:spPr>
              <a:xfrm>
                <a:off x="449989" y="1913771"/>
                <a:ext cx="45156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mathAnswerShape': 1, 'IsSplitBraceMath': 1}">
                <a:extLst>
                  <a:ext uri="{FF2B5EF4-FFF2-40B4-BE49-F238E27FC236}">
                    <a16:creationId xmlns:a16="http://schemas.microsoft.com/office/drawing/2014/main" id="{DDBBABA2-89BA-F453-CFB2-71DBD42BCC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3771"/>
                <a:ext cx="4515676" cy="1154189"/>
              </a:xfrm>
              <a:prstGeom prst="rect">
                <a:avLst/>
              </a:prstGeom>
              <a:blipFill>
                <a:blip r:embed="rId4"/>
                <a:stretch>
                  <a:fillRect l="-2159" r="-2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A791C8-C5E8-8967-DA15-7A1CF7FD8CEA}"/>
                  </a:ext>
                </a:extLst>
              </p:cNvPr>
              <p:cNvSpPr txBox="1"/>
              <p:nvPr/>
            </p:nvSpPr>
            <p:spPr>
              <a:xfrm>
                <a:off x="449989" y="2974348"/>
                <a:ext cx="35741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mathAnswerShape': 1, 'IsSplitBraceMath': 1}">
                <a:extLst>
                  <a:ext uri="{FF2B5EF4-FFF2-40B4-BE49-F238E27FC236}">
                    <a16:creationId xmlns:a16="http://schemas.microsoft.com/office/drawing/2014/main" id="{97A791C8-C5E8-8967-DA15-7A1CF7FD8C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4348"/>
                <a:ext cx="3574161" cy="768046"/>
              </a:xfrm>
              <a:prstGeom prst="rect">
                <a:avLst/>
              </a:prstGeom>
              <a:blipFill>
                <a:blip r:embed="rId5"/>
                <a:stretch>
                  <a:fillRect l="-2730" r="-11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C71F45-359F-0220-AF80-363EB50423DF}"/>
                  </a:ext>
                </a:extLst>
              </p:cNvPr>
              <p:cNvSpPr txBox="1"/>
              <p:nvPr/>
            </p:nvSpPr>
            <p:spPr>
              <a:xfrm>
                <a:off x="449989" y="3648782"/>
                <a:ext cx="45457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, 'IsSplitBraceMath': 1}">
                <a:extLst>
                  <a:ext uri="{FF2B5EF4-FFF2-40B4-BE49-F238E27FC236}">
                    <a16:creationId xmlns:a16="http://schemas.microsoft.com/office/drawing/2014/main" id="{EDC71F45-359F-0220-AF80-363EB5042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8782"/>
                <a:ext cx="4545711" cy="768045"/>
              </a:xfrm>
              <a:prstGeom prst="rect">
                <a:avLst/>
              </a:prstGeom>
              <a:blipFill>
                <a:blip r:embed="rId6"/>
                <a:stretch>
                  <a:fillRect l="-2145" r="-80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A2FCE31-D033-42CC-F1BB-35A3E57D9FBF}"/>
              </a:ext>
            </a:extLst>
          </p:cNvPr>
          <p:cNvSpPr txBox="1"/>
          <p:nvPr/>
        </p:nvSpPr>
        <p:spPr>
          <a:xfrm>
            <a:off x="449989" y="432321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FB76F5-E55B-4DA1-1964-6F0E4B1DA1B6}"/>
              </a:ext>
            </a:extLst>
          </p:cNvPr>
          <p:cNvSpPr txBox="1"/>
          <p:nvPr/>
        </p:nvSpPr>
        <p:spPr>
          <a:xfrm>
            <a:off x="449989" y="479870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3504" title="H_155.88">
            <a:extLst>
              <a:ext uri="{FF2B5EF4-FFF2-40B4-BE49-F238E27FC236}">
                <a16:creationId xmlns:a16="http://schemas.microsoft.com/office/drawing/2014/main" id="{112848A2-B59E-E0C8-43BC-D8709B7616FC}"/>
              </a:ex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88088" y="2204864"/>
            <a:ext cx="4407166" cy="1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1" name="yt_shape_13511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510" name="yt_image_13510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3" name="yt_shape_13513"/>
          <p:cNvSpPr txBox="1"/>
          <p:nvPr/>
        </p:nvSpPr>
        <p:spPr>
          <a:xfrm>
            <a:off x="3633788" y="1378425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的解求参数值</a:t>
            </a:r>
          </a:p>
        </p:txBody>
      </p:sp>
      <p:sp>
        <p:nvSpPr>
          <p:cNvPr id="13514" name="yt_shape_13514"/>
          <p:cNvSpPr txBox="1"/>
          <p:nvPr/>
        </p:nvSpPr>
        <p:spPr>
          <a:xfrm>
            <a:off x="540119" y="1857728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直接将方程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的解代入方程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5aee4"/>
              </a:rPr>
              <a:t>得到一个以参数为未知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数的新方程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求解这个新方程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即可求出参数值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515" name="yt_shape_13515"/>
          <p:cNvSpPr txBox="1"/>
          <p:nvPr/>
        </p:nvSpPr>
        <p:spPr>
          <a:xfrm>
            <a:off x="540000" y="287338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【对应训练】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16" name="yt_shape_13516"/>
              <p:cNvSpPr txBox="1"/>
              <p:nvPr/>
            </p:nvSpPr>
            <p:spPr>
              <a:xfrm>
                <a:off x="540000" y="3352689"/>
                <a:ext cx="8443145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516" name="yt_shape_135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2689"/>
                <a:ext cx="8443145" cy="1070934"/>
              </a:xfrm>
              <a:prstGeom prst="rect">
                <a:avLst/>
              </a:prstGeom>
              <a:blipFill>
                <a:blip r:embed="rId3"/>
                <a:stretch>
                  <a:fillRect l="-2238" r="-12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18" name="yt_shape_13518"/>
              <p:cNvSpPr txBox="1"/>
              <p:nvPr/>
            </p:nvSpPr>
            <p:spPr>
              <a:xfrm>
                <a:off x="540119" y="4474411"/>
                <a:ext cx="11111999" cy="10709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518" name="yt_shape_135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74411"/>
                <a:ext cx="11111999" cy="1070934"/>
              </a:xfrm>
              <a:prstGeom prst="rect">
                <a:avLst/>
              </a:prstGeom>
              <a:blipFill>
                <a:blip r:embed="rId4"/>
                <a:stretch>
                  <a:fillRect l="-1701" r="-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43215A-AB7C-101E-8EA7-6EB555849271}"/>
              </a:ext>
            </a:extLst>
          </p:cNvPr>
          <p:cNvSpPr txBox="1"/>
          <p:nvPr/>
        </p:nvSpPr>
        <p:spPr>
          <a:xfrm>
            <a:off x="7897078" y="3305883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D0C81E-4D3C-E9BA-35AB-FF75E2323861}"/>
              </a:ext>
            </a:extLst>
          </p:cNvPr>
          <p:cNvSpPr txBox="1"/>
          <p:nvPr/>
        </p:nvSpPr>
        <p:spPr>
          <a:xfrm>
            <a:off x="10544702" y="4427605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20" name="yt_shape_13520"/>
              <p:cNvSpPr txBox="1"/>
              <p:nvPr/>
            </p:nvSpPr>
            <p:spPr>
              <a:xfrm>
                <a:off x="540119" y="900000"/>
                <a:ext cx="11492915" cy="25703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在一本书上写着方程组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▲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3560a,isEnd"/>
                  </a:rPr>
                  <a:t>的值被墨渍盖住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不过仍能求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20" name="yt_shape_135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70384"/>
              </a:xfrm>
              <a:prstGeom prst="rect">
                <a:avLst/>
              </a:prstGeom>
              <a:blipFill>
                <a:blip r:embed="rId2"/>
                <a:stretch>
                  <a:fillRect l="-1645" b="-6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82E225F-C815-FCBB-C4F7-FE5C1F10D619}"/>
              </a:ext>
            </a:extLst>
          </p:cNvPr>
          <p:cNvSpPr txBox="1"/>
          <p:nvPr/>
        </p:nvSpPr>
        <p:spPr>
          <a:xfrm>
            <a:off x="10528002" y="853194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D15CB2-866D-D8B8-DAF3-DA7B6C3F091A}"/>
              </a:ext>
            </a:extLst>
          </p:cNvPr>
          <p:cNvSpPr txBox="1"/>
          <p:nvPr/>
        </p:nvSpPr>
        <p:spPr>
          <a:xfrm>
            <a:off x="3440958" y="297434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7" name="yt_shape_13457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56" name="yt_image_1345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9" name="yt_shape_13459"/>
          <p:cNvSpPr txBox="1"/>
          <p:nvPr/>
        </p:nvSpPr>
        <p:spPr>
          <a:xfrm>
            <a:off x="540000" y="1597583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460" name="yt_shape_13460"/>
          <p:cNvSpPr txBox="1"/>
          <p:nvPr/>
        </p:nvSpPr>
        <p:spPr>
          <a:xfrm>
            <a:off x="540000" y="2097148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是二元一次方程组的是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61" name="yt_table_13461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7763719"/>
                  </p:ext>
                </p:extLst>
              </p:nvPr>
            </p:nvGraphicFramePr>
            <p:xfrm>
              <a:off x="540056" y="2576451"/>
              <a:ext cx="6961886" cy="2121154"/>
            </p:xfrm>
            <a:graphic>
              <a:graphicData uri="http://schemas.openxmlformats.org/drawingml/2006/table">
                <a:tbl>
                  <a:tblPr/>
                  <a:tblGrid>
                    <a:gridCol w="3717798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3244088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𝑐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461" name="yt_table_13461" descr="{&quot;rangeId&quot;:4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7763719"/>
                  </p:ext>
                </p:extLst>
              </p:nvPr>
            </p:nvGraphicFramePr>
            <p:xfrm>
              <a:off x="540056" y="2576451"/>
              <a:ext cx="6961886" cy="2121154"/>
            </p:xfrm>
            <a:graphic>
              <a:graphicData uri="http://schemas.openxmlformats.org/drawingml/2006/table">
                <a:tbl>
                  <a:tblPr/>
                  <a:tblGrid>
                    <a:gridCol w="3717798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3244088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7377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4447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873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4447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303402">
            <a:extLst>
              <a:ext uri="{FF2B5EF4-FFF2-40B4-BE49-F238E27FC236}">
                <a16:creationId xmlns:a16="http://schemas.microsoft.com/office/drawing/2014/main" id="{C9A80CEF-1624-C292-6774-7937ABF4DB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59B28C-F4A2-524C-100E-09A16F9F0B59}"/>
              </a:ext>
            </a:extLst>
          </p:cNvPr>
          <p:cNvSpPr txBox="1"/>
          <p:nvPr/>
        </p:nvSpPr>
        <p:spPr>
          <a:xfrm>
            <a:off x="66221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2" name="yt_shape_13462"/>
              <p:cNvSpPr txBox="1"/>
              <p:nvPr/>
            </p:nvSpPr>
            <p:spPr>
              <a:xfrm>
                <a:off x="540119" y="900000"/>
                <a:ext cx="11492915" cy="10936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b8aa,isEnd"/>
                  </a:rPr>
                  <a:t>是二元一次方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程的是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2" name="yt_shape_134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093633"/>
              </a:xfrm>
              <a:prstGeom prst="rect">
                <a:avLst/>
              </a:prstGeom>
              <a:blipFill>
                <a:blip r:embed="rId2"/>
                <a:stretch>
                  <a:fillRect l="-1645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5982DA-267D-0262-ECE7-CE90B9154693}"/>
              </a:ext>
            </a:extLst>
          </p:cNvPr>
          <p:cNvSpPr txBox="1"/>
          <p:nvPr/>
        </p:nvSpPr>
        <p:spPr>
          <a:xfrm>
            <a:off x="1364508" y="152819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4" name="yt_shape_13464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的解</a:t>
            </a:r>
          </a:p>
        </p:txBody>
      </p:sp>
      <p:sp>
        <p:nvSpPr>
          <p:cNvPr id="13465" name="yt_shape_13465"/>
          <p:cNvSpPr txBox="1"/>
          <p:nvPr/>
        </p:nvSpPr>
        <p:spPr>
          <a:xfrm>
            <a:off x="540000" y="1399565"/>
            <a:ext cx="110751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不是二元一次方程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66" name="yt_table_13466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5188655"/>
                  </p:ext>
                </p:extLst>
              </p:nvPr>
            </p:nvGraphicFramePr>
            <p:xfrm>
              <a:off x="540056" y="1878868"/>
              <a:ext cx="5853558" cy="2121154"/>
            </p:xfrm>
            <a:graphic>
              <a:graphicData uri="http://schemas.openxmlformats.org/drawingml/2006/table">
                <a:tbl>
                  <a:tblPr/>
                  <a:tblGrid>
                    <a:gridCol w="3375470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2478088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507936" indent="-50793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507936" indent="-50793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66" name="yt_table_13466" descr="{&quot;rangeId&quot;:7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5188655"/>
                  </p:ext>
                </p:extLst>
              </p:nvPr>
            </p:nvGraphicFramePr>
            <p:xfrm>
              <a:off x="540056" y="1878868"/>
              <a:ext cx="5853558" cy="2121154"/>
            </p:xfrm>
            <a:graphic>
              <a:graphicData uri="http://schemas.openxmlformats.org/drawingml/2006/table">
                <a:tbl>
                  <a:tblPr/>
                  <a:tblGrid>
                    <a:gridCol w="3375470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2478088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3466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118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0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34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118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303497">
            <a:extLst>
              <a:ext uri="{FF2B5EF4-FFF2-40B4-BE49-F238E27FC236}">
                <a16:creationId xmlns:a16="http://schemas.microsoft.com/office/drawing/2014/main" id="{8431674C-668A-9A49-9222-46A6F0BA0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CF0629-0249-81B8-78E5-C377A4EF5B42}"/>
              </a:ext>
            </a:extLst>
          </p:cNvPr>
          <p:cNvSpPr txBox="1"/>
          <p:nvPr/>
        </p:nvSpPr>
        <p:spPr>
          <a:xfrm>
            <a:off x="105877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7" name="yt_shape_13467"/>
              <p:cNvSpPr txBox="1"/>
              <p:nvPr/>
            </p:nvSpPr>
            <p:spPr>
              <a:xfrm>
                <a:off x="540000" y="900000"/>
                <a:ext cx="6102761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是下列哪个方程组的解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67" name="yt_shape_13467" descr="{&quot;rangeId&quot;:8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02761" cy="1070934"/>
              </a:xfrm>
              <a:prstGeom prst="rect">
                <a:avLst/>
              </a:prstGeom>
              <a:blipFill>
                <a:blip r:embed="rId2"/>
                <a:stretch>
                  <a:fillRect l="-3097" r="-2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69" name="yt_table_13469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9073072"/>
                  </p:ext>
                </p:extLst>
              </p:nvPr>
            </p:nvGraphicFramePr>
            <p:xfrm>
              <a:off x="540056" y="2021722"/>
              <a:ext cx="6768084" cy="2121154"/>
            </p:xfrm>
            <a:graphic>
              <a:graphicData uri="http://schemas.openxmlformats.org/drawingml/2006/table">
                <a:tbl>
                  <a:tblPr/>
                  <a:tblGrid>
                    <a:gridCol w="3748405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3019679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69" name="yt_table_13469" descr="{&quot;rangeId&quot;:8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9073072"/>
                  </p:ext>
                </p:extLst>
              </p:nvPr>
            </p:nvGraphicFramePr>
            <p:xfrm>
              <a:off x="540056" y="2021722"/>
              <a:ext cx="6768084" cy="2121154"/>
            </p:xfrm>
            <a:graphic>
              <a:graphicData uri="http://schemas.openxmlformats.org/drawingml/2006/table">
                <a:tbl>
                  <a:tblPr/>
                  <a:tblGrid>
                    <a:gridCol w="3748405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3019679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0650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3992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806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3992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66BC93-9A85-4F70-6C9E-6755E628E518}"/>
              </a:ext>
            </a:extLst>
          </p:cNvPr>
          <p:cNvSpPr txBox="1"/>
          <p:nvPr/>
        </p:nvSpPr>
        <p:spPr>
          <a:xfrm>
            <a:off x="5680929" y="906659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0" name="yt_shape_13470"/>
              <p:cNvSpPr txBox="1"/>
              <p:nvPr/>
            </p:nvSpPr>
            <p:spPr>
              <a:xfrm>
                <a:off x="540000" y="900000"/>
                <a:ext cx="1013694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0" name="yt_shape_134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36942" cy="1070934"/>
              </a:xfrm>
              <a:prstGeom prst="rect">
                <a:avLst/>
              </a:prstGeom>
              <a:blipFill>
                <a:blip r:embed="rId2"/>
                <a:stretch>
                  <a:fillRect l="-1865" r="-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8A2785-D0A1-52C8-89B5-0C9C2183DE8A}"/>
              </a:ext>
            </a:extLst>
          </p:cNvPr>
          <p:cNvSpPr txBox="1"/>
          <p:nvPr/>
        </p:nvSpPr>
        <p:spPr>
          <a:xfrm>
            <a:off x="7650445" y="853194"/>
            <a:ext cx="12468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262D59-65AF-2283-6060-3EC9A1EAEAC1}"/>
              </a:ext>
            </a:extLst>
          </p:cNvPr>
          <p:cNvSpPr txBox="1"/>
          <p:nvPr/>
        </p:nvSpPr>
        <p:spPr>
          <a:xfrm>
            <a:off x="9574495" y="853194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2" name="yt_shape_13472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建立方程组模型解决实际问题</a:t>
            </a:r>
          </a:p>
        </p:txBody>
      </p:sp>
      <p:sp>
        <p:nvSpPr>
          <p:cNvPr id="13473" name="yt_shape_1347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已知乙数比甲数小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甲数是乙数的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设甲数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88d7"/>
              </a:rPr>
              <a:t>列方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程组正确的是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74" name="yt_table_13474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6912021"/>
                  </p:ext>
                </p:extLst>
              </p:nvPr>
            </p:nvGraphicFramePr>
            <p:xfrm>
              <a:off x="540056" y="2359000"/>
              <a:ext cx="6439916" cy="2121154"/>
            </p:xfrm>
            <a:graphic>
              <a:graphicData uri="http://schemas.openxmlformats.org/drawingml/2006/table">
                <a:tbl>
                  <a:tblPr/>
                  <a:tblGrid>
                    <a:gridCol w="3686048">
                      <a:extLst>
                        <a:ext uri="{9D8B030D-6E8A-4147-A177-3AD203B41FA5}">
                          <a16:colId xmlns:a16="http://schemas.microsoft.com/office/drawing/2014/main" val="10661"/>
                        </a:ext>
                      </a:extLst>
                    </a:gridCol>
                    <a:gridCol w="2753868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74" name="yt_table_13474" descr="{&quot;rangeId&quot;:11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6912021"/>
                  </p:ext>
                </p:extLst>
              </p:nvPr>
            </p:nvGraphicFramePr>
            <p:xfrm>
              <a:off x="540056" y="2359000"/>
              <a:ext cx="6439916" cy="2121154"/>
            </p:xfrm>
            <a:graphic>
              <a:graphicData uri="http://schemas.openxmlformats.org/drawingml/2006/table">
                <a:tbl>
                  <a:tblPr/>
                  <a:tblGrid>
                    <a:gridCol w="3686048">
                      <a:extLst>
                        <a:ext uri="{9D8B030D-6E8A-4147-A177-3AD203B41FA5}">
                          <a16:colId xmlns:a16="http://schemas.microsoft.com/office/drawing/2014/main" val="10661"/>
                        </a:ext>
                      </a:extLst>
                    </a:gridCol>
                    <a:gridCol w="2753868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4587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4071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4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4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4071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303590">
            <a:extLst>
              <a:ext uri="{FF2B5EF4-FFF2-40B4-BE49-F238E27FC236}">
                <a16:creationId xmlns:a16="http://schemas.microsoft.com/office/drawing/2014/main" id="{87C3D922-765F-1E2D-8429-E7489C6AC1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153700-E2DC-C5AF-0244-F72E60C5C0B6}"/>
              </a:ext>
            </a:extLst>
          </p:cNvPr>
          <p:cNvSpPr txBox="1"/>
          <p:nvPr/>
        </p:nvSpPr>
        <p:spPr>
          <a:xfrm>
            <a:off x="2888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" name="yt_shape_13475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泰安市中考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是我国古代数学的经典著作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书中有一个问题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aa4d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今有黄金九枚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白银一十一枚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称之重适等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交易其一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金轻十三两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66e5"/>
              </a:rPr>
              <a:t>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各重几何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意思是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甲袋中装有黄金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每枚黄金重量相同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4f75"/>
              </a:rPr>
              <a:t>乙袋中装有白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每枚白银重量相同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称重两袋相等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两袋互相交换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枚后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a84e"/>
              </a:rPr>
              <a:t>甲袋比乙袋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轻了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袋子重量忽略不计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问黄金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白银每枚各重多少两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设每枚黄金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32a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每枚白银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A75894-0A0A-00E7-5B8E-268DA685243E}"/>
              </a:ext>
            </a:extLst>
          </p:cNvPr>
          <p:cNvSpPr txBox="1"/>
          <p:nvPr/>
        </p:nvSpPr>
        <p:spPr>
          <a:xfrm>
            <a:off x="5404696" y="26949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476" name="yt_table_13476" title="H_334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8805244"/>
                  </p:ext>
                </p:extLst>
              </p:nvPr>
            </p:nvGraphicFramePr>
            <p:xfrm>
              <a:off x="540056" y="3140968"/>
              <a:ext cx="4921949" cy="3263392"/>
            </p:xfrm>
            <a:graphic>
              <a:graphicData uri="http://schemas.openxmlformats.org/drawingml/2006/table">
                <a:tbl>
                  <a:tblPr/>
                  <a:tblGrid>
                    <a:gridCol w="4921949">
                      <a:extLst>
                        <a:ext uri="{9D8B030D-6E8A-4147-A177-3AD203B41FA5}">
                          <a16:colId xmlns:a16="http://schemas.microsoft.com/office/drawing/2014/main" val="106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&amp;11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)−(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=13</m:t>
                                      </m:r>
                                      <m:r>
                                        <a:rPr lang="en-US" altLang="zh-CN" sz="2400" b="0" i="1" smtClean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  <m:t> 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&amp;9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+13=11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&amp;9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=11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)−(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&amp;9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=11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)−(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476" name="yt_table_13476" title="H_334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8805244"/>
                  </p:ext>
                </p:extLst>
              </p:nvPr>
            </p:nvGraphicFramePr>
            <p:xfrm>
              <a:off x="540056" y="3140968"/>
              <a:ext cx="4921949" cy="3263392"/>
            </p:xfrm>
            <a:graphic>
              <a:graphicData uri="http://schemas.openxmlformats.org/drawingml/2006/table">
                <a:tbl>
                  <a:tblPr/>
                  <a:tblGrid>
                    <a:gridCol w="4921949">
                      <a:extLst>
                        <a:ext uri="{9D8B030D-6E8A-4147-A177-3AD203B41FA5}">
                          <a16:colId xmlns:a16="http://schemas.microsoft.com/office/drawing/2014/main" val="10663"/>
                        </a:ext>
                      </a:extLst>
                    </a:gridCol>
                  </a:tblGrid>
                  <a:tr h="8158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  <a:tr h="8158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7"/>
                      </a:ext>
                    </a:extLst>
                  </a:tr>
                  <a:tr h="8158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000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8"/>
                      </a:ext>
                    </a:extLst>
                  </a:tr>
                  <a:tr h="8158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9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7" name="yt_shape_13477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忽视二元一次方程定义的隐含条件而出错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78" name="yt_shape_13478"/>
              <p:cNvSpPr txBox="1"/>
              <p:nvPr/>
            </p:nvSpPr>
            <p:spPr>
              <a:xfrm>
                <a:off x="540119" y="1399565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5626,isEnd"/>
                  </a:rPr>
                  <a:t>n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8" name="yt_shape_134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303673">
            <a:extLst>
              <a:ext uri="{FF2B5EF4-FFF2-40B4-BE49-F238E27FC236}">
                <a16:creationId xmlns:a16="http://schemas.microsoft.com/office/drawing/2014/main" id="{3BFE406D-F6D2-5A1B-6177-8BC7623A80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598001-A1AF-709C-965F-0DAA3B71DE89}"/>
              </a:ext>
            </a:extLst>
          </p:cNvPr>
          <p:cNvSpPr txBox="1"/>
          <p:nvPr/>
        </p:nvSpPr>
        <p:spPr>
          <a:xfrm>
            <a:off x="10225932" y="13527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0EB559-B9C8-4555-CE63-E192ECEC0BDF}"/>
                  </a:ext>
                </a:extLst>
              </p:cNvPr>
              <p:cNvSpPr txBox="1"/>
              <p:nvPr/>
            </p:nvSpPr>
            <p:spPr>
              <a:xfrm>
                <a:off x="754908" y="1628800"/>
                <a:ext cx="13183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1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0EB559-B9C8-4555-CE63-E192ECEC0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08" y="1628800"/>
                <a:ext cx="1318324" cy="726326"/>
              </a:xfrm>
              <a:prstGeom prst="rect">
                <a:avLst/>
              </a:prstGeom>
              <a:blipFill>
                <a:blip r:embed="rId4"/>
                <a:stretch>
                  <a:fillRect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1292</Words>
  <Application>Microsoft Office PowerPoint</Application>
  <PresentationFormat>宽屏</PresentationFormat>
  <Paragraphs>108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12</cp:revision>
  <dcterms:created xsi:type="dcterms:W3CDTF">2024-07-31T01:35:33Z</dcterms:created>
  <dcterms:modified xsi:type="dcterms:W3CDTF">2024-07-31T09:00:33Z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