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1" r:id="rId7"/>
    <p:sldId id="374" r:id="rId8"/>
    <p:sldId id="375" r:id="rId9"/>
    <p:sldId id="379" r:id="rId10"/>
    <p:sldId id="382" r:id="rId11"/>
    <p:sldId id="383" r:id="rId12"/>
    <p:sldId id="384" r:id="rId13"/>
    <p:sldId id="386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38" y="9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" name="yt_shape_13619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18" name="yt_image_1361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1" name="yt_shape_13621"/>
          <p:cNvSpPr txBox="1"/>
          <p:nvPr/>
        </p:nvSpPr>
        <p:spPr>
          <a:xfrm>
            <a:off x="540119" y="1597583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加减消元法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当二元一次方程组的两个方程中同一个未知数的系数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27fd,isEnd"/>
              </a:rPr>
              <a:t>或相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把这两个方程的两边分别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或相减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就能消去这个未知数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得到一个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进而求得这个二元一次方程组的解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消去一个未知数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得到一个一元一次方程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然后解这个一元一次方程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ad4e,isEnd"/>
              </a:rPr>
              <a:t>求出一个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未知数的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接着再求另一个未知数的值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2FAAF1-6509-5888-D493-79136F2B6DD6}"/>
              </a:ext>
            </a:extLst>
          </p:cNvPr>
          <p:cNvSpPr txBox="1"/>
          <p:nvPr/>
        </p:nvSpPr>
        <p:spPr>
          <a:xfrm>
            <a:off x="967030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3B55A8-5B73-78C4-7EAC-C33C1964646E}"/>
              </a:ext>
            </a:extLst>
          </p:cNvPr>
          <p:cNvSpPr txBox="1"/>
          <p:nvPr/>
        </p:nvSpPr>
        <p:spPr>
          <a:xfrm>
            <a:off x="47173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438BBA-469F-F792-CFAE-8A5BBC283227}"/>
              </a:ext>
            </a:extLst>
          </p:cNvPr>
          <p:cNvSpPr txBox="1"/>
          <p:nvPr/>
        </p:nvSpPr>
        <p:spPr>
          <a:xfrm>
            <a:off x="11422907" y="2026265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43e4d"/>
              </a:rPr>
              <a:t>　</a:t>
            </a:r>
            <a:b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26B525-3A99-7C77-9042-88DE688E9296}"/>
              </a:ext>
            </a:extLst>
          </p:cNvPr>
          <p:cNvSpPr txBox="1"/>
          <p:nvPr/>
        </p:nvSpPr>
        <p:spPr>
          <a:xfrm>
            <a:off x="450108" y="250175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一元一次方程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54D7A2-64E9-C506-5416-EE3B122D460F}"/>
              </a:ext>
            </a:extLst>
          </p:cNvPr>
          <p:cNvSpPr txBox="1"/>
          <p:nvPr/>
        </p:nvSpPr>
        <p:spPr>
          <a:xfrm>
            <a:off x="1669308" y="345272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值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80" name="yt_shape_13680"/>
              <p:cNvSpPr txBox="1"/>
              <p:nvPr/>
            </p:nvSpPr>
            <p:spPr>
              <a:xfrm>
                <a:off x="540119" y="900000"/>
                <a:ext cx="11492915" cy="38087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对于任意有理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定义关于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的一种运算如下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ca95"/>
                  </a:rPr>
                  <a:t>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80" name="yt_shape_13680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08735"/>
              </a:xfrm>
              <a:prstGeom prst="rect">
                <a:avLst/>
              </a:prstGeom>
              <a:blipFill>
                <a:blip r:embed="rId2"/>
                <a:stretch>
                  <a:fillRect l="-1645" t="-1442" b="-1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D6D7735-B1A1-7EC2-1A45-478F298B817C}"/>
              </a:ext>
            </a:extLst>
          </p:cNvPr>
          <p:cNvSpPr txBox="1"/>
          <p:nvPr/>
        </p:nvSpPr>
        <p:spPr>
          <a:xfrm>
            <a:off x="450108" y="1804170"/>
            <a:ext cx="613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3A8EB8-1208-5CD4-1F64-60B0B9615D91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2961704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}">
                <a:extLst>
                  <a:ext uri="{FF2B5EF4-FFF2-40B4-BE49-F238E27FC236}">
                    <a16:creationId xmlns:a16="http://schemas.microsoft.com/office/drawing/2014/main" id="{EB3A8EB8-1208-5CD4-1F64-60B0B9615D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2961704" cy="1328560"/>
              </a:xfrm>
              <a:prstGeom prst="rect">
                <a:avLst/>
              </a:prstGeom>
              <a:blipFill>
                <a:blip r:embed="rId3"/>
                <a:stretch>
                  <a:fillRect l="-3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7FB3F16-F62B-220D-61C4-8180619FEB59}"/>
              </a:ext>
            </a:extLst>
          </p:cNvPr>
          <p:cNvSpPr txBox="1"/>
          <p:nvPr/>
        </p:nvSpPr>
        <p:spPr>
          <a:xfrm>
            <a:off x="450108" y="3514606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7854FF-F343-7FFB-2D36-240733DA65E5}"/>
                  </a:ext>
                </a:extLst>
              </p:cNvPr>
              <p:cNvSpPr txBox="1"/>
              <p:nvPr/>
            </p:nvSpPr>
            <p:spPr>
              <a:xfrm>
                <a:off x="450108" y="3990094"/>
                <a:ext cx="22358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hasSerialNum': 1}">
                <a:extLst>
                  <a:ext uri="{FF2B5EF4-FFF2-40B4-BE49-F238E27FC236}">
                    <a16:creationId xmlns:a16="http://schemas.microsoft.com/office/drawing/2014/main" id="{C07854FF-F343-7FFB-2D36-240733DA65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90094"/>
                <a:ext cx="2235899" cy="728612"/>
              </a:xfrm>
              <a:prstGeom prst="rect">
                <a:avLst/>
              </a:prstGeom>
              <a:blipFill>
                <a:blip r:embed="rId4"/>
                <a:stretch>
                  <a:fillRect l="-4360" r="-408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7" name="yt_shape_13687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86" name="yt_image_13686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689" name="yt_shape_13689"/>
              <p:cNvSpPr txBox="1"/>
              <p:nvPr/>
            </p:nvSpPr>
            <p:spPr>
              <a:xfrm>
                <a:off x="540119" y="1340768"/>
                <a:ext cx="11492915" cy="47638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有相同的解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7cfe"/>
                  </a:rPr>
                  <a:t>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689" name="yt_shape_136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0768"/>
                <a:ext cx="11492915" cy="4763868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C17EBF-39E2-A60A-6DB3-A5D0903A48CD}"/>
                  </a:ext>
                </a:extLst>
              </p:cNvPr>
              <p:cNvSpPr txBox="1"/>
              <p:nvPr/>
            </p:nvSpPr>
            <p:spPr>
              <a:xfrm>
                <a:off x="450108" y="2564904"/>
                <a:ext cx="632256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C17EBF-39E2-A60A-6DB3-A5D0903A4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64904"/>
                <a:ext cx="6322568" cy="1154189"/>
              </a:xfrm>
              <a:prstGeom prst="rect">
                <a:avLst/>
              </a:prstGeom>
              <a:blipFill>
                <a:blip r:embed="rId4"/>
                <a:stretch>
                  <a:fillRect l="-1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02EBFD-FD13-EF69-6924-A85585F38BA0}"/>
                  </a:ext>
                </a:extLst>
              </p:cNvPr>
              <p:cNvSpPr txBox="1"/>
              <p:nvPr/>
            </p:nvSpPr>
            <p:spPr>
              <a:xfrm>
                <a:off x="450108" y="3429000"/>
                <a:ext cx="665029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02EBFD-FD13-EF69-6924-A85585F38B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9000"/>
                <a:ext cx="6650292" cy="1154189"/>
              </a:xfrm>
              <a:prstGeom prst="rect">
                <a:avLst/>
              </a:prstGeom>
              <a:blipFill>
                <a:blip r:embed="rId5"/>
                <a:stretch>
                  <a:fillRect l="-1467" r="-1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CD9710-71E6-5245-CB97-409906710FB7}"/>
                  </a:ext>
                </a:extLst>
              </p:cNvPr>
              <p:cNvSpPr txBox="1"/>
              <p:nvPr/>
            </p:nvSpPr>
            <p:spPr>
              <a:xfrm>
                <a:off x="450108" y="4365104"/>
                <a:ext cx="315512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CD9710-71E6-5245-CB97-409906710F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65104"/>
                <a:ext cx="3155124" cy="1154189"/>
              </a:xfrm>
              <a:prstGeom prst="rect">
                <a:avLst/>
              </a:prstGeom>
              <a:blipFill>
                <a:blip r:embed="rId6"/>
                <a:stretch>
                  <a:fillRect l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5F6315-C1AD-4805-E9D3-A41B2FB2E3D8}"/>
                  </a:ext>
                </a:extLst>
              </p:cNvPr>
              <p:cNvSpPr txBox="1"/>
              <p:nvPr/>
            </p:nvSpPr>
            <p:spPr>
              <a:xfrm>
                <a:off x="449989" y="5229200"/>
                <a:ext cx="22470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5F6315-C1AD-4805-E9D3-A41B2FB2E3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9200"/>
                <a:ext cx="2247011" cy="1154189"/>
              </a:xfrm>
              <a:prstGeom prst="rect">
                <a:avLst/>
              </a:prstGeom>
              <a:blipFill>
                <a:blip r:embed="rId7"/>
                <a:stretch>
                  <a:fillRect l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BDCD116-13BB-D946-7E7B-0BD2A008FDEF}"/>
              </a:ext>
            </a:extLst>
          </p:cNvPr>
          <p:cNvSpPr txBox="1"/>
          <p:nvPr/>
        </p:nvSpPr>
        <p:spPr>
          <a:xfrm>
            <a:off x="449989" y="6307969"/>
            <a:ext cx="5450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6" name="yt_shape_13696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695" name="yt_image_1369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8" name="yt_shape_13698"/>
          <p:cNvSpPr txBox="1"/>
          <p:nvPr/>
        </p:nvSpPr>
        <p:spPr>
          <a:xfrm>
            <a:off x="3633788" y="1378425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二元一次方程组中运用整体思想求值</a:t>
            </a:r>
          </a:p>
        </p:txBody>
      </p:sp>
      <p:sp>
        <p:nvSpPr>
          <p:cNvPr id="13699" name="yt_shape_13699"/>
          <p:cNvSpPr txBox="1"/>
          <p:nvPr/>
        </p:nvSpPr>
        <p:spPr>
          <a:xfrm>
            <a:off x="540119" y="1857728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把某些式子看成一个整体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把握式子与方程之间的关联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98360"/>
              </a:rPr>
              <a:t>通过有针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对性的整体处理来求解方程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从而使问题得到简化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00" name="yt_shape_13700"/>
              <p:cNvSpPr txBox="1"/>
              <p:nvPr/>
            </p:nvSpPr>
            <p:spPr>
              <a:xfrm>
                <a:off x="540000" y="2873386"/>
                <a:ext cx="10476779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00" name="yt_shape_137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3386"/>
                <a:ext cx="10476779" cy="1070934"/>
              </a:xfrm>
              <a:prstGeom prst="rect">
                <a:avLst/>
              </a:prstGeom>
              <a:blipFill>
                <a:blip r:embed="rId3"/>
                <a:stretch>
                  <a:fillRect l="-1804" r="-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02" name="yt_shape_13702"/>
              <p:cNvSpPr txBox="1"/>
              <p:nvPr/>
            </p:nvSpPr>
            <p:spPr>
              <a:xfrm>
                <a:off x="540119" y="3995108"/>
                <a:ext cx="11111999" cy="10709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枣庄市中考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02" name="yt_shape_137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95108"/>
                <a:ext cx="11111999" cy="1070934"/>
              </a:xfrm>
              <a:prstGeom prst="rect">
                <a:avLst/>
              </a:prstGeom>
              <a:blipFill>
                <a:blip r:embed="rId4"/>
                <a:stretch>
                  <a:fillRect l="-1701" r="-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04" name="yt_shape_13704"/>
              <p:cNvSpPr txBox="1"/>
              <p:nvPr/>
            </p:nvSpPr>
            <p:spPr>
              <a:xfrm>
                <a:off x="540000" y="5116830"/>
                <a:ext cx="6921318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04" name="yt_shape_137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16830"/>
                <a:ext cx="6921318" cy="1070934"/>
              </a:xfrm>
              <a:prstGeom prst="rect">
                <a:avLst/>
              </a:prstGeom>
              <a:blipFill>
                <a:blip r:embed="rId5"/>
                <a:stretch>
                  <a:fillRect l="-2731" r="-1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E207E8F-571B-384A-517D-743D0099EE54}"/>
              </a:ext>
            </a:extLst>
          </p:cNvPr>
          <p:cNvSpPr txBox="1"/>
          <p:nvPr/>
        </p:nvSpPr>
        <p:spPr>
          <a:xfrm>
            <a:off x="9911045" y="2826580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B5E211-1EC9-98A3-7935-FCF9DF8EF2B0}"/>
              </a:ext>
            </a:extLst>
          </p:cNvPr>
          <p:cNvSpPr txBox="1"/>
          <p:nvPr/>
        </p:nvSpPr>
        <p:spPr>
          <a:xfrm>
            <a:off x="10332549" y="3948302"/>
            <a:ext cx="12468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787AD7-C62D-ABEF-36B9-F234C3C897C5}"/>
              </a:ext>
            </a:extLst>
          </p:cNvPr>
          <p:cNvSpPr txBox="1"/>
          <p:nvPr/>
        </p:nvSpPr>
        <p:spPr>
          <a:xfrm>
            <a:off x="6085170" y="5070024"/>
            <a:ext cx="12468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06" name="yt_shape_13706"/>
              <p:cNvSpPr txBox="1"/>
              <p:nvPr/>
            </p:nvSpPr>
            <p:spPr>
              <a:xfrm>
                <a:off x="540000" y="900000"/>
                <a:ext cx="10684528" cy="39998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足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06" name="yt_shape_13706" descr="{&quot;rangeId&quot;:20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84528" cy="3999878"/>
              </a:xfrm>
              <a:prstGeom prst="rect">
                <a:avLst/>
              </a:prstGeom>
              <a:blipFill>
                <a:blip r:embed="rId2"/>
                <a:stretch>
                  <a:fillRect l="-1769" r="-856" b="-3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48CF292-97C9-D941-A690-BBA3A7F4A80E}"/>
              </a:ext>
            </a:extLst>
          </p:cNvPr>
          <p:cNvSpPr txBox="1"/>
          <p:nvPr/>
        </p:nvSpPr>
        <p:spPr>
          <a:xfrm>
            <a:off x="449989" y="2088142"/>
            <a:ext cx="530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8957BB3-1256-146C-631A-CE24B9BB32D3}"/>
                  </a:ext>
                </a:extLst>
              </p:cNvPr>
              <p:cNvSpPr txBox="1"/>
              <p:nvPr/>
            </p:nvSpPr>
            <p:spPr>
              <a:xfrm>
                <a:off x="449989" y="2563630"/>
                <a:ext cx="251910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, 'IsSplitBraceMath': 1}">
                <a:extLst>
                  <a:ext uri="{FF2B5EF4-FFF2-40B4-BE49-F238E27FC236}">
                    <a16:creationId xmlns:a16="http://schemas.microsoft.com/office/drawing/2014/main" id="{68957BB3-1256-146C-631A-CE24B9BB32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63630"/>
                <a:ext cx="2519108" cy="769062"/>
              </a:xfrm>
              <a:prstGeom prst="rect">
                <a:avLst/>
              </a:prstGeom>
              <a:blipFill>
                <a:blip r:embed="rId3"/>
                <a:stretch>
                  <a:fillRect l="-3874" r="-38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EF28340-B95D-4C5A-2D15-5D26DBE27290}"/>
              </a:ext>
            </a:extLst>
          </p:cNvPr>
          <p:cNvSpPr txBox="1"/>
          <p:nvPr/>
        </p:nvSpPr>
        <p:spPr>
          <a:xfrm>
            <a:off x="449989" y="3239080"/>
            <a:ext cx="201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9054F5-1AE2-8EF9-6280-637A7BF94A9A}"/>
                  </a:ext>
                </a:extLst>
              </p:cNvPr>
              <p:cNvSpPr txBox="1"/>
              <p:nvPr/>
            </p:nvSpPr>
            <p:spPr>
              <a:xfrm>
                <a:off x="449989" y="3714568"/>
                <a:ext cx="190633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hasSerialNum': 1, 'IsSplitBraceMath': 1}">
                <a:extLst>
                  <a:ext uri="{FF2B5EF4-FFF2-40B4-BE49-F238E27FC236}">
                    <a16:creationId xmlns:a16="http://schemas.microsoft.com/office/drawing/2014/main" id="{E19054F5-1AE2-8EF9-6280-637A7BF94A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4568"/>
                <a:ext cx="1906333" cy="769061"/>
              </a:xfrm>
              <a:prstGeom prst="rect">
                <a:avLst/>
              </a:prstGeom>
              <a:blipFill>
                <a:blip r:embed="rId4"/>
                <a:stretch>
                  <a:fillRect l="-5112" r="-511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A467FCC-C7D4-6CF6-4BB1-14810CB8E055}"/>
              </a:ext>
            </a:extLst>
          </p:cNvPr>
          <p:cNvSpPr txBox="1"/>
          <p:nvPr/>
        </p:nvSpPr>
        <p:spPr>
          <a:xfrm>
            <a:off x="449989" y="4390017"/>
            <a:ext cx="164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4" name="yt_shape_13624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23" name="yt_image_1362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6" name="yt_shape_13626"/>
          <p:cNvSpPr txBox="1"/>
          <p:nvPr/>
        </p:nvSpPr>
        <p:spPr>
          <a:xfrm>
            <a:off x="540000" y="1597583"/>
            <a:ext cx="867545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加减消元法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相同未知数的系数相同或互为相反数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27" name="yt_shape_13627"/>
              <p:cNvSpPr txBox="1"/>
              <p:nvPr/>
            </p:nvSpPr>
            <p:spPr>
              <a:xfrm>
                <a:off x="540000" y="2097148"/>
                <a:ext cx="9872318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减去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627" name="yt_shape_13627" descr="{&quot;rangeId&quot;:4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7148"/>
                <a:ext cx="9872318" cy="1247008"/>
              </a:xfrm>
              <a:prstGeom prst="rect">
                <a:avLst/>
              </a:prstGeom>
              <a:blipFill>
                <a:blip r:embed="rId3"/>
                <a:stretch>
                  <a:fillRect l="-1915" r="-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29" name="yt_table_136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441532"/>
              </p:ext>
            </p:extLst>
          </p:nvPr>
        </p:nvGraphicFramePr>
        <p:xfrm>
          <a:off x="540056" y="3394944"/>
          <a:ext cx="5728018" cy="950976"/>
        </p:xfrm>
        <a:graphic>
          <a:graphicData uri="http://schemas.openxmlformats.org/drawingml/2006/table">
            <a:tbl>
              <a:tblPr/>
              <a:tblGrid>
                <a:gridCol w="3245168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2482850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6"/>
                  </a:ext>
                </a:extLst>
              </a:tr>
            </a:tbl>
          </a:graphicData>
        </a:graphic>
      </p:graphicFrame>
      <p:pic>
        <p:nvPicPr>
          <p:cNvPr id="3" name="yt_shape_1722390330463">
            <a:extLst>
              <a:ext uri="{FF2B5EF4-FFF2-40B4-BE49-F238E27FC236}">
                <a16:creationId xmlns:a16="http://schemas.microsoft.com/office/drawing/2014/main" id="{FA9641D0-33A8-9624-4971-FFE27C6976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CDD888-8767-8F46-BF40-1F111A0C614D}"/>
              </a:ext>
            </a:extLst>
          </p:cNvPr>
          <p:cNvSpPr txBox="1"/>
          <p:nvPr/>
        </p:nvSpPr>
        <p:spPr>
          <a:xfrm>
            <a:off x="9396568" y="2132856"/>
            <a:ext cx="400748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1" name="yt_shape_13631"/>
              <p:cNvSpPr txBox="1"/>
              <p:nvPr/>
            </p:nvSpPr>
            <p:spPr>
              <a:xfrm>
                <a:off x="540119" y="900000"/>
                <a:ext cx="11492915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在解二元一次方程组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可直接消去未知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e56b"/>
                  </a:rPr>
                  <a:t>和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31" name="yt_shape_13631" descr="{&quot;rangeId&quot;:5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75523"/>
              </a:xfrm>
              <a:prstGeom prst="rect">
                <a:avLst/>
              </a:prstGeom>
              <a:blipFill>
                <a:blip r:embed="rId2"/>
                <a:stretch>
                  <a:fillRect l="-1645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33" name="yt_table_136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917426"/>
              </p:ext>
            </p:extLst>
          </p:nvPr>
        </p:nvGraphicFramePr>
        <p:xfrm>
          <a:off x="540056" y="2626311"/>
          <a:ext cx="57423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D492704-1916-BDEF-7C51-D9D272C24D71}"/>
              </a:ext>
            </a:extLst>
          </p:cNvPr>
          <p:cNvSpPr txBox="1"/>
          <p:nvPr/>
        </p:nvSpPr>
        <p:spPr>
          <a:xfrm>
            <a:off x="1259733" y="20881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5" name="yt_shape_13635"/>
              <p:cNvSpPr txBox="1"/>
              <p:nvPr/>
            </p:nvSpPr>
            <p:spPr>
              <a:xfrm>
                <a:off x="540000" y="900000"/>
                <a:ext cx="6203686" cy="37583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南通市中考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635" name="yt_shape_13635" descr="{&quot;rangeId&quot;:6,&quot;hasSerialNum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03686" cy="3758337"/>
              </a:xfrm>
              <a:prstGeom prst="rect">
                <a:avLst/>
              </a:prstGeom>
              <a:blipFill>
                <a:blip r:embed="rId2"/>
                <a:stretch>
                  <a:fillRect l="-3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5FFBA60-39C5-3D34-12BB-D3CB2551D378}"/>
              </a:ext>
            </a:extLst>
          </p:cNvPr>
          <p:cNvSpPr txBox="1"/>
          <p:nvPr/>
        </p:nvSpPr>
        <p:spPr>
          <a:xfrm>
            <a:off x="449989" y="2088142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A84BA3-5944-9B01-EE16-985D99E65DC5}"/>
              </a:ext>
            </a:extLst>
          </p:cNvPr>
          <p:cNvSpPr txBox="1"/>
          <p:nvPr/>
        </p:nvSpPr>
        <p:spPr>
          <a:xfrm>
            <a:off x="449989" y="2563630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F50BF8-81BE-8DC6-28AD-27421EB0E9DF}"/>
              </a:ext>
            </a:extLst>
          </p:cNvPr>
          <p:cNvSpPr txBox="1"/>
          <p:nvPr/>
        </p:nvSpPr>
        <p:spPr>
          <a:xfrm>
            <a:off x="449989" y="3039118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8FAC37-BD93-151D-35E4-35FC46BB88C0}"/>
                  </a:ext>
                </a:extLst>
              </p:cNvPr>
              <p:cNvSpPr txBox="1"/>
              <p:nvPr/>
            </p:nvSpPr>
            <p:spPr>
              <a:xfrm>
                <a:off x="449989" y="3514606"/>
                <a:ext cx="38519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hasSerialNum': 1, 'IsSplitBraceMath': 1, 'pageBreak': True}">
                <a:extLst>
                  <a:ext uri="{FF2B5EF4-FFF2-40B4-BE49-F238E27FC236}">
                    <a16:creationId xmlns:a16="http://schemas.microsoft.com/office/drawing/2014/main" id="{E58FAC37-BD93-151D-35E4-35FC46BB88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4606"/>
                <a:ext cx="3851973" cy="1154189"/>
              </a:xfrm>
              <a:prstGeom prst="rect">
                <a:avLst/>
              </a:prstGeom>
              <a:blipFill>
                <a:blip r:embed="rId3"/>
                <a:stretch>
                  <a:fillRect l="-2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1" name="yt_shape_13641"/>
          <p:cNvSpPr txBox="1"/>
          <p:nvPr/>
        </p:nvSpPr>
        <p:spPr>
          <a:xfrm>
            <a:off x="540000" y="900000"/>
            <a:ext cx="929100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加减消元法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相同未知数的系数的绝对值不相等的方程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42" name="yt_shape_13642"/>
              <p:cNvSpPr txBox="1"/>
              <p:nvPr/>
            </p:nvSpPr>
            <p:spPr>
              <a:xfrm>
                <a:off x="540119" y="1399565"/>
                <a:ext cx="11492915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嘉兴市中考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用加减消元法解二元一次方程组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cbdf"/>
                  </a:rPr>
                  <a:t>下列方法中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无法消元的是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42" name="yt_shape_13642" descr="{&quot;rangeId&quot;:8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675523"/>
              </a:xfrm>
              <a:prstGeom prst="rect">
                <a:avLst/>
              </a:prstGeom>
              <a:blipFill>
                <a:blip r:embed="rId2"/>
                <a:stretch>
                  <a:fillRect l="-1645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44" name="yt_table_136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41209"/>
              </p:ext>
            </p:extLst>
          </p:nvPr>
        </p:nvGraphicFramePr>
        <p:xfrm>
          <a:off x="540056" y="3125876"/>
          <a:ext cx="7688580" cy="950976"/>
        </p:xfrm>
        <a:graphic>
          <a:graphicData uri="http://schemas.openxmlformats.org/drawingml/2006/table">
            <a:tbl>
              <a:tblPr/>
              <a:tblGrid>
                <a:gridCol w="4310380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  <a:gridCol w="3378200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646" name="yt_shape_13646"/>
              <p:cNvSpPr txBox="1"/>
              <p:nvPr/>
            </p:nvSpPr>
            <p:spPr>
              <a:xfrm>
                <a:off x="540000" y="4127430"/>
                <a:ext cx="10380470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经过下列步骤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能消去未知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46" name="yt_shape_13646" descr="{&quot;rangeId&quot;:9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27430"/>
                <a:ext cx="10380470" cy="1247008"/>
              </a:xfrm>
              <a:prstGeom prst="rect">
                <a:avLst/>
              </a:prstGeom>
              <a:blipFill>
                <a:blip r:embed="rId3"/>
                <a:stretch>
                  <a:fillRect l="-1821" r="-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48" name="yt_table_136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525574"/>
              </p:ext>
            </p:extLst>
          </p:nvPr>
        </p:nvGraphicFramePr>
        <p:xfrm>
          <a:off x="540056" y="5425226"/>
          <a:ext cx="7172643" cy="950976"/>
        </p:xfrm>
        <a:graphic>
          <a:graphicData uri="http://schemas.openxmlformats.org/drawingml/2006/table">
            <a:tbl>
              <a:tblPr/>
              <a:tblGrid>
                <a:gridCol w="4310380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"/>
                  </a:ext>
                </a:extLst>
              </a:tr>
            </a:tbl>
          </a:graphicData>
        </a:graphic>
      </p:graphicFrame>
      <p:pic>
        <p:nvPicPr>
          <p:cNvPr id="3" name="yt_shape_1722390330568">
            <a:extLst>
              <a:ext uri="{FF2B5EF4-FFF2-40B4-BE49-F238E27FC236}">
                <a16:creationId xmlns:a16="http://schemas.microsoft.com/office/drawing/2014/main" id="{F1EB1FDF-B068-33BF-AA34-C19D7A4C3A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C4E682-B2BA-1206-F48D-C806DEF3E610}"/>
              </a:ext>
            </a:extLst>
          </p:cNvPr>
          <p:cNvSpPr txBox="1"/>
          <p:nvPr/>
        </p:nvSpPr>
        <p:spPr>
          <a:xfrm>
            <a:off x="2888508" y="25877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9C21FE-2CEB-0E23-319D-495E48C4DD7B}"/>
              </a:ext>
            </a:extLst>
          </p:cNvPr>
          <p:cNvSpPr txBox="1"/>
          <p:nvPr/>
        </p:nvSpPr>
        <p:spPr>
          <a:xfrm>
            <a:off x="9899804" y="4080624"/>
            <a:ext cx="400748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50" name="yt_shape_13650"/>
              <p:cNvSpPr txBox="1"/>
              <p:nvPr/>
            </p:nvSpPr>
            <p:spPr>
              <a:xfrm>
                <a:off x="540000" y="900000"/>
                <a:ext cx="9622827" cy="39380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用加减消元法解方程组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察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从而得到原方程组的解为</a:t>
                </a:r>
                <a:r>
                  <a:rPr sz="7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50" name="yt_shape_13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22827" cy="3938001"/>
              </a:xfrm>
              <a:prstGeom prst="rect">
                <a:avLst/>
              </a:prstGeom>
              <a:blipFill>
                <a:blip r:embed="rId2"/>
                <a:stretch>
                  <a:fillRect l="-1965" r="-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2C7A08-21C2-21EA-8C9B-CD091D3D8BA7}"/>
              </a:ext>
            </a:extLst>
          </p:cNvPr>
          <p:cNvSpPr txBox="1"/>
          <p:nvPr/>
        </p:nvSpPr>
        <p:spPr>
          <a:xfrm>
            <a:off x="4642577" y="208814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431E7E-387C-ED3C-5266-E0E73736C19D}"/>
              </a:ext>
            </a:extLst>
          </p:cNvPr>
          <p:cNvSpPr txBox="1"/>
          <p:nvPr/>
        </p:nvSpPr>
        <p:spPr>
          <a:xfrm>
            <a:off x="9065351" y="208814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A8EEC4-9A22-8F43-9999-AC5411A088FE}"/>
              </a:ext>
            </a:extLst>
          </p:cNvPr>
          <p:cNvSpPr txBox="1"/>
          <p:nvPr/>
        </p:nvSpPr>
        <p:spPr>
          <a:xfrm>
            <a:off x="754789" y="2563630"/>
            <a:ext cx="147707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AB08D9-FE62-46FB-FD91-8A3BEFDCBE94}"/>
                  </a:ext>
                </a:extLst>
              </p:cNvPr>
              <p:cNvSpPr txBox="1"/>
              <p:nvPr/>
            </p:nvSpPr>
            <p:spPr>
              <a:xfrm>
                <a:off x="4463189" y="2375907"/>
                <a:ext cx="6610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AB08D9-FE62-46FB-FD91-8A3BEFDCB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3189" y="2375907"/>
                <a:ext cx="661099" cy="7650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57FB22-8F1E-848B-47A7-AF7CEAE80F9F}"/>
                  </a:ext>
                </a:extLst>
              </p:cNvPr>
              <p:cNvSpPr txBox="1"/>
              <p:nvPr/>
            </p:nvSpPr>
            <p:spPr>
              <a:xfrm>
                <a:off x="4107589" y="2852936"/>
                <a:ext cx="16678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57FB22-8F1E-848B-47A7-AF7CEAE80F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7589" y="2852936"/>
                <a:ext cx="1667891" cy="16116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55" name="yt_shape_13655"/>
              <p:cNvSpPr txBox="1"/>
              <p:nvPr/>
            </p:nvSpPr>
            <p:spPr>
              <a:xfrm>
                <a:off x="540119" y="900000"/>
                <a:ext cx="11492915" cy="52045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有一种较简便的方法是先消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85ef,isEnd"/>
                  </a:rPr>
                  <a:t>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用加减消元法解方程组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,isEnd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,isEnd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655" name="yt_shape_136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204502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B19D43-0466-50E1-A610-1796156CABF8}"/>
                  </a:ext>
                </a:extLst>
              </p:cNvPr>
              <p:cNvSpPr txBox="1"/>
              <p:nvPr/>
            </p:nvSpPr>
            <p:spPr>
              <a:xfrm>
                <a:off x="3013921" y="1916832"/>
                <a:ext cx="789685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B19D43-0466-50E1-A610-1796156CA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3921" y="1916832"/>
                <a:ext cx="789685" cy="766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E381847-0297-CE3F-6F39-D2CBA9D35C14}"/>
              </a:ext>
            </a:extLst>
          </p:cNvPr>
          <p:cNvSpPr txBox="1"/>
          <p:nvPr/>
        </p:nvSpPr>
        <p:spPr>
          <a:xfrm>
            <a:off x="450108" y="3995809"/>
            <a:ext cx="61155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17E4FF-0CD8-58EF-C083-4CE94627298A}"/>
              </a:ext>
            </a:extLst>
          </p:cNvPr>
          <p:cNvSpPr txBox="1"/>
          <p:nvPr/>
        </p:nvSpPr>
        <p:spPr>
          <a:xfrm>
            <a:off x="450108" y="4471297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CCC55D1-A833-8BB2-2D3F-CA11AB62C24B}"/>
                  </a:ext>
                </a:extLst>
              </p:cNvPr>
              <p:cNvSpPr txBox="1"/>
              <p:nvPr/>
            </p:nvSpPr>
            <p:spPr>
              <a:xfrm>
                <a:off x="450108" y="4946785"/>
                <a:ext cx="38108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hasSerialNum': 1, 'mathAnswerShape': 1, 'IsSplitBraceMath': 1}">
                <a:extLst>
                  <a:ext uri="{FF2B5EF4-FFF2-40B4-BE49-F238E27FC236}">
                    <a16:creationId xmlns:a16="http://schemas.microsoft.com/office/drawing/2014/main" id="{7CCC55D1-A833-8BB2-2D3F-CA11AB62C2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46785"/>
                <a:ext cx="3810826" cy="1154189"/>
              </a:xfrm>
              <a:prstGeom prst="rect">
                <a:avLst/>
              </a:prstGeom>
              <a:blipFill>
                <a:blip r:embed="rId4"/>
                <a:stretch>
                  <a:fillRect l="-2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3" name="yt_shape_13663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62" name="yt_image_13662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65" name="yt_shape_13665"/>
              <p:cNvSpPr txBox="1"/>
              <p:nvPr/>
            </p:nvSpPr>
            <p:spPr>
              <a:xfrm>
                <a:off x="540120" y="1597583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的解也是二元一次方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bb33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665" name="yt_shape_13665" descr="{&quot;rangeId&quot;:13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7583"/>
                <a:ext cx="11111999" cy="1499449"/>
              </a:xfrm>
              <a:prstGeom prst="rect">
                <a:avLst/>
              </a:prstGeom>
              <a:blipFill>
                <a:blip r:embed="rId3"/>
                <a:stretch>
                  <a:fillRect l="-1701" r="-165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67" name="yt_table_136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737163"/>
              </p:ext>
            </p:extLst>
          </p:nvPr>
        </p:nvGraphicFramePr>
        <p:xfrm>
          <a:off x="540056" y="3147820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669" name="yt_shape_13669"/>
              <p:cNvSpPr txBox="1"/>
              <p:nvPr/>
            </p:nvSpPr>
            <p:spPr>
              <a:xfrm>
                <a:off x="540120" y="3673991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2c10"/>
                  </a:rPr>
                  <a:t>的值分别是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669" name="yt_shape_13669" descr="{&quot;rangeId&quot;:14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673991"/>
                <a:ext cx="11492915" cy="1499449"/>
              </a:xfrm>
              <a:prstGeom prst="rect">
                <a:avLst/>
              </a:prstGeom>
              <a:blipFill>
                <a:blip r:embed="rId4"/>
                <a:stretch>
                  <a:fillRect l="-1645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71" name="yt_table_136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459321"/>
              </p:ext>
            </p:extLst>
          </p:nvPr>
        </p:nvGraphicFramePr>
        <p:xfrm>
          <a:off x="540056" y="5224228"/>
          <a:ext cx="61664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DB161A3-E96C-38DB-9CB0-D0CF8710B6BF}"/>
              </a:ext>
            </a:extLst>
          </p:cNvPr>
          <p:cNvSpPr txBox="1"/>
          <p:nvPr/>
        </p:nvSpPr>
        <p:spPr>
          <a:xfrm>
            <a:off x="1669309" y="26113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613623-E20B-F3A2-8F79-C1131F8AD92D}"/>
              </a:ext>
            </a:extLst>
          </p:cNvPr>
          <p:cNvSpPr txBox="1"/>
          <p:nvPr/>
        </p:nvSpPr>
        <p:spPr>
          <a:xfrm>
            <a:off x="1059709" y="46877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73" name="yt_shape_13673"/>
              <p:cNvSpPr txBox="1"/>
              <p:nvPr/>
            </p:nvSpPr>
            <p:spPr>
              <a:xfrm>
                <a:off x="540000" y="900000"/>
                <a:ext cx="5467843" cy="48110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原方程组整理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④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673" name="yt_shape_13673" descr="{&quot;rangeId&quot;:15,&quot;hasSerialNum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67843" cy="4811061"/>
              </a:xfrm>
              <a:prstGeom prst="rect">
                <a:avLst/>
              </a:prstGeom>
              <a:blipFill>
                <a:blip r:embed="rId2"/>
                <a:stretch>
                  <a:fillRect l="-3456" r="-24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906D4EA-1869-5797-F669-757E6DB0BC9C}"/>
                  </a:ext>
                </a:extLst>
              </p:cNvPr>
              <p:cNvSpPr txBox="1"/>
              <p:nvPr/>
            </p:nvSpPr>
            <p:spPr>
              <a:xfrm>
                <a:off x="449989" y="2371225"/>
                <a:ext cx="550805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原方程组整理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④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IsSplitBraceMath': 1, 'pageBreak': True}">
                <a:extLst>
                  <a:ext uri="{FF2B5EF4-FFF2-40B4-BE49-F238E27FC236}">
                    <a16:creationId xmlns:a16="http://schemas.microsoft.com/office/drawing/2014/main" id="{2906D4EA-1869-5797-F669-757E6DB0B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71225"/>
                <a:ext cx="5508053" cy="1328560"/>
              </a:xfrm>
              <a:prstGeom prst="rect">
                <a:avLst/>
              </a:prstGeom>
              <a:blipFill>
                <a:blip r:embed="rId3"/>
                <a:stretch>
                  <a:fillRect l="-1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FF91D15-0700-8EFD-80D5-3A00298B4590}"/>
              </a:ext>
            </a:extLst>
          </p:cNvPr>
          <p:cNvSpPr txBox="1"/>
          <p:nvPr/>
        </p:nvSpPr>
        <p:spPr>
          <a:xfrm>
            <a:off x="449989" y="3606173"/>
            <a:ext cx="50487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6E34A2-ABE2-D5AE-B0B7-84DCC88898AE}"/>
              </a:ext>
            </a:extLst>
          </p:cNvPr>
          <p:cNvSpPr txBox="1"/>
          <p:nvPr/>
        </p:nvSpPr>
        <p:spPr>
          <a:xfrm>
            <a:off x="449989" y="4081661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BF52C4-C063-E3AD-AD67-47C3D5B9982A}"/>
                  </a:ext>
                </a:extLst>
              </p:cNvPr>
              <p:cNvSpPr txBox="1"/>
              <p:nvPr/>
            </p:nvSpPr>
            <p:spPr>
              <a:xfrm>
                <a:off x="449989" y="4557149"/>
                <a:ext cx="38108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hasSerialNum': 1, 'IsSplitBraceMath': 1, 'pageBreak': True}">
                <a:extLst>
                  <a:ext uri="{FF2B5EF4-FFF2-40B4-BE49-F238E27FC236}">
                    <a16:creationId xmlns:a16="http://schemas.microsoft.com/office/drawing/2014/main" id="{62BF52C4-C063-E3AD-AD67-47C3D5B99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7149"/>
                <a:ext cx="3810826" cy="1154189"/>
              </a:xfrm>
              <a:prstGeom prst="rect">
                <a:avLst/>
              </a:prstGeom>
              <a:blipFill>
                <a:blip r:embed="rId4"/>
                <a:stretch>
                  <a:fillRect l="-2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1353</Words>
  <Application>Microsoft Office PowerPoint</Application>
  <PresentationFormat>宽屏</PresentationFormat>
  <Paragraphs>128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2024-07-31T01:35:33Z</dcterms:created>
  <dcterms:modified xsi:type="dcterms:W3CDTF">2024-07-31T09:23:15Z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