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2" r:id="rId7"/>
    <p:sldId id="374" r:id="rId8"/>
    <p:sldId id="375" r:id="rId9"/>
    <p:sldId id="377" r:id="rId10"/>
    <p:sldId id="380" r:id="rId11"/>
    <p:sldId id="382" r:id="rId12"/>
    <p:sldId id="383" r:id="rId13"/>
    <p:sldId id="384" r:id="rId14"/>
    <p:sldId id="387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9" name="yt_shape_12649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48" name="yt_image_12648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51" name="yt_shape_12651"/>
              <p:cNvSpPr txBox="1"/>
              <p:nvPr/>
            </p:nvSpPr>
            <p:spPr>
              <a:xfrm>
                <a:off x="540000" y="1597583"/>
                <a:ext cx="9541073" cy="3532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等式的基本性质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等式两边都加上或减去同一个数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或整式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等式两边仍然相等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用字母表示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等式的基本性质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等式两边都乘同一个数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或除以同一个不为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等式两边仍然相等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用字母表示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51" name="yt_shape_12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9541073" cy="3532442"/>
              </a:xfrm>
              <a:prstGeom prst="rect">
                <a:avLst/>
              </a:prstGeom>
              <a:blipFill>
                <a:blip r:embed="rId3"/>
                <a:stretch>
                  <a:fillRect l="-1981" t="-1379" r="-958" b="-1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994F99-0D14-E0FA-D440-13087D900767}"/>
              </a:ext>
            </a:extLst>
          </p:cNvPr>
          <p:cNvSpPr txBox="1"/>
          <p:nvPr/>
        </p:nvSpPr>
        <p:spPr>
          <a:xfrm>
            <a:off x="6242777" y="2501753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EB0BD1-9497-1230-116B-6CCBE6AA3424}"/>
              </a:ext>
            </a:extLst>
          </p:cNvPr>
          <p:cNvSpPr txBox="1"/>
          <p:nvPr/>
        </p:nvSpPr>
        <p:spPr>
          <a:xfrm>
            <a:off x="5290277" y="3928217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3F0B83-09BC-C418-D64F-C857ADF523BF}"/>
                  </a:ext>
                </a:extLst>
              </p:cNvPr>
              <p:cNvSpPr txBox="1"/>
              <p:nvPr/>
            </p:nvSpPr>
            <p:spPr>
              <a:xfrm>
                <a:off x="3676488" y="4403705"/>
                <a:ext cx="682435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}">
                <a:extLst>
                  <a:ext uri="{FF2B5EF4-FFF2-40B4-BE49-F238E27FC236}">
                    <a16:creationId xmlns:a16="http://schemas.microsoft.com/office/drawing/2014/main" id="{D83F0B83-09BC-C418-D64F-C857ADF52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488" y="4403705"/>
                <a:ext cx="682435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A9F2EC2-00F9-F37C-D975-E8E389CE4680}"/>
              </a:ext>
            </a:extLst>
          </p:cNvPr>
          <p:cNvCxnSpPr/>
          <p:nvPr/>
        </p:nvCxnSpPr>
        <p:spPr>
          <a:xfrm>
            <a:off x="3414074" y="5114912"/>
            <a:ext cx="85483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03B341A2-73CE-707D-1858-6721179DB0A6}"/>
              </a:ext>
            </a:extLst>
          </p:cNvPr>
          <p:cNvSpPr txBox="1"/>
          <p:nvPr/>
        </p:nvSpPr>
        <p:spPr>
          <a:xfrm>
            <a:off x="5036086" y="4403705"/>
            <a:ext cx="942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00" name="yt_shape_12700"/>
              <p:cNvSpPr txBox="1"/>
              <p:nvPr/>
            </p:nvSpPr>
            <p:spPr>
              <a:xfrm>
                <a:off x="540000" y="900000"/>
                <a:ext cx="5975995" cy="4994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按下列要求变形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两边都乘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00" name="yt_shape_12700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75995" cy="4994637"/>
              </a:xfrm>
              <a:prstGeom prst="rect">
                <a:avLst/>
              </a:prstGeom>
              <a:blipFill>
                <a:blip r:embed="rId2"/>
                <a:stretch>
                  <a:fillRect l="-3163" r="-2143" b="-1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E47AB9-8C17-58C0-4D4B-31209040BA87}"/>
                  </a:ext>
                </a:extLst>
              </p:cNvPr>
              <p:cNvSpPr txBox="1"/>
              <p:nvPr/>
            </p:nvSpPr>
            <p:spPr>
              <a:xfrm>
                <a:off x="449989" y="2001909"/>
                <a:ext cx="52600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8FE47AB9-8C17-58C0-4D4B-31209040B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909"/>
                <a:ext cx="5260086" cy="766839"/>
              </a:xfrm>
              <a:prstGeom prst="rect">
                <a:avLst/>
              </a:prstGeom>
              <a:blipFill>
                <a:blip r:embed="rId3"/>
                <a:stretch>
                  <a:fillRect l="-1854" r="-17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13E1E8-A565-DE2B-D655-B559F3B5A975}"/>
                  </a:ext>
                </a:extLst>
              </p:cNvPr>
              <p:cNvSpPr txBox="1"/>
              <p:nvPr/>
            </p:nvSpPr>
            <p:spPr>
              <a:xfrm>
                <a:off x="449989" y="2675136"/>
                <a:ext cx="3912298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FE13E1E8-A565-DE2B-D655-B559F3B5A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5136"/>
                <a:ext cx="3912298" cy="763347"/>
              </a:xfrm>
              <a:prstGeom prst="rect">
                <a:avLst/>
              </a:prstGeom>
              <a:blipFill>
                <a:blip r:embed="rId4"/>
                <a:stretch>
                  <a:fillRect l="-2492" r="-2492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399F93-2B3B-C67C-D447-3D579CE0629D}"/>
                  </a:ext>
                </a:extLst>
              </p:cNvPr>
              <p:cNvSpPr txBox="1"/>
              <p:nvPr/>
            </p:nvSpPr>
            <p:spPr>
              <a:xfrm>
                <a:off x="449989" y="3820359"/>
                <a:ext cx="60220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28399F93-2B3B-C67C-D447-3D579CE06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0359"/>
                <a:ext cx="6022086" cy="766839"/>
              </a:xfrm>
              <a:prstGeom prst="rect">
                <a:avLst/>
              </a:prstGeom>
              <a:blipFill>
                <a:blip r:embed="rId5"/>
                <a:stretch>
                  <a:fillRect l="-1619" r="-151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AC2E3D-3F3D-E7E8-A0AB-DDF045992BE5}"/>
                  </a:ext>
                </a:extLst>
              </p:cNvPr>
              <p:cNvSpPr txBox="1"/>
              <p:nvPr/>
            </p:nvSpPr>
            <p:spPr>
              <a:xfrm>
                <a:off x="449989" y="4493586"/>
                <a:ext cx="28216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79AC2E3D-3F3D-E7E8-A0AB-DDF045992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3586"/>
                <a:ext cx="2821686" cy="766839"/>
              </a:xfrm>
              <a:prstGeom prst="rect">
                <a:avLst/>
              </a:prstGeom>
              <a:blipFill>
                <a:blip r:embed="rId6"/>
                <a:stretch>
                  <a:fillRect l="-3456" r="-324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3FB3385-46E0-F5FB-D922-C6EB45592848}"/>
                  </a:ext>
                </a:extLst>
              </p:cNvPr>
              <p:cNvSpPr txBox="1"/>
              <p:nvPr/>
            </p:nvSpPr>
            <p:spPr>
              <a:xfrm>
                <a:off x="449989" y="5166813"/>
                <a:ext cx="40885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两边都乘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}">
                <a:extLst>
                  <a:ext uri="{FF2B5EF4-FFF2-40B4-BE49-F238E27FC236}">
                    <a16:creationId xmlns:a16="http://schemas.microsoft.com/office/drawing/2014/main" id="{A3FB3385-46E0-F5FB-D922-C6EB45592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6813"/>
                <a:ext cx="4088511" cy="726326"/>
              </a:xfrm>
              <a:prstGeom prst="rect">
                <a:avLst/>
              </a:prstGeom>
              <a:blipFill>
                <a:blip r:embed="rId7"/>
                <a:stretch>
                  <a:fillRect l="-2385" r="-223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08" name="yt_shape_12708"/>
              <p:cNvSpPr txBox="1"/>
              <p:nvPr/>
            </p:nvSpPr>
            <p:spPr>
              <a:xfrm>
                <a:off x="540000" y="900000"/>
                <a:ext cx="9137117" cy="3578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利用等式的基本性质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根据等式的基本性质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两边同时加上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根据等式的基本性质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08" name="yt_shape_1270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37117" cy="3578480"/>
              </a:xfrm>
              <a:prstGeom prst="rect">
                <a:avLst/>
              </a:prstGeom>
              <a:blipFill>
                <a:blip r:embed="rId2"/>
                <a:stretch>
                  <a:fillRect l="-2069" t="-1533" r="-1135" b="-4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B3EBE2-6849-AA9A-FC68-A435BCFF0A9B}"/>
              </a:ext>
            </a:extLst>
          </p:cNvPr>
          <p:cNvSpPr txBox="1"/>
          <p:nvPr/>
        </p:nvSpPr>
        <p:spPr>
          <a:xfrm>
            <a:off x="449989" y="1328682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EA56EE-B887-D1F1-768F-850E4CAD6B2E}"/>
              </a:ext>
            </a:extLst>
          </p:cNvPr>
          <p:cNvSpPr txBox="1"/>
          <p:nvPr/>
        </p:nvSpPr>
        <p:spPr>
          <a:xfrm>
            <a:off x="449989" y="1804170"/>
            <a:ext cx="922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55EDA3-3A13-ACE2-1711-3A073144DDD8}"/>
              </a:ext>
            </a:extLst>
          </p:cNvPr>
          <p:cNvSpPr txBox="1"/>
          <p:nvPr/>
        </p:nvSpPr>
        <p:spPr>
          <a:xfrm>
            <a:off x="449989" y="2279658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0CB31E-B1C4-D512-DC7A-381B065BC033}"/>
              </a:ext>
            </a:extLst>
          </p:cNvPr>
          <p:cNvSpPr txBox="1"/>
          <p:nvPr/>
        </p:nvSpPr>
        <p:spPr>
          <a:xfrm>
            <a:off x="449989" y="275514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484B9D-B702-51EF-D9D6-7898F3D2E983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2007363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}">
                <a:extLst>
                  <a:ext uri="{FF2B5EF4-FFF2-40B4-BE49-F238E27FC236}">
                    <a16:creationId xmlns:a16="http://schemas.microsoft.com/office/drawing/2014/main" id="{BA484B9D-B702-51EF-D9D6-7898F3D2E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2007363" cy="835673"/>
              </a:xfrm>
              <a:prstGeom prst="rect">
                <a:avLst/>
              </a:prstGeom>
              <a:blipFill>
                <a:blip r:embed="rId3"/>
                <a:stretch>
                  <a:fillRect r="-4559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500C2B8-E709-5857-19A4-496146289701}"/>
              </a:ext>
            </a:extLst>
          </p:cNvPr>
          <p:cNvSpPr txBox="1"/>
          <p:nvPr/>
        </p:nvSpPr>
        <p:spPr>
          <a:xfrm>
            <a:off x="449989" y="3972695"/>
            <a:ext cx="191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11" name="yt_image_1271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4" name="yt_shape_12714"/>
          <p:cNvSpPr txBox="1"/>
          <p:nvPr/>
        </p:nvSpPr>
        <p:spPr>
          <a:xfrm>
            <a:off x="540000" y="1597583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15" name="yt_shape_12715"/>
              <p:cNvSpPr txBox="1"/>
              <p:nvPr/>
            </p:nvSpPr>
            <p:spPr>
              <a:xfrm>
                <a:off x="540000" y="2076886"/>
                <a:ext cx="4251164" cy="445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怎样将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8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表示成分数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15" name="yt_shape_12715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6886"/>
                <a:ext cx="4251164" cy="445250"/>
              </a:xfrm>
              <a:prstGeom prst="rect">
                <a:avLst/>
              </a:prstGeom>
              <a:blipFill>
                <a:blip r:embed="rId3"/>
                <a:stretch>
                  <a:fillRect l="-4448" t="-9589" r="-3443" b="-41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17" name="yt_shape_12717"/>
          <p:cNvSpPr txBox="1"/>
          <p:nvPr/>
        </p:nvSpPr>
        <p:spPr>
          <a:xfrm>
            <a:off x="540000" y="2572924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小明的探究过程如下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18" name="yt_shape_12718"/>
              <p:cNvSpPr txBox="1"/>
              <p:nvPr/>
            </p:nvSpPr>
            <p:spPr>
              <a:xfrm>
                <a:off x="540000" y="3035748"/>
                <a:ext cx="5419286" cy="171276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8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8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8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8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18" name="yt_shape_12718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5748"/>
                <a:ext cx="5419286" cy="1712767"/>
              </a:xfrm>
              <a:prstGeom prst="rect">
                <a:avLst/>
              </a:prstGeom>
              <a:blipFill>
                <a:blip r:embed="rId4"/>
                <a:stretch>
                  <a:fillRect l="-2020" t="-2120" r="-1010" b="-35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20" name="yt_shape_12720"/>
          <p:cNvSpPr txBox="1"/>
          <p:nvPr/>
        </p:nvSpPr>
        <p:spPr>
          <a:xfrm>
            <a:off x="540000" y="4799303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721" name="yt_shape_12721"/>
          <p:cNvSpPr txBox="1"/>
          <p:nvPr/>
        </p:nvSpPr>
        <p:spPr>
          <a:xfrm>
            <a:off x="540119" y="52621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a47e,isEnd"/>
              </a:rPr>
              <a:t>到步骤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6D7A2F-1679-5652-BD24-977954C45024}"/>
              </a:ext>
            </a:extLst>
          </p:cNvPr>
          <p:cNvSpPr txBox="1"/>
          <p:nvPr/>
        </p:nvSpPr>
        <p:spPr>
          <a:xfrm>
            <a:off x="5784108" y="515719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57CF9A-0C45-708A-5D52-CAA672C55EFD}"/>
              </a:ext>
            </a:extLst>
          </p:cNvPr>
          <p:cNvSpPr txBox="1"/>
          <p:nvPr/>
        </p:nvSpPr>
        <p:spPr>
          <a:xfrm>
            <a:off x="2888508" y="5632680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2" name="yt_shape_12722"/>
              <p:cNvSpPr txBox="1"/>
              <p:nvPr/>
            </p:nvSpPr>
            <p:spPr>
              <a:xfrm>
                <a:off x="540000" y="900000"/>
                <a:ext cx="7636706" cy="2820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依照上述探究过程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表示成分数的形式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2" name="yt_shape_12722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36706" cy="2820387"/>
              </a:xfrm>
              <a:prstGeom prst="rect">
                <a:avLst/>
              </a:prstGeom>
              <a:blipFill>
                <a:blip r:embed="rId2"/>
                <a:stretch>
                  <a:fillRect l="-2476" t="-1515" r="-1518" b="-2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CE22AF-B7A6-54FC-EDF9-B52877675813}"/>
                  </a:ext>
                </a:extLst>
              </p:cNvPr>
              <p:cNvSpPr txBox="1"/>
              <p:nvPr/>
            </p:nvSpPr>
            <p:spPr>
              <a:xfrm>
                <a:off x="449989" y="1347288"/>
                <a:ext cx="7557198" cy="587705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89CE22AF-B7A6-54FC-EDF9-B528776758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47288"/>
                <a:ext cx="7557198" cy="587705"/>
              </a:xfrm>
              <a:prstGeom prst="rect">
                <a:avLst/>
              </a:prstGeom>
              <a:blipFill>
                <a:blip r:embed="rId3"/>
                <a:stretch>
                  <a:fillRect l="-1290" r="-1210" b="-1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50284F-07D5-0080-5B8E-6BF3F63A4140}"/>
                  </a:ext>
                </a:extLst>
              </p:cNvPr>
              <p:cNvSpPr txBox="1"/>
              <p:nvPr/>
            </p:nvSpPr>
            <p:spPr>
              <a:xfrm>
                <a:off x="449989" y="1841381"/>
                <a:ext cx="2943924" cy="587706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A750284F-07D5-0080-5B8E-6BF3F63A41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1381"/>
                <a:ext cx="2943924" cy="587706"/>
              </a:xfrm>
              <a:prstGeom prst="rect">
                <a:avLst/>
              </a:prstGeom>
              <a:blipFill>
                <a:blip r:embed="rId4"/>
                <a:stretch>
                  <a:fillRect l="-3313" r="-3106" b="-1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9A0DBD-B436-CD16-3764-6F39C6B63253}"/>
                  </a:ext>
                </a:extLst>
              </p:cNvPr>
              <p:cNvSpPr txBox="1"/>
              <p:nvPr/>
            </p:nvSpPr>
            <p:spPr>
              <a:xfrm>
                <a:off x="449989" y="2335475"/>
                <a:ext cx="54394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179A0DBD-B436-CD16-3764-6F39C6B632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5475"/>
                <a:ext cx="5439473" cy="768490"/>
              </a:xfrm>
              <a:prstGeom prst="rect">
                <a:avLst/>
              </a:prstGeom>
              <a:blipFill>
                <a:blip r:embed="rId5"/>
                <a:stretch>
                  <a:fillRect l="-1794" r="-17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370CA7-70AC-0522-7F5C-A05F4B5D8D53}"/>
                  </a:ext>
                </a:extLst>
              </p:cNvPr>
              <p:cNvSpPr txBox="1"/>
              <p:nvPr/>
            </p:nvSpPr>
            <p:spPr>
              <a:xfrm>
                <a:off x="449989" y="3010353"/>
                <a:ext cx="171837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Times New Roman" panose="02040503050406030204" pitchFamily="48" charset="0"/>
                          </a:rPr>
                          <m:t>6</m:t>
                        </m:r>
                      </m:e>
                    </m:acc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C8370CA7-70AC-0522-7F5C-A05F4B5D8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0353"/>
                <a:ext cx="1718373" cy="729564"/>
              </a:xfrm>
              <a:prstGeom prst="rect">
                <a:avLst/>
              </a:prstGeom>
              <a:blipFill>
                <a:blip r:embed="rId6"/>
                <a:stretch>
                  <a:fillRect l="-5674" r="-531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7" name="yt_shape_1272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726" name="yt_image_12726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729" name="yt_table_12729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11707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在利用等式的基本性质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进行变形时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一定要注意除数不能为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5_7e9c3"/>
                        </a:rPr>
                        <a:t>特别是等式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两边同时除以一个含字母的式子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必须注意这个式子的值不能为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0" name="yt_shape_12660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59" name="yt_image_1265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2" name="yt_shape_12662"/>
          <p:cNvSpPr txBox="1"/>
          <p:nvPr/>
        </p:nvSpPr>
        <p:spPr>
          <a:xfrm>
            <a:off x="540000" y="1597583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p:sp>
        <p:nvSpPr>
          <p:cNvPr id="12663" name="yt_shape_12663"/>
          <p:cNvSpPr txBox="1"/>
          <p:nvPr/>
        </p:nvSpPr>
        <p:spPr>
          <a:xfrm>
            <a:off x="540000" y="2097148"/>
            <a:ext cx="6133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4" name="yt_table_126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638469"/>
              </p:ext>
            </p:extLst>
          </p:nvPr>
        </p:nvGraphicFramePr>
        <p:xfrm>
          <a:off x="540056" y="2576451"/>
          <a:ext cx="6967856" cy="950976"/>
        </p:xfrm>
        <a:graphic>
          <a:graphicData uri="http://schemas.openxmlformats.org/drawingml/2006/table">
            <a:tbl>
              <a:tblPr/>
              <a:tblGrid>
                <a:gridCol w="410241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sp>
        <p:nvSpPr>
          <p:cNvPr id="12666" name="yt_shape_12666"/>
          <p:cNvSpPr txBox="1"/>
          <p:nvPr/>
        </p:nvSpPr>
        <p:spPr>
          <a:xfrm>
            <a:off x="540000" y="357800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下列各种变形中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7" name="yt_table_126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181243"/>
              </p:ext>
            </p:extLst>
          </p:nvPr>
        </p:nvGraphicFramePr>
        <p:xfrm>
          <a:off x="540056" y="4057308"/>
          <a:ext cx="5611813" cy="1901952"/>
        </p:xfrm>
        <a:graphic>
          <a:graphicData uri="http://schemas.openxmlformats.org/drawingml/2006/table">
            <a:tbl>
              <a:tblPr/>
              <a:tblGrid>
                <a:gridCol w="561181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可得到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可得到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可得到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pic>
        <p:nvPicPr>
          <p:cNvPr id="3" name="yt_shape_1722390166551">
            <a:extLst>
              <a:ext uri="{FF2B5EF4-FFF2-40B4-BE49-F238E27FC236}">
                <a16:creationId xmlns:a16="http://schemas.microsoft.com/office/drawing/2014/main" id="{984131AE-3D53-D637-DD5D-18C4B4099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AA6AC8-D214-5F9A-4C12-9D48D29F551B}"/>
              </a:ext>
            </a:extLst>
          </p:cNvPr>
          <p:cNvSpPr txBox="1"/>
          <p:nvPr/>
        </p:nvSpPr>
        <p:spPr>
          <a:xfrm>
            <a:off x="5710964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331D21-E9C9-2342-2ED1-6B97028B26A5}"/>
              </a:ext>
            </a:extLst>
          </p:cNvPr>
          <p:cNvSpPr txBox="1"/>
          <p:nvPr/>
        </p:nvSpPr>
        <p:spPr>
          <a:xfrm>
            <a:off x="5402989" y="35311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9" name="yt_shape_12669"/>
          <p:cNvSpPr txBox="1"/>
          <p:nvPr/>
        </p:nvSpPr>
        <p:spPr>
          <a:xfrm>
            <a:off x="540000" y="90000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0" name="yt_table_12670" title="H_151.06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6444374"/>
                  </p:ext>
                </p:extLst>
              </p:nvPr>
            </p:nvGraphicFramePr>
            <p:xfrm>
              <a:off x="540056" y="1379303"/>
              <a:ext cx="5257800" cy="1918464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70" name="yt_table_12670" descr="{&quot;rangeId&quot;:5,&quot;type&quot;:&quot;Option&quot;}" title="H_151.06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6444374"/>
                  </p:ext>
                </p:extLst>
              </p:nvPr>
            </p:nvGraphicFramePr>
            <p:xfrm>
              <a:off x="540056" y="1379303"/>
              <a:ext cx="5257800" cy="1918464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471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71" name="yt_shape_12671"/>
          <p:cNvSpPr txBox="1"/>
          <p:nvPr/>
        </p:nvSpPr>
        <p:spPr>
          <a:xfrm>
            <a:off x="540000" y="3348132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下列根据等式的基本性质变形正确的是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2" name="yt_table_12672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2910844"/>
                  </p:ext>
                </p:extLst>
              </p:nvPr>
            </p:nvGraphicFramePr>
            <p:xfrm>
              <a:off x="540056" y="3827435"/>
              <a:ext cx="4602163" cy="1909066"/>
            </p:xfrm>
            <a:graphic>
              <a:graphicData uri="http://schemas.openxmlformats.org/drawingml/2006/table">
                <a:tbl>
                  <a:tblPr/>
                  <a:tblGrid>
                    <a:gridCol w="4602163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72" name="yt_table_12672" descr="{&quot;rangeId&quot;:6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2910844"/>
                  </p:ext>
                </p:extLst>
              </p:nvPr>
            </p:nvGraphicFramePr>
            <p:xfrm>
              <a:off x="540056" y="3827435"/>
              <a:ext cx="4602163" cy="1909066"/>
            </p:xfrm>
            <a:graphic>
              <a:graphicData uri="http://schemas.openxmlformats.org/drawingml/2006/table">
                <a:tbl>
                  <a:tblPr/>
                  <a:tblGrid>
                    <a:gridCol w="4602163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295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BBD9AC-6FAA-EDFA-4138-977D557A8D72}"/>
              </a:ext>
            </a:extLst>
          </p:cNvPr>
          <p:cNvSpPr txBox="1"/>
          <p:nvPr/>
        </p:nvSpPr>
        <p:spPr>
          <a:xfrm>
            <a:off x="3878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90599E-94E9-C630-A1B6-66D87FD05998}"/>
              </a:ext>
            </a:extLst>
          </p:cNvPr>
          <p:cNvSpPr txBox="1"/>
          <p:nvPr/>
        </p:nvSpPr>
        <p:spPr>
          <a:xfrm>
            <a:off x="6622189" y="33013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540000" y="900000"/>
            <a:ext cx="11092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不能将下列等式直接变形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4" name="yt_table_12674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137091"/>
                  </p:ext>
                </p:extLst>
              </p:nvPr>
            </p:nvGraphicFramePr>
            <p:xfrm>
              <a:off x="540056" y="1379303"/>
              <a:ext cx="5143818" cy="1267714"/>
            </p:xfrm>
            <a:graphic>
              <a:graphicData uri="http://schemas.openxmlformats.org/drawingml/2006/table">
                <a:tbl>
                  <a:tblPr/>
                  <a:tblGrid>
                    <a:gridCol w="3135630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0818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74" name="yt_table_12674" descr="{&quot;rangeId&quot;:7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137091"/>
                  </p:ext>
                </p:extLst>
              </p:nvPr>
            </p:nvGraphicFramePr>
            <p:xfrm>
              <a:off x="540056" y="1379303"/>
              <a:ext cx="5143818" cy="1267714"/>
            </p:xfrm>
            <a:graphic>
              <a:graphicData uri="http://schemas.openxmlformats.org/drawingml/2006/table">
                <a:tbl>
                  <a:tblPr/>
                  <a:tblGrid>
                    <a:gridCol w="3135630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00818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407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6407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675" name="yt_shape_12675"/>
              <p:cNvSpPr txBox="1"/>
              <p:nvPr/>
            </p:nvSpPr>
            <p:spPr>
              <a:xfrm>
                <a:off x="540119" y="2697525"/>
                <a:ext cx="11492915" cy="25317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在物理学中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导体中的电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流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跟导体两端的电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U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导体的电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阻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284f,isEnd"/>
                  </a:rPr>
                  <a:t>之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间有以下关系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I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𝑈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I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U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那么其变形的依据是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75" name="yt_shape_12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7525"/>
                <a:ext cx="11492915" cy="2531719"/>
              </a:xfrm>
              <a:prstGeom prst="rect">
                <a:avLst/>
              </a:prstGeom>
              <a:blipFill>
                <a:blip r:embed="rId3"/>
                <a:stretch>
                  <a:fillRect l="-1645" t="-2169" r="-1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A20EE0-E8A8-F417-AF40-947BF4C38492}"/>
              </a:ext>
            </a:extLst>
          </p:cNvPr>
          <p:cNvSpPr txBox="1"/>
          <p:nvPr/>
        </p:nvSpPr>
        <p:spPr>
          <a:xfrm>
            <a:off x="1060522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4FD0F4-18B4-282B-C0E5-0D2C072A337E}"/>
              </a:ext>
            </a:extLst>
          </p:cNvPr>
          <p:cNvSpPr txBox="1"/>
          <p:nvPr/>
        </p:nvSpPr>
        <p:spPr>
          <a:xfrm>
            <a:off x="8921897" y="3238733"/>
            <a:ext cx="2694686" cy="7663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7_e7332"/>
              </a:rPr>
              <a:t>等式的基本性质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78" name="yt_shape_12678"/>
              <p:cNvSpPr txBox="1"/>
              <p:nvPr/>
            </p:nvSpPr>
            <p:spPr>
              <a:xfrm>
                <a:off x="540119" y="900000"/>
                <a:ext cx="11492915" cy="20317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在下列各题的横线上填上适当的数或整式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使所得结果仍是等式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6_473b9,isEnd"/>
                  </a:rPr>
                  <a:t>并写出其变形</a:t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的理由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78" name="yt_shape_126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31710"/>
              </a:xfrm>
              <a:prstGeom prst="rect">
                <a:avLst/>
              </a:prstGeom>
              <a:blipFill>
                <a:blip r:embed="rId2"/>
                <a:stretch>
                  <a:fillRect l="-1645" t="-2703" r="-1485" b="-3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709F10-8E8B-3167-9914-FD88E00AF789}"/>
              </a:ext>
            </a:extLst>
          </p:cNvPr>
          <p:cNvSpPr txBox="1"/>
          <p:nvPr/>
        </p:nvSpPr>
        <p:spPr>
          <a:xfrm>
            <a:off x="4475056" y="1772816"/>
            <a:ext cx="1477074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833B64-1B20-D6E4-EA61-FF5EE5A7BB9C}"/>
              </a:ext>
            </a:extLst>
          </p:cNvPr>
          <p:cNvSpPr txBox="1"/>
          <p:nvPr/>
        </p:nvSpPr>
        <p:spPr>
          <a:xfrm>
            <a:off x="6991242" y="1772816"/>
            <a:ext cx="3075686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40CDBB-808F-9D20-679A-B54D7E112E30}"/>
              </a:ext>
            </a:extLst>
          </p:cNvPr>
          <p:cNvSpPr txBox="1"/>
          <p:nvPr/>
        </p:nvSpPr>
        <p:spPr>
          <a:xfrm>
            <a:off x="4645871" y="2409531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0657C0-F2F4-0E46-1FA8-D605D508D376}"/>
              </a:ext>
            </a:extLst>
          </p:cNvPr>
          <p:cNvSpPr txBox="1"/>
          <p:nvPr/>
        </p:nvSpPr>
        <p:spPr>
          <a:xfrm>
            <a:off x="7009657" y="2409531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D0ECD7-4148-0CC5-EE76-58F9B36771E4}"/>
              </a:ext>
            </a:extLst>
          </p:cNvPr>
          <p:cNvSpPr txBox="1"/>
          <p:nvPr/>
        </p:nvSpPr>
        <p:spPr>
          <a:xfrm>
            <a:off x="6122246" y="2885019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5F9007-E6E7-2373-D397-2E71BFEDF1D7}"/>
              </a:ext>
            </a:extLst>
          </p:cNvPr>
          <p:cNvSpPr txBox="1"/>
          <p:nvPr/>
        </p:nvSpPr>
        <p:spPr>
          <a:xfrm>
            <a:off x="8876557" y="2885019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7_2a3b1"/>
              </a:rPr>
              <a:t>等式的基本性质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2" name="yt_shape_126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再将等式两边都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5A32F4-D71D-DBA7-CBA3-1F41536C3CDF}"/>
              </a:ext>
            </a:extLst>
          </p:cNvPr>
          <p:cNvSpPr txBox="1"/>
          <p:nvPr/>
        </p:nvSpPr>
        <p:spPr>
          <a:xfrm>
            <a:off x="4566496" y="853194"/>
            <a:ext cx="155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829359-1B15-76A6-9E12-19300D1AEDB7}"/>
              </a:ext>
            </a:extLst>
          </p:cNvPr>
          <p:cNvSpPr txBox="1"/>
          <p:nvPr/>
        </p:nvSpPr>
        <p:spPr>
          <a:xfrm>
            <a:off x="7235082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EA0C41-CAAE-40DA-6A4A-235CB614F7D7}"/>
              </a:ext>
            </a:extLst>
          </p:cNvPr>
          <p:cNvSpPr txBox="1"/>
          <p:nvPr/>
        </p:nvSpPr>
        <p:spPr>
          <a:xfrm>
            <a:off x="10435482" y="85319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6fa90"/>
              </a:rPr>
              <a:t>除以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99D43F-7406-794B-FFD4-CEB58FA044E0}"/>
              </a:ext>
            </a:extLst>
          </p:cNvPr>
          <p:cNvSpPr txBox="1"/>
          <p:nvPr/>
        </p:nvSpPr>
        <p:spPr>
          <a:xfrm>
            <a:off x="4501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8692EA-659F-F28A-D709-CC8C3C2537E2}"/>
              </a:ext>
            </a:extLst>
          </p:cNvPr>
          <p:cNvSpPr txBox="1"/>
          <p:nvPr/>
        </p:nvSpPr>
        <p:spPr>
          <a:xfrm>
            <a:off x="205189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3" name="yt_shape_12683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时忽视除数不能为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12684" name="yt_shape_12684"/>
          <p:cNvSpPr txBox="1"/>
          <p:nvPr/>
        </p:nvSpPr>
        <p:spPr>
          <a:xfrm>
            <a:off x="540000" y="1399565"/>
            <a:ext cx="7227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5" name="yt_table_126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836016"/>
              </p:ext>
            </p:extLst>
          </p:nvPr>
        </p:nvGraphicFramePr>
        <p:xfrm>
          <a:off x="540056" y="1878868"/>
          <a:ext cx="6055043" cy="950976"/>
        </p:xfrm>
        <a:graphic>
          <a:graphicData uri="http://schemas.openxmlformats.org/drawingml/2006/table">
            <a:tbl>
              <a:tblPr/>
              <a:tblGrid>
                <a:gridCol w="2989580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30654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pic>
        <p:nvPicPr>
          <p:cNvPr id="3" name="yt_shape_1722390166655">
            <a:extLst>
              <a:ext uri="{FF2B5EF4-FFF2-40B4-BE49-F238E27FC236}">
                <a16:creationId xmlns:a16="http://schemas.microsoft.com/office/drawing/2014/main" id="{F7BB7275-7B07-CD59-6E08-280931668E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E7B424-293E-DD89-F36B-020CF5BC6A12}"/>
              </a:ext>
            </a:extLst>
          </p:cNvPr>
          <p:cNvSpPr txBox="1"/>
          <p:nvPr/>
        </p:nvSpPr>
        <p:spPr>
          <a:xfrm>
            <a:off x="67777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8" name="yt_shape_12688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87" name="yt_image_12687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90" name="yt_shape_12690"/>
              <p:cNvSpPr txBox="1"/>
              <p:nvPr/>
            </p:nvSpPr>
            <p:spPr>
              <a:xfrm>
                <a:off x="540119" y="1597583"/>
                <a:ext cx="1111199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下列是等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其中根据等式的基本性质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690" name="yt_shape_1269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642163"/>
              </a:xfrm>
              <a:prstGeom prst="rect">
                <a:avLst/>
              </a:prstGeom>
              <a:blipFill>
                <a:blip r:embed="rId3"/>
                <a:stretch>
                  <a:fillRect l="-1701" r="-142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92" name="yt_table_12692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0729583"/>
                  </p:ext>
                </p:extLst>
              </p:nvPr>
            </p:nvGraphicFramePr>
            <p:xfrm>
              <a:off x="540056" y="2290534"/>
              <a:ext cx="6867462" cy="1271906"/>
            </p:xfrm>
            <a:graphic>
              <a:graphicData uri="http://schemas.openxmlformats.org/drawingml/2006/table">
                <a:tbl>
                  <a:tblPr/>
                  <a:tblGrid>
                    <a:gridCol w="3801999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306546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692" name="yt_table_12692" descr="{&quot;rangeId&quot;:13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0729583"/>
                  </p:ext>
                </p:extLst>
              </p:nvPr>
            </p:nvGraphicFramePr>
            <p:xfrm>
              <a:off x="540056" y="2290534"/>
              <a:ext cx="6867462" cy="1271906"/>
            </p:xfrm>
            <a:graphic>
              <a:graphicData uri="http://schemas.openxmlformats.org/drawingml/2006/table">
                <a:tbl>
                  <a:tblPr/>
                  <a:tblGrid>
                    <a:gridCol w="3801999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306546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076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3810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8076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93" name="yt_shape_12693"/>
          <p:cNvSpPr txBox="1"/>
          <p:nvPr/>
        </p:nvSpPr>
        <p:spPr>
          <a:xfrm>
            <a:off x="540000" y="3612947"/>
            <a:ext cx="8119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湘潭凤凰中学单元卷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94" name="yt_table_12694" title="H_167.48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1743366"/>
                  </p:ext>
                </p:extLst>
              </p:nvPr>
            </p:nvGraphicFramePr>
            <p:xfrm>
              <a:off x="540056" y="4092250"/>
              <a:ext cx="6300026" cy="2126998"/>
            </p:xfrm>
            <a:graphic>
              <a:graphicData uri="http://schemas.openxmlformats.org/drawingml/2006/table">
                <a:tbl>
                  <a:tblPr/>
                  <a:tblGrid>
                    <a:gridCol w="6300026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694" name="yt_table_12694" descr="{&quot;rangeId&quot;:14,&quot;type&quot;:&quot;Option&quot;}" title="H_167.48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1743366"/>
                  </p:ext>
                </p:extLst>
              </p:nvPr>
            </p:nvGraphicFramePr>
            <p:xfrm>
              <a:off x="540056" y="4092250"/>
              <a:ext cx="6300026" cy="2126998"/>
            </p:xfrm>
            <a:graphic>
              <a:graphicData uri="http://schemas.openxmlformats.org/drawingml/2006/table">
                <a:tbl>
                  <a:tblPr/>
                  <a:tblGrid>
                    <a:gridCol w="6300026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5000" b="-199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71698" b="-952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675640-509B-A6A4-CA32-A63626C9D665}"/>
              </a:ext>
            </a:extLst>
          </p:cNvPr>
          <p:cNvSpPr txBox="1"/>
          <p:nvPr/>
        </p:nvSpPr>
        <p:spPr>
          <a:xfrm>
            <a:off x="10704977" y="1550777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4D3F91-4272-78B6-092C-FEA20D2FD8D4}"/>
              </a:ext>
            </a:extLst>
          </p:cNvPr>
          <p:cNvSpPr txBox="1"/>
          <p:nvPr/>
        </p:nvSpPr>
        <p:spPr>
          <a:xfrm>
            <a:off x="7677686" y="35661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540000" y="900000"/>
            <a:ext cx="79316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将等式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696" name="yt_shape_12696"/>
          <p:cNvSpPr txBox="1"/>
          <p:nvPr/>
        </p:nvSpPr>
        <p:spPr>
          <a:xfrm>
            <a:off x="540000" y="1379303"/>
            <a:ext cx="3688043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697" name="yt_shape_12697"/>
          <p:cNvSpPr txBox="1"/>
          <p:nvPr/>
        </p:nvSpPr>
        <p:spPr>
          <a:xfrm>
            <a:off x="540119" y="28915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第二步得出错误的结论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d2d,isEnd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原因是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698" name="yt_shape_12698"/>
          <p:cNvSpPr txBox="1"/>
          <p:nvPr/>
        </p:nvSpPr>
        <p:spPr>
          <a:xfrm>
            <a:off x="540000" y="3851007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699" name="yt_shape_12699"/>
          <p:cNvSpPr txBox="1"/>
          <p:nvPr/>
        </p:nvSpPr>
        <p:spPr>
          <a:xfrm>
            <a:off x="540000" y="433031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C0C9DD-0C64-D4BA-1CEA-9D8A2921A424}"/>
              </a:ext>
            </a:extLst>
          </p:cNvPr>
          <p:cNvSpPr txBox="1"/>
          <p:nvPr/>
        </p:nvSpPr>
        <p:spPr>
          <a:xfrm>
            <a:off x="4412508" y="284476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D4A64A-F975-33AC-4775-EB66E62140D5}"/>
              </a:ext>
            </a:extLst>
          </p:cNvPr>
          <p:cNvSpPr txBox="1"/>
          <p:nvPr/>
        </p:nvSpPr>
        <p:spPr>
          <a:xfrm>
            <a:off x="1364508" y="3320254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两边都除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无意义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378C33-4168-DA7A-A696-D4A32E7EA288}"/>
              </a:ext>
            </a:extLst>
          </p:cNvPr>
          <p:cNvSpPr txBox="1"/>
          <p:nvPr/>
        </p:nvSpPr>
        <p:spPr>
          <a:xfrm>
            <a:off x="5479189" y="380420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11A0FB-41A5-20C3-421A-F8A944EBFA0D}"/>
              </a:ext>
            </a:extLst>
          </p:cNvPr>
          <p:cNvSpPr txBox="1"/>
          <p:nvPr/>
        </p:nvSpPr>
        <p:spPr>
          <a:xfrm>
            <a:off x="6469789" y="42835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1745</Words>
  <Application>Microsoft Office PowerPoint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