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73" r:id="rId5"/>
    <p:sldId id="366" r:id="rId6"/>
    <p:sldId id="374" r:id="rId7"/>
    <p:sldId id="368" r:id="rId8"/>
    <p:sldId id="375" r:id="rId9"/>
    <p:sldId id="370" r:id="rId10"/>
    <p:sldId id="376" r:id="rId11"/>
    <p:sldId id="372" r:id="rId12"/>
    <p:sldId id="377" r:id="rId13"/>
    <p:sldId id="379" r:id="rId14"/>
    <p:sldId id="378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9" name="yt_shape_14429"/>
          <p:cNvSpPr txBox="1"/>
          <p:nvPr/>
        </p:nvSpPr>
        <p:spPr>
          <a:xfrm>
            <a:off x="540000" y="900000"/>
            <a:ext cx="479939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利用方程思想求线段的长</a:t>
            </a:r>
          </a:p>
        </p:txBody>
      </p:sp>
      <p:sp>
        <p:nvSpPr>
          <p:cNvPr id="14430" name="yt_shape_14430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分成三部分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8b97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431" name="yt_image_14431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8933" y="2511364"/>
            <a:ext cx="2514133" cy="213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3" name="yt_shape_14433"/>
          <p:cNvSpPr txBox="1"/>
          <p:nvPr/>
        </p:nvSpPr>
        <p:spPr>
          <a:xfrm>
            <a:off x="540000" y="2775845"/>
            <a:ext cx="5838137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34" name="yt_shape_14434"/>
              <p:cNvSpPr txBox="1"/>
              <p:nvPr/>
            </p:nvSpPr>
            <p:spPr>
              <a:xfrm>
                <a:off x="540000" y="4695543"/>
                <a:ext cx="8244245" cy="17990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434" name="yt_shape_14434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95543"/>
                <a:ext cx="8244245" cy="1799019"/>
              </a:xfrm>
              <a:prstGeom prst="rect">
                <a:avLst/>
              </a:prstGeom>
              <a:blipFill>
                <a:blip r:embed="rId3"/>
                <a:stretch>
                  <a:fillRect l="-2293" t="-2712" r="-1109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452653">
            <a:extLst>
              <a:ext uri="{FF2B5EF4-FFF2-40B4-BE49-F238E27FC236}">
                <a16:creationId xmlns:a16="http://schemas.microsoft.com/office/drawing/2014/main" id="{A3F6DB90-D9F5-C50B-96A1-077E8715FC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51F30D-4853-5E52-F074-DF5F6BA7DF1C}"/>
              </a:ext>
            </a:extLst>
          </p:cNvPr>
          <p:cNvSpPr txBox="1"/>
          <p:nvPr/>
        </p:nvSpPr>
        <p:spPr>
          <a:xfrm>
            <a:off x="449989" y="2729039"/>
            <a:ext cx="43615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C4FF3B-9D0F-3C35-229B-5FE235047DDD}"/>
              </a:ext>
            </a:extLst>
          </p:cNvPr>
          <p:cNvSpPr txBox="1"/>
          <p:nvPr/>
        </p:nvSpPr>
        <p:spPr>
          <a:xfrm>
            <a:off x="449989" y="3204527"/>
            <a:ext cx="299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DED488-3723-F57C-F6C8-62C73E4DFBD4}"/>
              </a:ext>
            </a:extLst>
          </p:cNvPr>
          <p:cNvSpPr txBox="1"/>
          <p:nvPr/>
        </p:nvSpPr>
        <p:spPr>
          <a:xfrm>
            <a:off x="449989" y="3680015"/>
            <a:ext cx="596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FB2509-7662-E138-F26A-9913680DA6B3}"/>
              </a:ext>
            </a:extLst>
          </p:cNvPr>
          <p:cNvSpPr txBox="1"/>
          <p:nvPr/>
        </p:nvSpPr>
        <p:spPr>
          <a:xfrm>
            <a:off x="449989" y="4155503"/>
            <a:ext cx="4534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1C8A5C5-90A0-7F5E-C34A-1A9339D46112}"/>
              </a:ext>
            </a:extLst>
          </p:cNvPr>
          <p:cNvSpPr txBox="1"/>
          <p:nvPr/>
        </p:nvSpPr>
        <p:spPr>
          <a:xfrm>
            <a:off x="449989" y="4648737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20619E5-4CA2-C3DD-1F17-A75009437A43}"/>
                  </a:ext>
                </a:extLst>
              </p:cNvPr>
              <p:cNvSpPr txBox="1"/>
              <p:nvPr/>
            </p:nvSpPr>
            <p:spPr>
              <a:xfrm>
                <a:off x="449989" y="5124225"/>
                <a:ext cx="61887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的中点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8" name="文本框 7" descr="{'rangeId': 2, 'mathAnswerShape': 1}">
                <a:extLst>
                  <a:ext uri="{FF2B5EF4-FFF2-40B4-BE49-F238E27FC236}">
                    <a16:creationId xmlns:a16="http://schemas.microsoft.com/office/drawing/2014/main" id="{720619E5-4CA2-C3DD-1F17-A75009437A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24225"/>
                <a:ext cx="6188773" cy="766077"/>
              </a:xfrm>
              <a:prstGeom prst="rect">
                <a:avLst/>
              </a:prstGeom>
              <a:blipFill>
                <a:blip r:embed="rId5"/>
                <a:stretch>
                  <a:fillRect l="-1576" r="-157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AB6FABD-72EE-D60D-29C7-9ABD72D6520A}"/>
                  </a:ext>
                </a:extLst>
              </p:cNvPr>
              <p:cNvSpPr txBox="1"/>
              <p:nvPr/>
            </p:nvSpPr>
            <p:spPr>
              <a:xfrm>
                <a:off x="449989" y="5796690"/>
                <a:ext cx="83445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9" name="文本框 8" descr="{'rangeId': 2, 'mathAnswerShape': 1}">
                <a:extLst>
                  <a:ext uri="{FF2B5EF4-FFF2-40B4-BE49-F238E27FC236}">
                    <a16:creationId xmlns:a16="http://schemas.microsoft.com/office/drawing/2014/main" id="{FAB6FABD-72EE-D60D-29C7-9ABD72D652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96690"/>
                <a:ext cx="8344598" cy="727279"/>
              </a:xfrm>
              <a:prstGeom prst="rect">
                <a:avLst/>
              </a:prstGeom>
              <a:blipFill>
                <a:blip r:embed="rId6"/>
                <a:stretch>
                  <a:fillRect l="-1169" r="-95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8" name="yt_shape_1449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常德九澧实验学校月考卷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878a,isEnd"/>
              </a:rPr>
              <a:t>O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501" name="yt_image_14501" title="H_27.1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35634" y="1844824"/>
            <a:ext cx="3616365" cy="34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C4CA65D-3F5A-F88D-33CD-36CE1BFE076A}"/>
              </a:ext>
            </a:extLst>
          </p:cNvPr>
          <p:cNvSpPr txBox="1"/>
          <p:nvPr/>
        </p:nvSpPr>
        <p:spPr>
          <a:xfrm>
            <a:off x="2018558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BD0013-0C26-AA46-E544-85FC13D867A8}"/>
              </a:ext>
            </a:extLst>
          </p:cNvPr>
          <p:cNvSpPr txBox="1"/>
          <p:nvPr/>
        </p:nvSpPr>
        <p:spPr>
          <a:xfrm>
            <a:off x="4263283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03" name="yt_shape_14503"/>
              <p:cNvSpPr txBox="1"/>
              <p:nvPr/>
            </p:nvSpPr>
            <p:spPr>
              <a:xfrm>
                <a:off x="540119" y="900000"/>
                <a:ext cx="11492915" cy="66011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6630"/>
                  </a:rPr>
                  <a:t>＋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分两种情况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在线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在线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不符合题意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03" name="yt_shape_14503" descr="{&quot;rangeId&quot;:14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6601102"/>
              </a:xfrm>
              <a:prstGeom prst="rect">
                <a:avLst/>
              </a:prstGeom>
              <a:blipFill>
                <a:blip r:embed="rId2"/>
                <a:stretch>
                  <a:fillRect l="-1645" t="-832" b="-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06" name="yt_image_14506" title="H_27.1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35634" y="2011799"/>
            <a:ext cx="3616365" cy="34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B91BCC-43F9-ABAD-128D-E276D36CE85E}"/>
              </a:ext>
            </a:extLst>
          </p:cNvPr>
          <p:cNvSpPr txBox="1"/>
          <p:nvPr/>
        </p:nvSpPr>
        <p:spPr>
          <a:xfrm>
            <a:off x="450108" y="1804170"/>
            <a:ext cx="321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E7E0E2-36AC-3F77-4A81-34DD5FCF7AB8}"/>
              </a:ext>
            </a:extLst>
          </p:cNvPr>
          <p:cNvSpPr txBox="1"/>
          <p:nvPr/>
        </p:nvSpPr>
        <p:spPr>
          <a:xfrm>
            <a:off x="450108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分两种情况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E1C2CB-D9C2-33CB-3EF6-1AD0595DAFD7}"/>
              </a:ext>
            </a:extLst>
          </p:cNvPr>
          <p:cNvSpPr txBox="1"/>
          <p:nvPr/>
        </p:nvSpPr>
        <p:spPr>
          <a:xfrm>
            <a:off x="450108" y="2755146"/>
            <a:ext cx="372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29E26E-49E3-25C8-CCFB-E1F4A0F4C018}"/>
              </a:ext>
            </a:extLst>
          </p:cNvPr>
          <p:cNvSpPr txBox="1"/>
          <p:nvPr/>
        </p:nvSpPr>
        <p:spPr>
          <a:xfrm>
            <a:off x="450108" y="3230634"/>
            <a:ext cx="3191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A75D6FB-B17C-58B3-D1A8-8E1906FBB8E7}"/>
              </a:ext>
            </a:extLst>
          </p:cNvPr>
          <p:cNvSpPr txBox="1"/>
          <p:nvPr/>
        </p:nvSpPr>
        <p:spPr>
          <a:xfrm>
            <a:off x="450108" y="3706122"/>
            <a:ext cx="330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5C308C-C8D6-04FB-6A7E-D5697DFEEC70}"/>
              </a:ext>
            </a:extLst>
          </p:cNvPr>
          <p:cNvSpPr txBox="1"/>
          <p:nvPr/>
        </p:nvSpPr>
        <p:spPr>
          <a:xfrm>
            <a:off x="450108" y="4181610"/>
            <a:ext cx="132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CE17049-C17A-5FE4-390B-80B7BCF7F909}"/>
                  </a:ext>
                </a:extLst>
              </p:cNvPr>
              <p:cNvSpPr txBox="1"/>
              <p:nvPr/>
            </p:nvSpPr>
            <p:spPr>
              <a:xfrm>
                <a:off x="450108" y="4657098"/>
                <a:ext cx="1853311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4, 'NoSplit': 1}">
                <a:extLst>
                  <a:ext uri="{FF2B5EF4-FFF2-40B4-BE49-F238E27FC236}">
                    <a16:creationId xmlns:a16="http://schemas.microsoft.com/office/drawing/2014/main" id="{7CE17049-C17A-5FE4-390B-80B7BCF7F9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57098"/>
                <a:ext cx="1853311" cy="766458"/>
              </a:xfrm>
              <a:prstGeom prst="rect">
                <a:avLst/>
              </a:prstGeom>
              <a:blipFill>
                <a:blip r:embed="rId4"/>
                <a:stretch>
                  <a:fillRect l="-5263" r="-493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06" name="yt_image_14506" title="H_27.1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35634" y="1772816"/>
            <a:ext cx="3616365" cy="34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5A213E4-E70E-C2CA-9279-D32C5E4F96A8}"/>
              </a:ext>
            </a:extLst>
          </p:cNvPr>
          <p:cNvSpPr txBox="1"/>
          <p:nvPr/>
        </p:nvSpPr>
        <p:spPr>
          <a:xfrm>
            <a:off x="450108" y="980728"/>
            <a:ext cx="673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4963AE7-5A5A-D43E-8AE1-E5BEEAFB6B45}"/>
              </a:ext>
            </a:extLst>
          </p:cNvPr>
          <p:cNvSpPr txBox="1"/>
          <p:nvPr/>
        </p:nvSpPr>
        <p:spPr>
          <a:xfrm>
            <a:off x="450108" y="1456216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F96DCB9-A5C1-32F5-DDCB-50476E809D4D}"/>
              </a:ext>
            </a:extLst>
          </p:cNvPr>
          <p:cNvSpPr txBox="1"/>
          <p:nvPr/>
        </p:nvSpPr>
        <p:spPr>
          <a:xfrm>
            <a:off x="450108" y="1931704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不符合题意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3F13B62-45A3-4E7B-8E10-507CD2C44D76}"/>
                  </a:ext>
                </a:extLst>
              </p:cNvPr>
              <p:cNvSpPr txBox="1"/>
              <p:nvPr/>
            </p:nvSpPr>
            <p:spPr>
              <a:xfrm>
                <a:off x="450108" y="2407193"/>
                <a:ext cx="2818511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的长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3F13B62-45A3-4E7B-8E10-507CD2C44D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07193"/>
                <a:ext cx="2818511" cy="727660"/>
              </a:xfrm>
              <a:prstGeom prst="rect">
                <a:avLst/>
              </a:prstGeom>
              <a:blipFill>
                <a:blip r:embed="rId3"/>
                <a:stretch>
                  <a:fillRect l="-3463" r="-303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366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8" name="yt_shape_14508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7e24"/>
              </a:rPr>
              <a:t>Q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1cm/s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设运动时间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两点停止运动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21c7"/>
              </a:rPr>
              <a:t>当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的左侧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510" name="yt_image_14510" title="H_27.1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35634" y="2491930"/>
            <a:ext cx="3616365" cy="34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4A3123-0F2E-3124-B0B9-A74FBC67BB61}"/>
              </a:ext>
            </a:extLst>
          </p:cNvPr>
          <p:cNvSpPr txBox="1"/>
          <p:nvPr/>
        </p:nvSpPr>
        <p:spPr>
          <a:xfrm>
            <a:off x="450108" y="2279658"/>
            <a:ext cx="6899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的左侧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3FF18F-5528-80DE-C0F7-FE309C00DBBB}"/>
              </a:ext>
            </a:extLst>
          </p:cNvPr>
          <p:cNvSpPr txBox="1"/>
          <p:nvPr/>
        </p:nvSpPr>
        <p:spPr>
          <a:xfrm>
            <a:off x="450108" y="2755146"/>
            <a:ext cx="607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8372B5-3A02-3CE8-35F4-E6CFB4465129}"/>
              </a:ext>
            </a:extLst>
          </p:cNvPr>
          <p:cNvSpPr txBox="1"/>
          <p:nvPr/>
        </p:nvSpPr>
        <p:spPr>
          <a:xfrm>
            <a:off x="450108" y="3230634"/>
            <a:ext cx="6052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D9AAB4-4EF3-E9A2-5EB2-6C811BECB3E1}"/>
              </a:ext>
            </a:extLst>
          </p:cNvPr>
          <p:cNvSpPr txBox="1"/>
          <p:nvPr/>
        </p:nvSpPr>
        <p:spPr>
          <a:xfrm>
            <a:off x="450108" y="3706122"/>
            <a:ext cx="2645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AD2E67-6244-F950-3597-1DAF97E0F333}"/>
              </a:ext>
            </a:extLst>
          </p:cNvPr>
          <p:cNvSpPr txBox="1"/>
          <p:nvPr/>
        </p:nvSpPr>
        <p:spPr>
          <a:xfrm>
            <a:off x="450108" y="4181610"/>
            <a:ext cx="607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3F8AE6F-E6BA-425F-6EE8-7664C304ADB4}"/>
              </a:ext>
            </a:extLst>
          </p:cNvPr>
          <p:cNvSpPr txBox="1"/>
          <p:nvPr/>
        </p:nvSpPr>
        <p:spPr>
          <a:xfrm>
            <a:off x="450108" y="4657098"/>
            <a:ext cx="574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8B93152-1E37-DDA1-99D6-02B173228AD0}"/>
              </a:ext>
            </a:extLst>
          </p:cNvPr>
          <p:cNvSpPr txBox="1"/>
          <p:nvPr/>
        </p:nvSpPr>
        <p:spPr>
          <a:xfrm>
            <a:off x="450108" y="5132586"/>
            <a:ext cx="6731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36" name="yt_shape_14436"/>
              <p:cNvSpPr txBox="1"/>
              <p:nvPr/>
            </p:nvSpPr>
            <p:spPr>
              <a:xfrm>
                <a:off x="540119" y="900000"/>
                <a:ext cx="11492915" cy="55125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a2a3"/>
                  </a:rPr>
                  <a:t>的中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36" name="yt_shape_14436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512599"/>
              </a:xfrm>
              <a:prstGeom prst="rect">
                <a:avLst/>
              </a:prstGeom>
              <a:blipFill>
                <a:blip r:embed="rId2"/>
                <a:stretch>
                  <a:fillRect l="-1645" t="-996" b="-24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40" name="yt_image_14440" title="H_16.8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18408" y="2491102"/>
            <a:ext cx="2233591" cy="213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80870F-54BC-A0BF-275F-45DD18BD0563}"/>
              </a:ext>
            </a:extLst>
          </p:cNvPr>
          <p:cNvSpPr txBox="1"/>
          <p:nvPr/>
        </p:nvSpPr>
        <p:spPr>
          <a:xfrm>
            <a:off x="450108" y="2279658"/>
            <a:ext cx="3162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9DCE75-4683-B120-5C6B-F3732E757979}"/>
              </a:ext>
            </a:extLst>
          </p:cNvPr>
          <p:cNvSpPr txBox="1"/>
          <p:nvPr/>
        </p:nvSpPr>
        <p:spPr>
          <a:xfrm>
            <a:off x="450108" y="2755146"/>
            <a:ext cx="2654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51BE002-19A3-71DA-C0D4-78E179D9DCC8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61459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hasSerialNum': 1}">
                <a:extLst>
                  <a:ext uri="{FF2B5EF4-FFF2-40B4-BE49-F238E27FC236}">
                    <a16:creationId xmlns:a16="http://schemas.microsoft.com/office/drawing/2014/main" id="{551BE002-19A3-71DA-C0D4-78E179D9DC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6145911" cy="768490"/>
              </a:xfrm>
              <a:prstGeom prst="rect">
                <a:avLst/>
              </a:prstGeom>
              <a:blipFill>
                <a:blip r:embed="rId4"/>
                <a:stretch>
                  <a:fillRect l="-1587" r="-148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928CAE3-A64B-5465-9281-D9D36A2EE9B9}"/>
                  </a:ext>
                </a:extLst>
              </p:cNvPr>
              <p:cNvSpPr txBox="1"/>
              <p:nvPr/>
            </p:nvSpPr>
            <p:spPr>
              <a:xfrm>
                <a:off x="450108" y="3905512"/>
                <a:ext cx="598398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的中点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, 'hasSerialNum': 1}">
                <a:extLst>
                  <a:ext uri="{FF2B5EF4-FFF2-40B4-BE49-F238E27FC236}">
                    <a16:creationId xmlns:a16="http://schemas.microsoft.com/office/drawing/2014/main" id="{1928CAE3-A64B-5465-9281-D9D36A2EE9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5512"/>
                <a:ext cx="5983986" cy="768046"/>
              </a:xfrm>
              <a:prstGeom prst="rect">
                <a:avLst/>
              </a:prstGeom>
              <a:blipFill>
                <a:blip r:embed="rId5"/>
                <a:stretch>
                  <a:fillRect l="-1631" r="-163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6E8C400-4105-5C05-C459-BB84DBD61C4F}"/>
                  </a:ext>
                </a:extLst>
              </p:cNvPr>
              <p:cNvSpPr txBox="1"/>
              <p:nvPr/>
            </p:nvSpPr>
            <p:spPr>
              <a:xfrm>
                <a:off x="450108" y="4579946"/>
                <a:ext cx="665194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的中点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9, 'hasSerialNum': 1}">
                <a:extLst>
                  <a:ext uri="{FF2B5EF4-FFF2-40B4-BE49-F238E27FC236}">
                    <a16:creationId xmlns:a16="http://schemas.microsoft.com/office/drawing/2014/main" id="{D6E8C400-4105-5C05-C459-BB84DBD61C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79946"/>
                <a:ext cx="6651943" cy="765061"/>
              </a:xfrm>
              <a:prstGeom prst="rect">
                <a:avLst/>
              </a:prstGeom>
              <a:blipFill>
                <a:blip r:embed="rId6"/>
                <a:stretch>
                  <a:fillRect l="-1467" r="-146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A376AF8-A412-D545-E357-53A19486E1C3}"/>
                  </a:ext>
                </a:extLst>
              </p:cNvPr>
              <p:cNvSpPr txBox="1"/>
              <p:nvPr/>
            </p:nvSpPr>
            <p:spPr>
              <a:xfrm>
                <a:off x="450108" y="5251395"/>
                <a:ext cx="6003861" cy="730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9, 'hasSerialNum': 1}">
                <a:extLst>
                  <a:ext uri="{FF2B5EF4-FFF2-40B4-BE49-F238E27FC236}">
                    <a16:creationId xmlns:a16="http://schemas.microsoft.com/office/drawing/2014/main" id="{AA376AF8-A412-D545-E357-53A19486E1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51395"/>
                <a:ext cx="6003861" cy="730326"/>
              </a:xfrm>
              <a:prstGeom prst="rect">
                <a:avLst/>
              </a:prstGeom>
              <a:blipFill>
                <a:blip r:embed="rId7"/>
                <a:stretch>
                  <a:fillRect l="-1624" r="-1624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25B9AD0-8163-04EB-B3B5-0D8046AD17C0}"/>
              </a:ext>
            </a:extLst>
          </p:cNvPr>
          <p:cNvSpPr txBox="1"/>
          <p:nvPr/>
        </p:nvSpPr>
        <p:spPr>
          <a:xfrm>
            <a:off x="450108" y="5888109"/>
            <a:ext cx="2323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42" name="yt_shape_14442"/>
              <p:cNvSpPr txBox="1"/>
              <p:nvPr/>
            </p:nvSpPr>
            <p:spPr>
              <a:xfrm>
                <a:off x="540000" y="900000"/>
                <a:ext cx="7526099" cy="18004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42" name="yt_shape_14442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526099" cy="1800429"/>
              </a:xfrm>
              <a:prstGeom prst="rect">
                <a:avLst/>
              </a:prstGeom>
              <a:blipFill>
                <a:blip r:embed="rId2"/>
                <a:stretch>
                  <a:fillRect l="-2512" t="-3051" r="-1621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45" name="yt_image_14445" title="H_16.8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18408" y="1531667"/>
            <a:ext cx="2233591" cy="213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9C5C7D6-9E2F-E3A9-2D9C-4F8D05936F5C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76333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}">
                <a:extLst>
                  <a:ext uri="{FF2B5EF4-FFF2-40B4-BE49-F238E27FC236}">
                    <a16:creationId xmlns:a16="http://schemas.microsoft.com/office/drawing/2014/main" id="{A9C5C7D6-9E2F-E3A9-2D9C-4F8D05936F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7633398" cy="767474"/>
              </a:xfrm>
              <a:prstGeom prst="rect">
                <a:avLst/>
              </a:prstGeom>
              <a:blipFill>
                <a:blip r:embed="rId4"/>
                <a:stretch>
                  <a:fillRect l="-1278" r="-135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A03C810-2197-6AA4-8A78-4F02AAF55594}"/>
                  </a:ext>
                </a:extLst>
              </p:cNvPr>
              <p:cNvSpPr txBox="1"/>
              <p:nvPr/>
            </p:nvSpPr>
            <p:spPr>
              <a:xfrm>
                <a:off x="449989" y="2002544"/>
                <a:ext cx="22454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宋体" pitchFamily="24"/>
                  </a:rPr>
                  <a:t>∶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}">
                <a:extLst>
                  <a:ext uri="{FF2B5EF4-FFF2-40B4-BE49-F238E27FC236}">
                    <a16:creationId xmlns:a16="http://schemas.microsoft.com/office/drawing/2014/main" id="{3A03C810-2197-6AA4-8A78-4F02AAF555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2544"/>
                <a:ext cx="2245424" cy="727279"/>
              </a:xfrm>
              <a:prstGeom prst="rect">
                <a:avLst/>
              </a:prstGeom>
              <a:blipFill>
                <a:blip r:embed="rId5"/>
                <a:stretch>
                  <a:fillRect l="-4348" r="-434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7" name="yt_shape_14447"/>
          <p:cNvSpPr txBox="1"/>
          <p:nvPr/>
        </p:nvSpPr>
        <p:spPr>
          <a:xfrm>
            <a:off x="540000" y="900000"/>
            <a:ext cx="479939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利用整体思想求线段的长</a:t>
            </a:r>
          </a:p>
        </p:txBody>
      </p:sp>
      <p:sp>
        <p:nvSpPr>
          <p:cNvPr id="14448" name="yt_shape_14448"/>
          <p:cNvSpPr txBox="1"/>
          <p:nvPr/>
        </p:nvSpPr>
        <p:spPr>
          <a:xfrm>
            <a:off x="540000" y="1399565"/>
            <a:ext cx="106663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上顺次两点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449" name="yt_shape_14449"/>
          <p:cNvSpPr txBox="1"/>
          <p:nvPr/>
        </p:nvSpPr>
        <p:spPr>
          <a:xfrm>
            <a:off x="540000" y="1878868"/>
            <a:ext cx="57082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450"/>
              <p:cNvSpPr txBox="1"/>
              <p:nvPr/>
            </p:nvSpPr>
            <p:spPr>
              <a:xfrm>
                <a:off x="540000" y="2510535"/>
                <a:ext cx="5073505" cy="3224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4450" descr="{&quot;rangeId&quot;: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10535"/>
                <a:ext cx="5073505" cy="3224922"/>
              </a:xfrm>
              <a:prstGeom prst="rect">
                <a:avLst/>
              </a:prstGeom>
              <a:blipFill>
                <a:blip r:embed="rId2"/>
                <a:stretch>
                  <a:fillRect l="-3726" t="-1701" r="-2764" b="-4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52" name="yt_image_14452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5506" y="2510535"/>
            <a:ext cx="3906493" cy="31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2390452741">
            <a:extLst>
              <a:ext uri="{FF2B5EF4-FFF2-40B4-BE49-F238E27FC236}">
                <a16:creationId xmlns:a16="http://schemas.microsoft.com/office/drawing/2014/main" id="{9E132A88-1CF9-9EEC-51D9-01873F70E7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5C0F958-D0B1-24C2-F220-68E80DDB73B6}"/>
              </a:ext>
            </a:extLst>
          </p:cNvPr>
          <p:cNvSpPr txBox="1"/>
          <p:nvPr/>
        </p:nvSpPr>
        <p:spPr>
          <a:xfrm>
            <a:off x="449989" y="2463729"/>
            <a:ext cx="4975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769C2A-F620-17E1-68CA-3871F957CFFB}"/>
              </a:ext>
            </a:extLst>
          </p:cNvPr>
          <p:cNvSpPr txBox="1"/>
          <p:nvPr/>
        </p:nvSpPr>
        <p:spPr>
          <a:xfrm>
            <a:off x="449989" y="2939217"/>
            <a:ext cx="443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96EDFE-A329-8AF7-B691-84F615265BF4}"/>
              </a:ext>
            </a:extLst>
          </p:cNvPr>
          <p:cNvSpPr txBox="1"/>
          <p:nvPr/>
        </p:nvSpPr>
        <p:spPr>
          <a:xfrm>
            <a:off x="449989" y="3414705"/>
            <a:ext cx="516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6AFCBDD-4C0F-90D5-0DC2-233052102C2B}"/>
                  </a:ext>
                </a:extLst>
              </p:cNvPr>
              <p:cNvSpPr txBox="1"/>
              <p:nvPr/>
            </p:nvSpPr>
            <p:spPr>
              <a:xfrm>
                <a:off x="449989" y="3890193"/>
                <a:ext cx="4342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7" name="文本框 6" descr="{'rangeId': 5}">
                <a:extLst>
                  <a:ext uri="{FF2B5EF4-FFF2-40B4-BE49-F238E27FC236}">
                    <a16:creationId xmlns:a16="http://schemas.microsoft.com/office/drawing/2014/main" id="{76AFCBDD-4C0F-90D5-0DC2-233052102C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90193"/>
                <a:ext cx="4342511" cy="765061"/>
              </a:xfrm>
              <a:prstGeom prst="rect">
                <a:avLst/>
              </a:prstGeom>
              <a:blipFill>
                <a:blip r:embed="rId5"/>
                <a:stretch>
                  <a:fillRect l="-2247" r="-56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510DFC8-26E3-AD27-00D2-8F7E7EB69134}"/>
                  </a:ext>
                </a:extLst>
              </p:cNvPr>
              <p:cNvSpPr txBox="1"/>
              <p:nvPr/>
            </p:nvSpPr>
            <p:spPr>
              <a:xfrm>
                <a:off x="449989" y="4561642"/>
                <a:ext cx="5204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8" name="文本框 7" descr="{'rangeId': 5}">
                <a:extLst>
                  <a:ext uri="{FF2B5EF4-FFF2-40B4-BE49-F238E27FC236}">
                    <a16:creationId xmlns:a16="http://schemas.microsoft.com/office/drawing/2014/main" id="{D510DFC8-26E3-AD27-00D2-8F7E7EB691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61642"/>
                <a:ext cx="5204523" cy="765061"/>
              </a:xfrm>
              <a:prstGeom prst="rect">
                <a:avLst/>
              </a:prstGeom>
              <a:blipFill>
                <a:blip r:embed="rId6"/>
                <a:stretch>
                  <a:fillRect l="-1874" r="-187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1D050655-1C36-DF23-FB0B-D9E538CAE7B8}"/>
              </a:ext>
            </a:extLst>
          </p:cNvPr>
          <p:cNvSpPr txBox="1"/>
          <p:nvPr/>
        </p:nvSpPr>
        <p:spPr>
          <a:xfrm>
            <a:off x="449989" y="5233091"/>
            <a:ext cx="4609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54" name="yt_shape_14454"/>
              <p:cNvSpPr txBox="1"/>
              <p:nvPr/>
            </p:nvSpPr>
            <p:spPr>
              <a:xfrm>
                <a:off x="540000" y="900000"/>
                <a:ext cx="8709115" cy="2277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54" name="yt_shape_14454" descr="{&quot;rangeId&quot;:1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09115" cy="2277162"/>
              </a:xfrm>
              <a:prstGeom prst="rect">
                <a:avLst/>
              </a:prstGeom>
              <a:blipFill>
                <a:blip r:embed="rId2"/>
                <a:stretch>
                  <a:fillRect l="-2171" t="-2413" r="-1401" b="-3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57" name="yt_image_14457" title="H_25.0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7768" y="1531667"/>
            <a:ext cx="3906493" cy="31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B70F56-40C9-3706-E6A9-28D982CA7FA8}"/>
              </a:ext>
            </a:extLst>
          </p:cNvPr>
          <p:cNvSpPr txBox="1"/>
          <p:nvPr/>
        </p:nvSpPr>
        <p:spPr>
          <a:xfrm>
            <a:off x="449989" y="2132856"/>
            <a:ext cx="8019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5FF44D5-B7C3-0881-886F-0C554642B30E}"/>
                  </a:ext>
                </a:extLst>
              </p:cNvPr>
              <p:cNvSpPr txBox="1"/>
              <p:nvPr/>
            </p:nvSpPr>
            <p:spPr>
              <a:xfrm>
                <a:off x="449989" y="2608344"/>
                <a:ext cx="66856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5FF44D5-B7C3-0881-886F-0C554642B3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08344"/>
                <a:ext cx="6685662" cy="765061"/>
              </a:xfrm>
              <a:prstGeom prst="rect">
                <a:avLst/>
              </a:prstGeom>
              <a:blipFill>
                <a:blip r:embed="rId4"/>
                <a:stretch>
                  <a:fillRect l="-1459" r="-145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8878D85-EA82-42EE-06AA-3CB1E43899D1}"/>
                  </a:ext>
                </a:extLst>
              </p:cNvPr>
              <p:cNvSpPr txBox="1"/>
              <p:nvPr/>
            </p:nvSpPr>
            <p:spPr>
              <a:xfrm>
                <a:off x="449989" y="3279793"/>
                <a:ext cx="842873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8878D85-EA82-42EE-06AA-3CB1E43899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79793"/>
                <a:ext cx="8428737" cy="726326"/>
              </a:xfrm>
              <a:prstGeom prst="rect">
                <a:avLst/>
              </a:prstGeom>
              <a:blipFill>
                <a:blip r:embed="rId5"/>
                <a:stretch>
                  <a:fillRect l="-1158" r="-123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9" name="yt_shape_14459"/>
          <p:cNvSpPr txBox="1"/>
          <p:nvPr/>
        </p:nvSpPr>
        <p:spPr>
          <a:xfrm>
            <a:off x="540000" y="900000"/>
            <a:ext cx="54149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利用分类讨论思想求线段的长</a:t>
            </a:r>
          </a:p>
        </p:txBody>
      </p:sp>
      <p:sp>
        <p:nvSpPr>
          <p:cNvPr id="14460" name="yt_shape_14460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分为两部分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be9a"/>
              </a:rPr>
              <a:t>，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461" name="yt_shape_14461"/>
          <p:cNvSpPr txBox="1"/>
          <p:nvPr/>
        </p:nvSpPr>
        <p:spPr>
          <a:xfrm>
            <a:off x="540000" y="2359000"/>
            <a:ext cx="31226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462"/>
              <p:cNvSpPr txBox="1"/>
              <p:nvPr/>
            </p:nvSpPr>
            <p:spPr>
              <a:xfrm>
                <a:off x="540000" y="2990667"/>
                <a:ext cx="6904134" cy="20685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是线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4462" descr="{&quot;rangeId&quot;: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90667"/>
                <a:ext cx="6904134" cy="2068580"/>
              </a:xfrm>
              <a:prstGeom prst="rect">
                <a:avLst/>
              </a:prstGeom>
              <a:blipFill>
                <a:blip r:embed="rId2"/>
                <a:stretch>
                  <a:fillRect l="-2739" t="-2655" r="-1767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64" name="yt_image_14464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7999" y="2990667"/>
            <a:ext cx="3684000" cy="355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2390452824">
            <a:extLst>
              <a:ext uri="{FF2B5EF4-FFF2-40B4-BE49-F238E27FC236}">
                <a16:creationId xmlns:a16="http://schemas.microsoft.com/office/drawing/2014/main" id="{D319E757-B371-3E3E-0DA5-19CD9DF880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751CE40-140E-0A15-AF39-89C2CE23BFAB}"/>
              </a:ext>
            </a:extLst>
          </p:cNvPr>
          <p:cNvSpPr txBox="1"/>
          <p:nvPr/>
        </p:nvSpPr>
        <p:spPr>
          <a:xfrm>
            <a:off x="449989" y="2943861"/>
            <a:ext cx="701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8505F7-99BB-D008-ED5C-B3672B7E82F2}"/>
              </a:ext>
            </a:extLst>
          </p:cNvPr>
          <p:cNvSpPr txBox="1"/>
          <p:nvPr/>
        </p:nvSpPr>
        <p:spPr>
          <a:xfrm>
            <a:off x="449989" y="3419349"/>
            <a:ext cx="334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4BFFA76-53A3-2231-4F1F-35A219C6C560}"/>
                  </a:ext>
                </a:extLst>
              </p:cNvPr>
              <p:cNvSpPr txBox="1"/>
              <p:nvPr/>
            </p:nvSpPr>
            <p:spPr>
              <a:xfrm>
                <a:off x="449989" y="3894837"/>
                <a:ext cx="6591998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宋体" pitchFamily="24"/>
                  </a:rPr>
                  <a:t>∶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7}">
                <a:extLst>
                  <a:ext uri="{FF2B5EF4-FFF2-40B4-BE49-F238E27FC236}">
                    <a16:creationId xmlns:a16="http://schemas.microsoft.com/office/drawing/2014/main" id="{34BFFA76-53A3-2231-4F1F-35A219C6C5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94837"/>
                <a:ext cx="6591998" cy="766839"/>
              </a:xfrm>
              <a:prstGeom prst="rect">
                <a:avLst/>
              </a:prstGeom>
              <a:blipFill>
                <a:blip r:embed="rId5"/>
                <a:stretch>
                  <a:fillRect l="-1480" r="-138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459E713-940B-7100-5030-93E1F176DDA7}"/>
              </a:ext>
            </a:extLst>
          </p:cNvPr>
          <p:cNvSpPr txBox="1"/>
          <p:nvPr/>
        </p:nvSpPr>
        <p:spPr>
          <a:xfrm>
            <a:off x="449989" y="4568064"/>
            <a:ext cx="5526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6" name="yt_shape_14466"/>
          <p:cNvSpPr txBox="1"/>
          <p:nvPr/>
        </p:nvSpPr>
        <p:spPr>
          <a:xfrm>
            <a:off x="540000" y="900000"/>
            <a:ext cx="991617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如答图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的左侧时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pic>
        <p:nvPicPr>
          <p:cNvPr id="14468" name="yt_image_14468" title="H_27.9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4000" y="1700808"/>
            <a:ext cx="3684000" cy="355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71" name="yt_shape_14471"/>
          <p:cNvSpPr txBox="1"/>
          <p:nvPr/>
        </p:nvSpPr>
        <p:spPr>
          <a:xfrm>
            <a:off x="540000" y="2967413"/>
            <a:ext cx="3712555" cy="27013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0" u="none" spc="28575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</a:rPr>
              <a:t> </a:t>
            </a:r>
          </a:p>
        </p:txBody>
      </p:sp>
      <p:pic>
        <p:nvPicPr>
          <p:cNvPr id="14470" name="yt_image_14470" title="H_18.86141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8056" y="3034197"/>
            <a:ext cx="3675888" cy="23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73" name="yt_shape_14473"/>
          <p:cNvSpPr txBox="1"/>
          <p:nvPr/>
        </p:nvSpPr>
        <p:spPr>
          <a:xfrm>
            <a:off x="540000" y="3324457"/>
            <a:ext cx="7582204" cy="123040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如答图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的右侧时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0" u="none" spc="28575" dirty="0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</a:rPr>
              <a:t> </a:t>
            </a:r>
          </a:p>
        </p:txBody>
      </p:sp>
      <p:pic>
        <p:nvPicPr>
          <p:cNvPr id="14474" name="yt_image_14474" title="H_18.86141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8056" y="4503040"/>
            <a:ext cx="3675888" cy="23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77" name="yt_shape_14477"/>
          <p:cNvSpPr txBox="1"/>
          <p:nvPr/>
        </p:nvSpPr>
        <p:spPr>
          <a:xfrm>
            <a:off x="540000" y="4793300"/>
            <a:ext cx="905536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8AB527-BE9D-5895-C4DA-4A164AEE9779}"/>
              </a:ext>
            </a:extLst>
          </p:cNvPr>
          <p:cNvSpPr txBox="1"/>
          <p:nvPr/>
        </p:nvSpPr>
        <p:spPr>
          <a:xfrm>
            <a:off x="449989" y="2132856"/>
            <a:ext cx="6449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如答图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的左侧时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06C57C-4794-1756-F28C-823DE3719C41}"/>
              </a:ext>
            </a:extLst>
          </p:cNvPr>
          <p:cNvSpPr txBox="1"/>
          <p:nvPr/>
        </p:nvSpPr>
        <p:spPr>
          <a:xfrm>
            <a:off x="449989" y="3277651"/>
            <a:ext cx="7688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969137-ABBB-8428-4CD8-E2BBB960732B}"/>
              </a:ext>
            </a:extLst>
          </p:cNvPr>
          <p:cNvSpPr txBox="1"/>
          <p:nvPr/>
        </p:nvSpPr>
        <p:spPr>
          <a:xfrm>
            <a:off x="449989" y="3753139"/>
            <a:ext cx="5077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如答图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的右侧时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68B9C8-F088-9756-A5E3-6DAB1030732F}"/>
              </a:ext>
            </a:extLst>
          </p:cNvPr>
          <p:cNvSpPr txBox="1"/>
          <p:nvPr/>
        </p:nvSpPr>
        <p:spPr>
          <a:xfrm>
            <a:off x="449989" y="4746494"/>
            <a:ext cx="914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B132B70-7EA2-5F57-01B4-36F0149D420E}"/>
              </a:ext>
            </a:extLst>
          </p:cNvPr>
          <p:cNvSpPr txBox="1"/>
          <p:nvPr/>
        </p:nvSpPr>
        <p:spPr>
          <a:xfrm>
            <a:off x="449989" y="5221982"/>
            <a:ext cx="5268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8" name="yt_shape_14478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线段计算中的动点问题</a:t>
            </a:r>
          </a:p>
        </p:txBody>
      </p:sp>
      <p:sp>
        <p:nvSpPr>
          <p:cNvPr id="14479" name="yt_shape_14479"/>
          <p:cNvSpPr txBox="1"/>
          <p:nvPr/>
        </p:nvSpPr>
        <p:spPr>
          <a:xfrm>
            <a:off x="540119" y="134877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两点对应的有理数分别为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9aae"/>
              </a:rPr>
              <a:t>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个单位长度的速度沿数轴正方向运动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同时从原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5461"/>
              </a:rPr>
              <a:t>个单位长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度的速度沿数轴正方向运动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设运动时间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480" name="yt_shape_14480"/>
          <p:cNvSpPr txBox="1"/>
          <p:nvPr/>
        </p:nvSpPr>
        <p:spPr>
          <a:xfrm>
            <a:off x="540000" y="2788343"/>
            <a:ext cx="104740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的式子填空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482" name="yt_image_1448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6023" y="3420010"/>
            <a:ext cx="3459954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84" name="yt_shape_14484"/>
          <p:cNvSpPr txBox="1"/>
          <p:nvPr/>
        </p:nvSpPr>
        <p:spPr>
          <a:xfrm>
            <a:off x="540000" y="3882743"/>
            <a:ext cx="40732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3" name="yt_shape_14485"/>
          <p:cNvSpPr txBox="1"/>
          <p:nvPr/>
        </p:nvSpPr>
        <p:spPr>
          <a:xfrm>
            <a:off x="540119" y="451441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44eec"/>
              </a:rPr>
              <a:t>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如答图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489" name="yt_shape_14489"/>
          <p:cNvSpPr txBox="1"/>
          <p:nvPr/>
        </p:nvSpPr>
        <p:spPr>
          <a:xfrm>
            <a:off x="540000" y="5626008"/>
            <a:ext cx="3560975" cy="45025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 spc="-2500">
                <a:solidFill>
                  <a:srgbClr val="1EE3CF"/>
                </a:solidFill>
                <a:effectLst/>
                <a:latin typeface="Times New Roman" pitchFamily="25"/>
                <a:ea typeface="宋体" pitchFamily="25"/>
              </a:rPr>
              <a:t> </a:t>
            </a:r>
            <a:r>
              <a:rPr lang="en-US" altLang="zh-CN" sz="2500" b="0" i="0" u="none" spc="27143">
                <a:solidFill>
                  <a:srgbClr val="1EE3CF"/>
                </a:solidFill>
                <a:effectLst/>
                <a:latin typeface="Times New Roman" pitchFamily="25"/>
                <a:ea typeface="宋体" pitchFamily="25"/>
              </a:rPr>
              <a:t> </a:t>
            </a:r>
          </a:p>
        </p:txBody>
      </p:sp>
      <p:pic>
        <p:nvPicPr>
          <p:cNvPr id="14488" name="yt_image_1448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1824" y="5301208"/>
            <a:ext cx="3525730" cy="50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91" name="yt_shape_14491"/>
          <p:cNvSpPr txBox="1"/>
          <p:nvPr/>
        </p:nvSpPr>
        <p:spPr>
          <a:xfrm>
            <a:off x="540000" y="5733256"/>
            <a:ext cx="584454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5" name="yt_shape_1722390452922">
            <a:extLst>
              <a:ext uri="{FF2B5EF4-FFF2-40B4-BE49-F238E27FC236}">
                <a16:creationId xmlns:a16="http://schemas.microsoft.com/office/drawing/2014/main" id="{263674FD-EFA6-576B-6413-A31AE51CB4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9EC85B4-BCFA-C2C5-8B09-6353E706B23A}"/>
              </a:ext>
            </a:extLst>
          </p:cNvPr>
          <p:cNvSpPr txBox="1"/>
          <p:nvPr/>
        </p:nvSpPr>
        <p:spPr>
          <a:xfrm>
            <a:off x="6609489" y="2741537"/>
            <a:ext cx="1426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E6168D-024D-B6A3-E3B5-81B719B74457}"/>
              </a:ext>
            </a:extLst>
          </p:cNvPr>
          <p:cNvSpPr txBox="1"/>
          <p:nvPr/>
        </p:nvSpPr>
        <p:spPr>
          <a:xfrm>
            <a:off x="8966926" y="2741537"/>
            <a:ext cx="1731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311A67E-916C-A5A7-C2B9-13499F607378}"/>
              </a:ext>
            </a:extLst>
          </p:cNvPr>
          <p:cNvSpPr txBox="1"/>
          <p:nvPr/>
        </p:nvSpPr>
        <p:spPr>
          <a:xfrm>
            <a:off x="450108" y="4467604"/>
            <a:ext cx="11157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44eec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443A6B-3E7F-3086-DC1E-1CB66B05BBF2}"/>
              </a:ext>
            </a:extLst>
          </p:cNvPr>
          <p:cNvSpPr txBox="1"/>
          <p:nvPr/>
        </p:nvSpPr>
        <p:spPr>
          <a:xfrm>
            <a:off x="450108" y="4943092"/>
            <a:ext cx="1246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如答图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7DF205F-A4BB-7C4A-9760-E8EC054E1D9C}"/>
              </a:ext>
            </a:extLst>
          </p:cNvPr>
          <p:cNvSpPr txBox="1"/>
          <p:nvPr/>
        </p:nvSpPr>
        <p:spPr>
          <a:xfrm>
            <a:off x="449989" y="5733256"/>
            <a:ext cx="5968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F6BA3E0-6909-7531-E06B-8A4941C8D904}"/>
              </a:ext>
            </a:extLst>
          </p:cNvPr>
          <p:cNvSpPr txBox="1"/>
          <p:nvPr/>
        </p:nvSpPr>
        <p:spPr>
          <a:xfrm>
            <a:off x="449989" y="6237312"/>
            <a:ext cx="4223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92" name="yt_shape_14492"/>
              <p:cNvSpPr txBox="1"/>
              <p:nvPr/>
            </p:nvSpPr>
            <p:spPr>
              <a:xfrm>
                <a:off x="540000" y="900000"/>
                <a:ext cx="7845096" cy="3224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｜＝｜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92" name="yt_shape_14492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45096" cy="3224922"/>
              </a:xfrm>
              <a:prstGeom prst="rect">
                <a:avLst/>
              </a:prstGeom>
              <a:blipFill>
                <a:blip r:embed="rId2"/>
                <a:stretch>
                  <a:fillRect l="-2409" r="-1399" b="-4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96" name="yt_image_14496" title="H_21.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6023" y="1700808"/>
            <a:ext cx="3459954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637C09-1CDA-3203-E74A-BFFEA45B1DF1}"/>
              </a:ext>
            </a:extLst>
          </p:cNvPr>
          <p:cNvSpPr txBox="1"/>
          <p:nvPr/>
        </p:nvSpPr>
        <p:spPr>
          <a:xfrm>
            <a:off x="449989" y="2348880"/>
            <a:ext cx="7949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D043E7-B910-3DE6-B538-8400D755C2AC}"/>
              </a:ext>
            </a:extLst>
          </p:cNvPr>
          <p:cNvSpPr txBox="1"/>
          <p:nvPr/>
        </p:nvSpPr>
        <p:spPr>
          <a:xfrm>
            <a:off x="449989" y="2824368"/>
            <a:ext cx="498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B1E726-C19C-7A1B-7B4F-014D183C1562}"/>
                  </a:ext>
                </a:extLst>
              </p:cNvPr>
              <p:cNvSpPr txBox="1"/>
              <p:nvPr/>
            </p:nvSpPr>
            <p:spPr>
              <a:xfrm>
                <a:off x="449989" y="3299856"/>
                <a:ext cx="25438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Q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B1E726-C19C-7A1B-7B4F-014D183C15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99856"/>
                <a:ext cx="2543874" cy="765061"/>
              </a:xfrm>
              <a:prstGeom prst="rect">
                <a:avLst/>
              </a:prstGeom>
              <a:blipFill>
                <a:blip r:embed="rId4"/>
                <a:stretch>
                  <a:fillRect l="-3837" r="-407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F8E03C5-D1C0-8D46-A99D-1CAA0B9D33AA}"/>
              </a:ext>
            </a:extLst>
          </p:cNvPr>
          <p:cNvSpPr txBox="1"/>
          <p:nvPr/>
        </p:nvSpPr>
        <p:spPr>
          <a:xfrm>
            <a:off x="449989" y="3971305"/>
            <a:ext cx="3102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0CA1FA-1EFB-F80F-6A66-A663AFB4AEFA}"/>
              </a:ext>
            </a:extLst>
          </p:cNvPr>
          <p:cNvSpPr txBox="1"/>
          <p:nvPr/>
        </p:nvSpPr>
        <p:spPr>
          <a:xfrm>
            <a:off x="449989" y="4446793"/>
            <a:ext cx="3282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2362</Words>
  <Application>Microsoft Office PowerPoint</Application>
  <PresentationFormat>宽屏</PresentationFormat>
  <Paragraphs>155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2024-07-31T01:35:33Z</dcterms:created>
  <dcterms:modified xsi:type="dcterms:W3CDTF">2024-07-31T09:44:58Z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