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6" r:id="rId7"/>
    <p:sldId id="379" r:id="rId8"/>
    <p:sldId id="381" r:id="rId9"/>
    <p:sldId id="386" r:id="rId10"/>
    <p:sldId id="390" r:id="rId11"/>
    <p:sldId id="392" r:id="rId12"/>
    <p:sldId id="399" r:id="rId13"/>
    <p:sldId id="40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78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7" name="yt_shape_11487"/>
          <p:cNvSpPr txBox="1"/>
          <p:nvPr/>
        </p:nvSpPr>
        <p:spPr>
          <a:xfrm>
            <a:off x="540000" y="900000"/>
            <a:ext cx="41188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0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86" name="yt_image_1148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7651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9" name="yt_shape_11489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4b7b,isEnd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这种记数法叫作科学记数法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一个数的科学记数法中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的指数比原数的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4BCDB0-B69E-A09F-11A8-8FF45D6D6ADF}"/>
              </a:ext>
            </a:extLst>
          </p:cNvPr>
          <p:cNvSpPr txBox="1"/>
          <p:nvPr/>
        </p:nvSpPr>
        <p:spPr>
          <a:xfrm>
            <a:off x="3879108" y="1550777"/>
            <a:ext cx="182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074C55-A93C-5C2B-56D1-1C3F3632C605}"/>
              </a:ext>
            </a:extLst>
          </p:cNvPr>
          <p:cNvSpPr txBox="1"/>
          <p:nvPr/>
        </p:nvSpPr>
        <p:spPr>
          <a:xfrm>
            <a:off x="6622307" y="250175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1F323A-26FD-6D21-74B1-1235C71883CC}"/>
              </a:ext>
            </a:extLst>
          </p:cNvPr>
          <p:cNvSpPr txBox="1"/>
          <p:nvPr/>
        </p:nvSpPr>
        <p:spPr>
          <a:xfrm>
            <a:off x="8755907" y="25017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2" name="yt_shape_11552"/>
          <p:cNvSpPr txBox="1"/>
          <p:nvPr/>
        </p:nvSpPr>
        <p:spPr>
          <a:xfrm>
            <a:off x="540000" y="900000"/>
            <a:ext cx="4096955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3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51" name="yt_image_1155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486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4" name="yt_shape_11554"/>
          <p:cNvSpPr txBox="1"/>
          <p:nvPr/>
        </p:nvSpPr>
        <p:spPr>
          <a:xfrm>
            <a:off x="540000" y="1597583"/>
            <a:ext cx="895116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然后根据计算结果回答问题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5B2B4B-4A0A-A9E6-1497-DB3CDB114E18}"/>
              </a:ext>
            </a:extLst>
          </p:cNvPr>
          <p:cNvSpPr txBox="1"/>
          <p:nvPr/>
        </p:nvSpPr>
        <p:spPr>
          <a:xfrm>
            <a:off x="4310789" y="2501753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DDE635-9ED2-8DDE-D8E2-C907471B0C95}"/>
              </a:ext>
            </a:extLst>
          </p:cNvPr>
          <p:cNvSpPr txBox="1"/>
          <p:nvPr/>
        </p:nvSpPr>
        <p:spPr>
          <a:xfrm>
            <a:off x="4310789" y="2977241"/>
            <a:ext cx="17473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901D2A-207A-69E9-8C7A-7F16110E36B0}"/>
              </a:ext>
            </a:extLst>
          </p:cNvPr>
          <p:cNvSpPr txBox="1"/>
          <p:nvPr/>
        </p:nvSpPr>
        <p:spPr>
          <a:xfrm>
            <a:off x="4310789" y="3452729"/>
            <a:ext cx="205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FE2FA1-482A-E54E-E6C2-5D7AE02B58DB}"/>
              </a:ext>
            </a:extLst>
          </p:cNvPr>
          <p:cNvSpPr txBox="1"/>
          <p:nvPr/>
        </p:nvSpPr>
        <p:spPr>
          <a:xfrm>
            <a:off x="4412389" y="3928217"/>
            <a:ext cx="205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" name="yt_shape_1156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已知式子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4694"/>
              </a:rPr>
              <a:t>均为大于或等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3ee5"/>
              </a:rPr>
              <a:t>之间存在的等量关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131042-D907-A5ED-93D9-DCF498A504D2}"/>
              </a:ext>
            </a:extLst>
          </p:cNvPr>
          <p:cNvSpPr txBox="1"/>
          <p:nvPr/>
        </p:nvSpPr>
        <p:spPr>
          <a:xfrm>
            <a:off x="450108" y="2279658"/>
            <a:ext cx="626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C0BE7F-3A80-A9A6-6BA5-96EB09C509CA}"/>
              </a:ext>
            </a:extLst>
          </p:cNvPr>
          <p:cNvSpPr txBox="1"/>
          <p:nvPr/>
        </p:nvSpPr>
        <p:spPr>
          <a:xfrm>
            <a:off x="450108" y="2755146"/>
            <a:ext cx="4744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3" name="yt_shape_11563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562" name="yt_image_11562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565" name="yt_table_11565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825507"/>
              </p:ext>
            </p:extLst>
          </p:nvPr>
        </p:nvGraphicFramePr>
        <p:xfrm>
          <a:off x="540000" y="1503363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根据科学记数法表示的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写出原数时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只需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将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中小数点向右移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动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d938e"/>
                        </a:rPr>
                        <a:t>n</a:t>
                      </a:r>
                      <a:b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位即可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不足的位数用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补齐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000" y="900000"/>
            <a:ext cx="4143507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91" name="yt_image_1149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088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4" name="yt_shape_11494"/>
          <p:cNvSpPr txBox="1"/>
          <p:nvPr/>
        </p:nvSpPr>
        <p:spPr>
          <a:xfrm>
            <a:off x="540000" y="1597583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用科学记数法表示数</a:t>
            </a:r>
          </a:p>
        </p:txBody>
      </p:sp>
      <p:sp>
        <p:nvSpPr>
          <p:cNvPr id="11495" name="yt_shape_11495"/>
          <p:cNvSpPr txBox="1"/>
          <p:nvPr/>
        </p:nvSpPr>
        <p:spPr>
          <a:xfrm>
            <a:off x="540000" y="2097148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下列各数用科学记数法表示正确的是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6" name="yt_table_114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198848"/>
              </p:ext>
            </p:extLst>
          </p:nvPr>
        </p:nvGraphicFramePr>
        <p:xfrm>
          <a:off x="540056" y="2576451"/>
          <a:ext cx="57423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683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sp>
        <p:nvSpPr>
          <p:cNvPr id="11498" name="yt_shape_11498"/>
          <p:cNvSpPr txBox="1"/>
          <p:nvPr/>
        </p:nvSpPr>
        <p:spPr>
          <a:xfrm>
            <a:off x="540119" y="35780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我国自主研发的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口径球面射电望远镜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FAST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中国天眼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acee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它的反射面面积约为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9" name="yt_table_114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783017"/>
              </p:ext>
            </p:extLst>
          </p:nvPr>
        </p:nvGraphicFramePr>
        <p:xfrm>
          <a:off x="540056" y="4537440"/>
          <a:ext cx="55899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pic>
        <p:nvPicPr>
          <p:cNvPr id="3" name="yt_shape_1722389991233">
            <a:extLst>
              <a:ext uri="{FF2B5EF4-FFF2-40B4-BE49-F238E27FC236}">
                <a16:creationId xmlns:a16="http://schemas.microsoft.com/office/drawing/2014/main" id="{BA564D9A-147B-E440-EFE4-7514EAD292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617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E5C728-395E-5ECF-145D-8DF22B5E61CE}"/>
              </a:ext>
            </a:extLst>
          </p:cNvPr>
          <p:cNvSpPr txBox="1"/>
          <p:nvPr/>
        </p:nvSpPr>
        <p:spPr>
          <a:xfrm>
            <a:off x="63173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60C3FE-1AD8-8102-BBE4-085ABF421B77}"/>
              </a:ext>
            </a:extLst>
          </p:cNvPr>
          <p:cNvSpPr txBox="1"/>
          <p:nvPr/>
        </p:nvSpPr>
        <p:spPr>
          <a:xfrm>
            <a:off x="10389446" y="4006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1" name="yt_shape_11501"/>
          <p:cNvSpPr txBox="1"/>
          <p:nvPr/>
        </p:nvSpPr>
        <p:spPr>
          <a:xfrm>
            <a:off x="540120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光明日报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日报道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dd00"/>
              </a:rPr>
              <a:t>我国境内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有效发明专利量达到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高价值发明专利占比超过四成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c068"/>
              </a:rPr>
              <a:t>成为世界上首个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境内有效发明专利数量突破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万件的国家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4015000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4792"/>
              </a:rPr>
              <a:t>用科学记数法表示应为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2" name="yt_table_115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33282"/>
              </p:ext>
            </p:extLst>
          </p:nvPr>
        </p:nvGraphicFramePr>
        <p:xfrm>
          <a:off x="540056" y="2819698"/>
          <a:ext cx="61995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</a:tbl>
          </a:graphicData>
        </a:graphic>
      </p:graphicFrame>
      <p:sp>
        <p:nvSpPr>
          <p:cNvPr id="11504" name="yt_shape_11504"/>
          <p:cNvSpPr txBox="1"/>
          <p:nvPr/>
        </p:nvSpPr>
        <p:spPr>
          <a:xfrm>
            <a:off x="540120" y="382125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年元旦假期点燃了消费者的出游热情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也激发了旅游市场的活力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24e1"/>
              </a:rPr>
              <a:t>元旦假期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长沙市共接待游客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4a0b"/>
              </a:rPr>
              <a:t>用科学记数法表示为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5" name="yt_table_115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274676"/>
              </p:ext>
            </p:extLst>
          </p:nvPr>
        </p:nvGraphicFramePr>
        <p:xfrm>
          <a:off x="540056" y="5260818"/>
          <a:ext cx="63519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60965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0965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0965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CD86662-AE35-9ACF-3A67-2E89F05D0BCC}"/>
              </a:ext>
            </a:extLst>
          </p:cNvPr>
          <p:cNvSpPr txBox="1"/>
          <p:nvPr/>
        </p:nvSpPr>
        <p:spPr>
          <a:xfrm>
            <a:off x="1059709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B76C30-F233-0488-DB73-6663795E29A9}"/>
              </a:ext>
            </a:extLst>
          </p:cNvPr>
          <p:cNvSpPr txBox="1"/>
          <p:nvPr/>
        </p:nvSpPr>
        <p:spPr>
          <a:xfrm>
            <a:off x="1059709" y="47254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7" name="yt_shape_11507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新时代十年来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我国建成世界上规模最大的社会保障体系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3326,isEnd"/>
              </a:rPr>
              <a:t>其中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基本医疗保险的参保人数由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亿增加到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参保率稳定在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5aca,isEnd"/>
              </a:rPr>
              <a:t>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备注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7f6d,isEnd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100000000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用科学记数法表示下列各数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426300000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8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4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9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065FA4-3148-27F2-45BD-A596011BA38F}"/>
              </a:ext>
            </a:extLst>
          </p:cNvPr>
          <p:cNvSpPr txBox="1"/>
          <p:nvPr/>
        </p:nvSpPr>
        <p:spPr>
          <a:xfrm>
            <a:off x="7279532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1E7FDE-4083-AA15-557F-632C24D0F079}"/>
              </a:ext>
            </a:extLst>
          </p:cNvPr>
          <p:cNvSpPr txBox="1"/>
          <p:nvPr/>
        </p:nvSpPr>
        <p:spPr>
          <a:xfrm>
            <a:off x="450108" y="3241313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397558-63B3-CA6A-773D-CD80D5728F86}"/>
              </a:ext>
            </a:extLst>
          </p:cNvPr>
          <p:cNvSpPr txBox="1"/>
          <p:nvPr/>
        </p:nvSpPr>
        <p:spPr>
          <a:xfrm>
            <a:off x="450108" y="4192289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3407F9-E0EE-7312-29A9-9EB082A28EF8}"/>
              </a:ext>
            </a:extLst>
          </p:cNvPr>
          <p:cNvSpPr txBox="1"/>
          <p:nvPr/>
        </p:nvSpPr>
        <p:spPr>
          <a:xfrm>
            <a:off x="450108" y="5143265"/>
            <a:ext cx="195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5" name="yt_shape_11515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还原用科学记数法表示的数</a:t>
            </a:r>
          </a:p>
        </p:txBody>
      </p:sp>
      <p:sp>
        <p:nvSpPr>
          <p:cNvPr id="11516" name="yt_shape_11516"/>
          <p:cNvSpPr txBox="1"/>
          <p:nvPr/>
        </p:nvSpPr>
        <p:spPr>
          <a:xfrm>
            <a:off x="540000" y="1399565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17" name="yt_table_115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67330"/>
              </p:ext>
            </p:extLst>
          </p:nvPr>
        </p:nvGraphicFramePr>
        <p:xfrm>
          <a:off x="540056" y="1878868"/>
          <a:ext cx="49628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2909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29090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290900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2909000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sp>
        <p:nvSpPr>
          <p:cNvPr id="11519" name="yt_shape_11519"/>
          <p:cNvSpPr txBox="1"/>
          <p:nvPr/>
        </p:nvSpPr>
        <p:spPr>
          <a:xfrm>
            <a:off x="540000" y="2880422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下列是用科学记数法表示的数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把原数填在横线上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520" name="yt_shape_11520"/>
          <p:cNvSpPr txBox="1"/>
          <p:nvPr/>
        </p:nvSpPr>
        <p:spPr>
          <a:xfrm>
            <a:off x="540000" y="3359725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521" name="yt_shape_11521"/>
          <p:cNvSpPr txBox="1"/>
          <p:nvPr/>
        </p:nvSpPr>
        <p:spPr>
          <a:xfrm>
            <a:off x="540000" y="3839028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522" name="yt_shape_11522"/>
          <p:cNvSpPr txBox="1"/>
          <p:nvPr/>
        </p:nvSpPr>
        <p:spPr>
          <a:xfrm>
            <a:off x="540000" y="4318331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523" name="yt_shape_11523"/>
          <p:cNvSpPr txBox="1"/>
          <p:nvPr/>
        </p:nvSpPr>
        <p:spPr>
          <a:xfrm>
            <a:off x="540000" y="4797634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389991328">
            <a:extLst>
              <a:ext uri="{FF2B5EF4-FFF2-40B4-BE49-F238E27FC236}">
                <a16:creationId xmlns:a16="http://schemas.microsoft.com/office/drawing/2014/main" id="{B8921152-724C-4A35-02A4-78EC978D5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2CE377-DF21-BCC8-4C0E-903244559A35}"/>
              </a:ext>
            </a:extLst>
          </p:cNvPr>
          <p:cNvSpPr txBox="1"/>
          <p:nvPr/>
        </p:nvSpPr>
        <p:spPr>
          <a:xfrm>
            <a:off x="8704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E942CF-ABBF-36D6-E592-06AB214AC7C9}"/>
              </a:ext>
            </a:extLst>
          </p:cNvPr>
          <p:cNvSpPr txBox="1"/>
          <p:nvPr/>
        </p:nvSpPr>
        <p:spPr>
          <a:xfrm>
            <a:off x="2989989" y="331291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D065C1-AF1C-6603-E003-090E8847D970}"/>
              </a:ext>
            </a:extLst>
          </p:cNvPr>
          <p:cNvSpPr txBox="1"/>
          <p:nvPr/>
        </p:nvSpPr>
        <p:spPr>
          <a:xfrm>
            <a:off x="2837589" y="379222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8EEAFA-CEA0-59DE-0CA2-C976FBC950B2}"/>
              </a:ext>
            </a:extLst>
          </p:cNvPr>
          <p:cNvSpPr txBox="1"/>
          <p:nvPr/>
        </p:nvSpPr>
        <p:spPr>
          <a:xfrm>
            <a:off x="2685189" y="427152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262E8C-BA07-28FE-A9BB-8AE73A504A9D}"/>
              </a:ext>
            </a:extLst>
          </p:cNvPr>
          <p:cNvSpPr txBox="1"/>
          <p:nvPr/>
        </p:nvSpPr>
        <p:spPr>
          <a:xfrm>
            <a:off x="2989989" y="4750828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4" name="yt_shape_11524"/>
          <p:cNvSpPr txBox="1"/>
          <p:nvPr/>
        </p:nvSpPr>
        <p:spPr>
          <a:xfrm>
            <a:off x="540000" y="900000"/>
            <a:ext cx="960840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将较大的数用科学记数法表示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的值</a:t>
            </a:r>
          </a:p>
        </p:txBody>
      </p:sp>
      <p:sp>
        <p:nvSpPr>
          <p:cNvPr id="11525" name="yt_shape_1152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地球距太阳的距离是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150000000km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62eb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6" name="yt_table_115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638397"/>
              </p:ext>
            </p:extLst>
          </p:nvPr>
        </p:nvGraphicFramePr>
        <p:xfrm>
          <a:off x="540056" y="235900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pic>
        <p:nvPicPr>
          <p:cNvPr id="3" name="yt_shape_1722389991462">
            <a:extLst>
              <a:ext uri="{FF2B5EF4-FFF2-40B4-BE49-F238E27FC236}">
                <a16:creationId xmlns:a16="http://schemas.microsoft.com/office/drawing/2014/main" id="{7F6DCB7E-C8F4-D69D-65BD-1934E04362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FC227E-6DBE-F990-8E46-4BC45D0D3E28}"/>
              </a:ext>
            </a:extLst>
          </p:cNvPr>
          <p:cNvSpPr txBox="1"/>
          <p:nvPr/>
        </p:nvSpPr>
        <p:spPr>
          <a:xfrm>
            <a:off x="136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9" name="yt_shape_11529"/>
          <p:cNvSpPr txBox="1"/>
          <p:nvPr/>
        </p:nvSpPr>
        <p:spPr>
          <a:xfrm>
            <a:off x="540000" y="900000"/>
            <a:ext cx="396845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013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28" name="yt_image_11528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27643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1" name="yt_shape_11531"/>
          <p:cNvSpPr txBox="1"/>
          <p:nvPr/>
        </p:nvSpPr>
        <p:spPr>
          <a:xfrm>
            <a:off x="540120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凡大数之法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万万曰亿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8014"/>
              </a:rPr>
              <a:t>万万亿曰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说明了大数之间的关系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a3d"/>
              </a:rPr>
              <a:t>兆等于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2" name="yt_table_115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748359"/>
              </p:ext>
            </p:extLst>
          </p:nvPr>
        </p:nvGraphicFramePr>
        <p:xfrm>
          <a:off x="540056" y="3037149"/>
          <a:ext cx="87242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2430780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243078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151606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sp>
        <p:nvSpPr>
          <p:cNvPr id="11534" name="yt_shape_11534"/>
          <p:cNvSpPr txBox="1"/>
          <p:nvPr/>
        </p:nvSpPr>
        <p:spPr>
          <a:xfrm>
            <a:off x="540119" y="35633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绿水青山就是金山银山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某地积极响应党中央号召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fb7c"/>
              </a:rPr>
              <a:t>大力推进农村厕所革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已经累计投资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元资金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5" name="yt_table_115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931161"/>
              </p:ext>
            </p:extLst>
          </p:nvPr>
        </p:nvGraphicFramePr>
        <p:xfrm>
          <a:off x="540056" y="4522755"/>
          <a:ext cx="6860223" cy="950976"/>
        </p:xfrm>
        <a:graphic>
          <a:graphicData uri="http://schemas.openxmlformats.org/drawingml/2006/table">
            <a:tbl>
              <a:tblPr/>
              <a:tblGrid>
                <a:gridCol w="477742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sp>
        <p:nvSpPr>
          <p:cNvPr id="11537" name="yt_shape_11537"/>
          <p:cNvSpPr txBox="1"/>
          <p:nvPr/>
        </p:nvSpPr>
        <p:spPr>
          <a:xfrm>
            <a:off x="540000" y="5524309"/>
            <a:ext cx="99001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88B382-6067-B237-D33D-E438581AE7D5}"/>
              </a:ext>
            </a:extLst>
          </p:cNvPr>
          <p:cNvSpPr txBox="1"/>
          <p:nvPr/>
        </p:nvSpPr>
        <p:spPr>
          <a:xfrm>
            <a:off x="1059709" y="25017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EB0444-5D40-3D00-D941-68DB792BB16B}"/>
              </a:ext>
            </a:extLst>
          </p:cNvPr>
          <p:cNvSpPr txBox="1"/>
          <p:nvPr/>
        </p:nvSpPr>
        <p:spPr>
          <a:xfrm>
            <a:off x="9492507" y="39920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7A8B15-4EAF-D204-9095-D9EB3179CAAB}"/>
              </a:ext>
            </a:extLst>
          </p:cNvPr>
          <p:cNvSpPr txBox="1"/>
          <p:nvPr/>
        </p:nvSpPr>
        <p:spPr>
          <a:xfrm>
            <a:off x="5984014" y="547750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458909-8D5C-D788-263B-820DE458914E}"/>
              </a:ext>
            </a:extLst>
          </p:cNvPr>
          <p:cNvSpPr txBox="1"/>
          <p:nvPr/>
        </p:nvSpPr>
        <p:spPr>
          <a:xfrm>
            <a:off x="7965214" y="547750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2730000000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187ECB-2060-3567-66FA-8224DE81AE2A}"/>
              </a:ext>
            </a:extLst>
          </p:cNvPr>
          <p:cNvSpPr txBox="1"/>
          <p:nvPr/>
        </p:nvSpPr>
        <p:spPr>
          <a:xfrm>
            <a:off x="5891939" y="595299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100" b="0" i="0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9" name="yt_shape_1153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吉首龙山一中单元卷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第四十五届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世界超级计算机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强排行榜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27a,isEnd"/>
              </a:rPr>
              <a:t>榜单发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我国国防科技大学研制的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天河二号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3386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80ef,isEnd"/>
              </a:rPr>
              <a:t>次的浮点运算速度第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五次蝉联冠军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3386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将下面用科学记数法表示的数还原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632000000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112000000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A27DD5-6CA2-A6CD-2870-58DC30589864}"/>
              </a:ext>
            </a:extLst>
          </p:cNvPr>
          <p:cNvSpPr txBox="1"/>
          <p:nvPr/>
        </p:nvSpPr>
        <p:spPr>
          <a:xfrm>
            <a:off x="450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FDF2A6-5FAF-5CEF-433B-4B585FB12216}"/>
              </a:ext>
            </a:extLst>
          </p:cNvPr>
          <p:cNvSpPr txBox="1"/>
          <p:nvPr/>
        </p:nvSpPr>
        <p:spPr>
          <a:xfrm>
            <a:off x="450108" y="370612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632000000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0763F1-99E5-FBD1-8758-DA2460C88885}"/>
              </a:ext>
            </a:extLst>
          </p:cNvPr>
          <p:cNvSpPr txBox="1"/>
          <p:nvPr/>
        </p:nvSpPr>
        <p:spPr>
          <a:xfrm>
            <a:off x="450108" y="4657098"/>
            <a:ext cx="2454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112000000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5" name="yt_shape_1154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许多人由于粗心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经常造成水龙头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流水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9bf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据测定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一个水龙头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可以流掉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7f6c"/>
              </a:rPr>
              <a:t>天计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这个水龙头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年可以流掉多少千克水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30660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066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这个水龙头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年可以流掉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066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已知光的速度为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300000000m/s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326e"/>
              </a:rPr>
              <a:t>太阳光到达地球的时间大约是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试计算太阳与地球的距离大约为多少千米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太阳与地球的距离约为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300000000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ddbc6"/>
              </a:rPr>
              <a:t>8</a:t>
            </a:r>
            <a:b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太阳与地球的距离大约为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F9F5D6-5718-83DB-3B91-8B450F486457}"/>
              </a:ext>
            </a:extLst>
          </p:cNvPr>
          <p:cNvSpPr txBox="1"/>
          <p:nvPr/>
        </p:nvSpPr>
        <p:spPr>
          <a:xfrm>
            <a:off x="450108" y="2279658"/>
            <a:ext cx="683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30660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EBAC9D-6E51-67F2-012A-4209A03DA505}"/>
              </a:ext>
            </a:extLst>
          </p:cNvPr>
          <p:cNvSpPr txBox="1"/>
          <p:nvPr/>
        </p:nvSpPr>
        <p:spPr>
          <a:xfrm>
            <a:off x="450108" y="2755146"/>
            <a:ext cx="622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这个水龙头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年可以流掉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214D10-C5E5-6FE3-53D9-05DE78050BB2}"/>
              </a:ext>
            </a:extLst>
          </p:cNvPr>
          <p:cNvSpPr txBox="1"/>
          <p:nvPr/>
        </p:nvSpPr>
        <p:spPr>
          <a:xfrm>
            <a:off x="450108" y="4181610"/>
            <a:ext cx="1108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太阳与地球的距离约为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300000000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ddbc6"/>
              </a:rPr>
              <a:t>8</a:t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A5B84B-FFD1-DAFD-A5E9-FB0A5A609352}"/>
              </a:ext>
            </a:extLst>
          </p:cNvPr>
          <p:cNvSpPr txBox="1"/>
          <p:nvPr/>
        </p:nvSpPr>
        <p:spPr>
          <a:xfrm>
            <a:off x="450108" y="4657098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7EA183-38C8-AFE0-3C21-01A91D81114A}"/>
              </a:ext>
            </a:extLst>
          </p:cNvPr>
          <p:cNvSpPr txBox="1"/>
          <p:nvPr/>
        </p:nvSpPr>
        <p:spPr>
          <a:xfrm>
            <a:off x="450108" y="5132586"/>
            <a:ext cx="585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太阳与地球的距离大约为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1444</Words>
  <Application>Microsoft Office PowerPoint</Application>
  <PresentationFormat>宽屏</PresentationFormat>
  <Paragraphs>128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2024-07-31T01:35:33Z</dcterms:created>
  <dcterms:modified xsi:type="dcterms:W3CDTF">2024-07-31T07:44:28Z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