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2" r:id="rId6"/>
    <p:sldId id="373" r:id="rId7"/>
    <p:sldId id="375" r:id="rId8"/>
    <p:sldId id="376" r:id="rId9"/>
    <p:sldId id="378" r:id="rId10"/>
    <p:sldId id="381" r:id="rId11"/>
    <p:sldId id="382" r:id="rId12"/>
    <p:sldId id="383" r:id="rId13"/>
    <p:sldId id="384" r:id="rId14"/>
    <p:sldId id="38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67" name="yt_image_1156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0" name="yt_shape_11570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含有有理数的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乘方多种运算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7810,isEnd"/>
              </a:rPr>
              <a:t>称为有理数的混合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有理数的混合运算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就先进行括号里面的运算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同级运算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按从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的顺序计算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5444DB-D693-0268-B7C4-4582384378B1}"/>
              </a:ext>
            </a:extLst>
          </p:cNvPr>
          <p:cNvSpPr txBox="1"/>
          <p:nvPr/>
        </p:nvSpPr>
        <p:spPr>
          <a:xfrm>
            <a:off x="2659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040C7C-F570-C64D-7C03-8926E92A19A4}"/>
              </a:ext>
            </a:extLst>
          </p:cNvPr>
          <p:cNvSpPr txBox="1"/>
          <p:nvPr/>
        </p:nvSpPr>
        <p:spPr>
          <a:xfrm>
            <a:off x="4488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207952-3EE0-EF5D-D4FA-732AF430D77B}"/>
              </a:ext>
            </a:extLst>
          </p:cNvPr>
          <p:cNvSpPr txBox="1"/>
          <p:nvPr/>
        </p:nvSpPr>
        <p:spPr>
          <a:xfrm>
            <a:off x="5707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AACD31-2AB8-05D3-7FE5-BE14E4504617}"/>
              </a:ext>
            </a:extLst>
          </p:cNvPr>
          <p:cNvSpPr txBox="1"/>
          <p:nvPr/>
        </p:nvSpPr>
        <p:spPr>
          <a:xfrm>
            <a:off x="41839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91F92C-6E82-E753-8142-E46198EBC345}"/>
              </a:ext>
            </a:extLst>
          </p:cNvPr>
          <p:cNvSpPr txBox="1"/>
          <p:nvPr/>
        </p:nvSpPr>
        <p:spPr>
          <a:xfrm>
            <a:off x="63175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5B2167-3929-09C6-0DB2-87C7735D7CCB}"/>
              </a:ext>
            </a:extLst>
          </p:cNvPr>
          <p:cNvSpPr txBox="1"/>
          <p:nvPr/>
        </p:nvSpPr>
        <p:spPr>
          <a:xfrm>
            <a:off x="87559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D101AD-72AD-98E5-23C6-C427DE9D39BF}"/>
              </a:ext>
            </a:extLst>
          </p:cNvPr>
          <p:cNvSpPr txBox="1"/>
          <p:nvPr/>
        </p:nvSpPr>
        <p:spPr>
          <a:xfrm>
            <a:off x="450108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8CB7B8-02EF-BA71-D134-C87A37954CA9}"/>
              </a:ext>
            </a:extLst>
          </p:cNvPr>
          <p:cNvSpPr txBox="1"/>
          <p:nvPr/>
        </p:nvSpPr>
        <p:spPr>
          <a:xfrm>
            <a:off x="7308107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4B3A1B-836A-4612-C2C1-DE1A5BB1A0D9}"/>
              </a:ext>
            </a:extLst>
          </p:cNvPr>
          <p:cNvSpPr txBox="1"/>
          <p:nvPr/>
        </p:nvSpPr>
        <p:spPr>
          <a:xfrm>
            <a:off x="8527307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9" name="yt_shape_11619"/>
              <p:cNvSpPr txBox="1"/>
              <p:nvPr/>
            </p:nvSpPr>
            <p:spPr>
              <a:xfrm>
                <a:off x="540000" y="900000"/>
                <a:ext cx="7689028" cy="49077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−|−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9" name="yt_shape_11619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89028" cy="4907754"/>
              </a:xfrm>
              <a:prstGeom prst="rect">
                <a:avLst/>
              </a:prstGeom>
              <a:blipFill>
                <a:blip r:embed="rId2"/>
                <a:stretch>
                  <a:fillRect l="-2458" t="-1118" r="-1427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531C01-6D8B-43BD-8BD0-ECF2E7DCE2DF}"/>
              </a:ext>
            </a:extLst>
          </p:cNvPr>
          <p:cNvSpPr txBox="1"/>
          <p:nvPr/>
        </p:nvSpPr>
        <p:spPr>
          <a:xfrm>
            <a:off x="449989" y="2036771"/>
            <a:ext cx="754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276A6C-C74F-86B0-2F64-1E2C49603B7B}"/>
              </a:ext>
            </a:extLst>
          </p:cNvPr>
          <p:cNvSpPr txBox="1"/>
          <p:nvPr/>
        </p:nvSpPr>
        <p:spPr>
          <a:xfrm>
            <a:off x="1631504" y="251225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37B95D-416D-2E4E-532C-1C160E5131A5}"/>
              </a:ext>
            </a:extLst>
          </p:cNvPr>
          <p:cNvSpPr txBox="1"/>
          <p:nvPr/>
        </p:nvSpPr>
        <p:spPr>
          <a:xfrm>
            <a:off x="1631504" y="29877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8E5AE8-8206-EE31-52F0-5A40539B9A9D}"/>
                  </a:ext>
                </a:extLst>
              </p:cNvPr>
              <p:cNvSpPr txBox="1"/>
              <p:nvPr/>
            </p:nvSpPr>
            <p:spPr>
              <a:xfrm>
                <a:off x="449989" y="4137922"/>
                <a:ext cx="606336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B58E5AE8-8206-EE31-52F0-5A40539B9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7922"/>
                <a:ext cx="6063361" cy="769316"/>
              </a:xfrm>
              <a:prstGeom prst="rect">
                <a:avLst/>
              </a:prstGeom>
              <a:blipFill>
                <a:blip r:embed="rId3"/>
                <a:stretch>
                  <a:fillRect l="-1610" r="-16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F482505-8926-7DFD-54A4-B2D7DF5488A8}"/>
              </a:ext>
            </a:extLst>
          </p:cNvPr>
          <p:cNvSpPr txBox="1"/>
          <p:nvPr/>
        </p:nvSpPr>
        <p:spPr>
          <a:xfrm>
            <a:off x="1702466" y="481362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5DD646-8507-BA1F-BDBB-65424D59156B}"/>
              </a:ext>
            </a:extLst>
          </p:cNvPr>
          <p:cNvSpPr txBox="1"/>
          <p:nvPr/>
        </p:nvSpPr>
        <p:spPr>
          <a:xfrm>
            <a:off x="1702466" y="5289114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7" name="yt_shape_11627"/>
              <p:cNvSpPr txBox="1"/>
              <p:nvPr/>
            </p:nvSpPr>
            <p:spPr>
              <a:xfrm>
                <a:off x="540000" y="900000"/>
                <a:ext cx="9531455" cy="47913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用你发现的规律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7" name="yt_shape_11627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31455" cy="4791312"/>
              </a:xfrm>
              <a:prstGeom prst="rect">
                <a:avLst/>
              </a:prstGeom>
              <a:blipFill>
                <a:blip r:embed="rId2"/>
                <a:stretch>
                  <a:fillRect l="-1983" t="-1145" r="-1024" b="-1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C0BC90-B535-93D6-8A19-3EA69FE8C7D2}"/>
                  </a:ext>
                </a:extLst>
              </p:cNvPr>
              <p:cNvSpPr txBox="1"/>
              <p:nvPr/>
            </p:nvSpPr>
            <p:spPr>
              <a:xfrm>
                <a:off x="449989" y="4294005"/>
                <a:ext cx="5826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17C0BC90-B535-93D6-8A19-3EA69FE8C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4005"/>
                <a:ext cx="5826823" cy="765061"/>
              </a:xfrm>
              <a:prstGeom prst="rect">
                <a:avLst/>
              </a:prstGeom>
              <a:blipFill>
                <a:blip r:embed="rId3"/>
                <a:stretch>
                  <a:fillRect l="-1674" r="-16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C7F1A0-678E-8DDA-9F47-6D0E15A043D3}"/>
                  </a:ext>
                </a:extLst>
              </p:cNvPr>
              <p:cNvSpPr txBox="1"/>
              <p:nvPr/>
            </p:nvSpPr>
            <p:spPr>
              <a:xfrm>
                <a:off x="449989" y="4965454"/>
                <a:ext cx="96193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BDC7F1A0-678E-8DDA-9F47-6D0E15A04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5454"/>
                <a:ext cx="9619362" cy="726326"/>
              </a:xfrm>
              <a:prstGeom prst="rect">
                <a:avLst/>
              </a:prstGeom>
              <a:blipFill>
                <a:blip r:embed="rId4"/>
                <a:stretch>
                  <a:fillRect l="-1014" r="-101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638" name="yt_image_116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1" name="yt_shape_11641"/>
          <p:cNvSpPr txBox="1"/>
          <p:nvPr/>
        </p:nvSpPr>
        <p:spPr>
          <a:xfrm>
            <a:off x="4172396" y="137842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1642" name="yt_shape_11642"/>
          <p:cNvSpPr txBox="1"/>
          <p:nvPr/>
        </p:nvSpPr>
        <p:spPr>
          <a:xfrm>
            <a:off x="540119" y="180694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二十四点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的趣味题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四个数都用且只能用一次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d493"/>
              </a:rPr>
              <a:t>进行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”“×”“÷”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可加括号使其结果等于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b9b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可作运算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90f0"/>
              </a:rPr>
              <a:t>但视作相同方法的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643" name="yt_shape_11643"/>
          <p:cNvSpPr txBox="1"/>
          <p:nvPr/>
        </p:nvSpPr>
        <p:spPr>
          <a:xfrm>
            <a:off x="540000" y="371015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</a:p>
        </p:txBody>
      </p:sp>
      <p:sp>
        <p:nvSpPr>
          <p:cNvPr id="11644" name="yt_shape_11644"/>
          <p:cNvSpPr txBox="1"/>
          <p:nvPr/>
        </p:nvSpPr>
        <p:spPr>
          <a:xfrm>
            <a:off x="540000" y="4189461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若给你四个有理数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你能写出一个算式等于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645" name="yt_shape_11645"/>
          <p:cNvSpPr txBox="1"/>
          <p:nvPr/>
        </p:nvSpPr>
        <p:spPr>
          <a:xfrm>
            <a:off x="540000" y="4668764"/>
            <a:ext cx="43601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4011DC-2BB9-EB9F-38E4-4BFD5EE37845}"/>
              </a:ext>
            </a:extLst>
          </p:cNvPr>
          <p:cNvSpPr txBox="1"/>
          <p:nvPr/>
        </p:nvSpPr>
        <p:spPr>
          <a:xfrm>
            <a:off x="449989" y="46219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0F22FC-EC87-075C-8EC5-5B858BFB9483}"/>
              </a:ext>
            </a:extLst>
          </p:cNvPr>
          <p:cNvSpPr txBox="1"/>
          <p:nvPr/>
        </p:nvSpPr>
        <p:spPr>
          <a:xfrm>
            <a:off x="449989" y="5097446"/>
            <a:ext cx="449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6" name="yt_shape_1164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【拓展应用】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有四张背面相同的纸牌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请你用这四张牌计算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9d4"/>
              </a:rPr>
              <a:t>列出四个符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合要求的不同算式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【可运用加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500"/>
              </a:rPr>
              <a:t>6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f9b"/>
              </a:rPr>
              <a:t>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是顺序不同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属同一个算式】</a:t>
            </a:r>
          </a:p>
        </p:txBody>
      </p:sp>
      <p:pic>
        <p:nvPicPr>
          <p:cNvPr id="11648" name="yt_image_11648" title="H_83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5315" y="3451365"/>
            <a:ext cx="3281369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0" name="yt_shape_11650"/>
          <p:cNvSpPr txBox="1"/>
          <p:nvPr/>
        </p:nvSpPr>
        <p:spPr>
          <a:xfrm>
            <a:off x="540000" y="4560337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任取四个即可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13C5B5-A7DE-CBC9-79FA-183F9BFB2C6C}"/>
              </a:ext>
            </a:extLst>
          </p:cNvPr>
          <p:cNvSpPr txBox="1"/>
          <p:nvPr/>
        </p:nvSpPr>
        <p:spPr>
          <a:xfrm>
            <a:off x="449989" y="4513531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3C1D8C-785E-4265-7AD5-11EB3147678E}"/>
              </a:ext>
            </a:extLst>
          </p:cNvPr>
          <p:cNvSpPr txBox="1"/>
          <p:nvPr/>
        </p:nvSpPr>
        <p:spPr>
          <a:xfrm>
            <a:off x="449989" y="4989020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2F95C9-1404-D93E-8288-4C04113F3070}"/>
              </a:ext>
            </a:extLst>
          </p:cNvPr>
          <p:cNvSpPr txBox="1"/>
          <p:nvPr/>
        </p:nvSpPr>
        <p:spPr>
          <a:xfrm>
            <a:off x="449989" y="5464507"/>
            <a:ext cx="663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任取四个即可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" name="yt_shape_11573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72" name="yt_image_115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5" name="yt_shape_11575"/>
          <p:cNvSpPr txBox="1"/>
          <p:nvPr/>
        </p:nvSpPr>
        <p:spPr>
          <a:xfrm>
            <a:off x="540000" y="1597583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有理数混合运算顺序的确定</a:t>
            </a:r>
          </a:p>
        </p:txBody>
      </p:sp>
      <p:sp>
        <p:nvSpPr>
          <p:cNvPr id="11576" name="yt_shape_11576"/>
          <p:cNvSpPr txBox="1"/>
          <p:nvPr/>
        </p:nvSpPr>
        <p:spPr>
          <a:xfrm>
            <a:off x="540119" y="209714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应该先算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02567">
            <a:extLst>
              <a:ext uri="{FF2B5EF4-FFF2-40B4-BE49-F238E27FC236}">
                <a16:creationId xmlns:a16="http://schemas.microsoft.com/office/drawing/2014/main" id="{37744939-9FA0-D83A-8FBE-029F3D4B8A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A6C46-BD4B-9572-4EFD-E8B62C97E6AC}"/>
              </a:ext>
            </a:extLst>
          </p:cNvPr>
          <p:cNvSpPr txBox="1"/>
          <p:nvPr/>
        </p:nvSpPr>
        <p:spPr>
          <a:xfrm>
            <a:off x="8044707" y="20503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23E14B-A9B5-C2AA-0359-68AAAF6D2ADF}"/>
              </a:ext>
            </a:extLst>
          </p:cNvPr>
          <p:cNvSpPr txBox="1"/>
          <p:nvPr/>
        </p:nvSpPr>
        <p:spPr>
          <a:xfrm>
            <a:off x="450108" y="252583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578" name="yt_shape_11578"/>
          <p:cNvSpPr txBox="1"/>
          <p:nvPr/>
        </p:nvSpPr>
        <p:spPr>
          <a:xfrm>
            <a:off x="540000" y="1399565"/>
            <a:ext cx="73273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9" name="yt_table_115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809099"/>
              </p:ext>
            </p:extLst>
          </p:nvPr>
        </p:nvGraphicFramePr>
        <p:xfrm>
          <a:off x="540056" y="1878868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sp>
        <p:nvSpPr>
          <p:cNvPr id="11581" name="yt_shape_11581"/>
          <p:cNvSpPr txBox="1"/>
          <p:nvPr/>
        </p:nvSpPr>
        <p:spPr>
          <a:xfrm>
            <a:off x="540000" y="240503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2" name="yt_table_11582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718640"/>
                  </p:ext>
                </p:extLst>
              </p:nvPr>
            </p:nvGraphicFramePr>
            <p:xfrm>
              <a:off x="540056" y="2884342"/>
              <a:ext cx="5588000" cy="1909066"/>
            </p:xfrm>
            <a:graphic>
              <a:graphicData uri="http://schemas.openxmlformats.org/drawingml/2006/table">
                <a:tbl>
                  <a:tblPr/>
                  <a:tblGrid>
                    <a:gridCol w="558800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82" name="yt_table_11582" descr="{&quot;rangeId&quot;:7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718640"/>
                  </p:ext>
                </p:extLst>
              </p:nvPr>
            </p:nvGraphicFramePr>
            <p:xfrm>
              <a:off x="540056" y="2884342"/>
              <a:ext cx="5588000" cy="1909066"/>
            </p:xfrm>
            <a:graphic>
              <a:graphicData uri="http://schemas.openxmlformats.org/drawingml/2006/table">
                <a:tbl>
                  <a:tblPr/>
                  <a:tblGrid>
                    <a:gridCol w="558800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90002645">
            <a:extLst>
              <a:ext uri="{FF2B5EF4-FFF2-40B4-BE49-F238E27FC236}">
                <a16:creationId xmlns:a16="http://schemas.microsoft.com/office/drawing/2014/main" id="{77998D08-B57D-8233-7FAB-2D8A7B3F8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04CD6F-C32B-5E21-254B-D3F51E9EEF16}"/>
              </a:ext>
            </a:extLst>
          </p:cNvPr>
          <p:cNvSpPr txBox="1"/>
          <p:nvPr/>
        </p:nvSpPr>
        <p:spPr>
          <a:xfrm>
            <a:off x="6876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DB81D2-BE58-DCE4-C624-4E2FE7C285F8}"/>
              </a:ext>
            </a:extLst>
          </p:cNvPr>
          <p:cNvSpPr txBox="1"/>
          <p:nvPr/>
        </p:nvSpPr>
        <p:spPr>
          <a:xfrm>
            <a:off x="3878989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641201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EC2749-1A8E-CD78-00D9-6B49E3FF917F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8A4579-E8C3-DCAA-95CA-B0A79FB8EA8C}"/>
              </a:ext>
            </a:extLst>
          </p:cNvPr>
          <p:cNvSpPr txBox="1"/>
          <p:nvPr/>
        </p:nvSpPr>
        <p:spPr>
          <a:xfrm>
            <a:off x="1631504" y="227965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DA0608-701D-0861-8678-546D773ED8FD}"/>
              </a:ext>
            </a:extLst>
          </p:cNvPr>
          <p:cNvSpPr txBox="1"/>
          <p:nvPr/>
        </p:nvSpPr>
        <p:spPr>
          <a:xfrm>
            <a:off x="1631504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528511-2407-AE08-029C-4ADE0E6333D0}"/>
              </a:ext>
            </a:extLst>
          </p:cNvPr>
          <p:cNvSpPr txBox="1"/>
          <p:nvPr/>
        </p:nvSpPr>
        <p:spPr>
          <a:xfrm>
            <a:off x="449989" y="3706122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969AFC-DFC6-0199-0290-926B121BC508}"/>
              </a:ext>
            </a:extLst>
          </p:cNvPr>
          <p:cNvSpPr txBox="1"/>
          <p:nvPr/>
        </p:nvSpPr>
        <p:spPr>
          <a:xfrm>
            <a:off x="1631504" y="418161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B64505-99F9-A334-FB29-E1A3FE35D626}"/>
              </a:ext>
            </a:extLst>
          </p:cNvPr>
          <p:cNvSpPr txBox="1"/>
          <p:nvPr/>
        </p:nvSpPr>
        <p:spPr>
          <a:xfrm>
            <a:off x="1631504" y="465709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EBD6E3-1E03-7B5E-8AB7-1A62706BD549}"/>
              </a:ext>
            </a:extLst>
          </p:cNvPr>
          <p:cNvSpPr txBox="1"/>
          <p:nvPr/>
        </p:nvSpPr>
        <p:spPr>
          <a:xfrm>
            <a:off x="1631504" y="5132586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灵活运用运算律进行计算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89" name="yt_shape_11589"/>
              <p:cNvSpPr txBox="1"/>
              <p:nvPr/>
            </p:nvSpPr>
            <p:spPr>
              <a:xfrm>
                <a:off x="540119" y="1399565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6212"/>
                  </a:rPr>
                  <a:t>中用的运算律是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89" name="yt_shape_1158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10560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91" name="yt_table_115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32854"/>
              </p:ext>
            </p:extLst>
          </p:nvPr>
        </p:nvGraphicFramePr>
        <p:xfrm>
          <a:off x="540056" y="2560913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乘法结合律及乘法对加法的分配律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乘法对加法的分配律及加法结合律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pic>
        <p:nvPicPr>
          <p:cNvPr id="3" name="yt_shape_1722390002721">
            <a:extLst>
              <a:ext uri="{FF2B5EF4-FFF2-40B4-BE49-F238E27FC236}">
                <a16:creationId xmlns:a16="http://schemas.microsoft.com/office/drawing/2014/main" id="{EAC2AA14-A914-A4A3-A00A-2C2FD5D28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62EC1D-88BA-65FB-93FD-131CE87BB525}"/>
              </a:ext>
            </a:extLst>
          </p:cNvPr>
          <p:cNvSpPr txBox="1"/>
          <p:nvPr/>
        </p:nvSpPr>
        <p:spPr>
          <a:xfrm>
            <a:off x="1059708" y="202820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3" name="yt_shape_11593"/>
              <p:cNvSpPr txBox="1"/>
              <p:nvPr/>
            </p:nvSpPr>
            <p:spPr>
              <a:xfrm>
                <a:off x="540000" y="900000"/>
                <a:ext cx="5804474" cy="48393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3" name="yt_shape_11593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04474" cy="4839338"/>
              </a:xfrm>
              <a:prstGeom prst="rect">
                <a:avLst/>
              </a:prstGeom>
              <a:blipFill>
                <a:blip r:embed="rId2"/>
                <a:stretch>
                  <a:fillRect l="-3256" t="-1135" r="-2101" b="-3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92E02E-7A25-F078-16BE-17CCF6109DB1}"/>
                  </a:ext>
                </a:extLst>
              </p:cNvPr>
              <p:cNvSpPr txBox="1"/>
              <p:nvPr/>
            </p:nvSpPr>
            <p:spPr>
              <a:xfrm>
                <a:off x="449989" y="2036771"/>
                <a:ext cx="41567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8792E02E-7A25-F078-16BE-17CCF6109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6771"/>
                <a:ext cx="4156773" cy="768045"/>
              </a:xfrm>
              <a:prstGeom prst="rect">
                <a:avLst/>
              </a:prstGeom>
              <a:blipFill>
                <a:blip r:embed="rId3"/>
                <a:stretch>
                  <a:fillRect l="-2346" r="-219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110474-3211-9C65-84C5-D00BCE095C28}"/>
                  </a:ext>
                </a:extLst>
              </p:cNvPr>
              <p:cNvSpPr txBox="1"/>
              <p:nvPr/>
            </p:nvSpPr>
            <p:spPr>
              <a:xfrm>
                <a:off x="1631504" y="2711204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110474-3211-9C65-84C5-D00BCE095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11204"/>
                <a:ext cx="1013524" cy="765061"/>
              </a:xfrm>
              <a:prstGeom prst="rect">
                <a:avLst/>
              </a:prstGeom>
              <a:blipFill>
                <a:blip r:embed="rId4"/>
                <a:stretch>
                  <a:fillRect l="-963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816DDA-8BAB-2B4B-36C4-638365516CAA}"/>
                  </a:ext>
                </a:extLst>
              </p:cNvPr>
              <p:cNvSpPr txBox="1"/>
              <p:nvPr/>
            </p:nvSpPr>
            <p:spPr>
              <a:xfrm>
                <a:off x="449989" y="4064262"/>
                <a:ext cx="59284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, 'pageBreak': True}">
                <a:extLst>
                  <a:ext uri="{FF2B5EF4-FFF2-40B4-BE49-F238E27FC236}">
                    <a16:creationId xmlns:a16="http://schemas.microsoft.com/office/drawing/2014/main" id="{6D816DDA-8BAB-2B4B-36C4-638365516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4262"/>
                <a:ext cx="5928423" cy="775221"/>
              </a:xfrm>
              <a:prstGeom prst="rect">
                <a:avLst/>
              </a:prstGeom>
              <a:blipFill>
                <a:blip r:embed="rId5"/>
                <a:stretch>
                  <a:fillRect l="-1646" r="-154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8377C9E-B164-9067-E515-B3369B042596}"/>
              </a:ext>
            </a:extLst>
          </p:cNvPr>
          <p:cNvSpPr txBox="1"/>
          <p:nvPr/>
        </p:nvSpPr>
        <p:spPr>
          <a:xfrm>
            <a:off x="1631504" y="474587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2423BA-3143-D1E7-D22A-4AF276F5FA4E}"/>
              </a:ext>
            </a:extLst>
          </p:cNvPr>
          <p:cNvSpPr txBox="1"/>
          <p:nvPr/>
        </p:nvSpPr>
        <p:spPr>
          <a:xfrm>
            <a:off x="1631504" y="52213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2" name="yt_shape_11602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进行有理数的混合运算时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误用乘法对加法的分配律而致错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000" y="1399565"/>
                <a:ext cx="605935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3" name="yt_shape_11603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059351" cy="642740"/>
              </a:xfrm>
              <a:prstGeom prst="rect">
                <a:avLst/>
              </a:prstGeom>
              <a:blipFill>
                <a:blip r:embed="rId2"/>
                <a:stretch>
                  <a:fillRect l="-3119" r="-201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05" name="yt_shape_11605"/>
              <p:cNvSpPr txBox="1"/>
              <p:nvPr/>
            </p:nvSpPr>
            <p:spPr>
              <a:xfrm>
                <a:off x="540000" y="2093093"/>
                <a:ext cx="4044377" cy="2265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152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5" name="yt_shape_11605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3093"/>
                <a:ext cx="4044377" cy="2265685"/>
              </a:xfrm>
              <a:prstGeom prst="rect">
                <a:avLst/>
              </a:prstGeom>
              <a:blipFill>
                <a:blip r:embed="rId3"/>
                <a:stretch>
                  <a:fillRect l="-4676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02815">
            <a:extLst>
              <a:ext uri="{FF2B5EF4-FFF2-40B4-BE49-F238E27FC236}">
                <a16:creationId xmlns:a16="http://schemas.microsoft.com/office/drawing/2014/main" id="{05C5AA83-4AB3-535F-E587-7FD3DAC89B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1D40F2-1DEB-A03B-5FB0-455B51AF7A7B}"/>
                  </a:ext>
                </a:extLst>
              </p:cNvPr>
              <p:cNvSpPr txBox="1"/>
              <p:nvPr/>
            </p:nvSpPr>
            <p:spPr>
              <a:xfrm>
                <a:off x="449989" y="2046287"/>
                <a:ext cx="41853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211D40F2-1DEB-A03B-5FB0-455B51AF7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6287"/>
                <a:ext cx="4185348" cy="766077"/>
              </a:xfrm>
              <a:prstGeom prst="rect">
                <a:avLst/>
              </a:prstGeom>
              <a:blipFill>
                <a:blip r:embed="rId5"/>
                <a:stretch>
                  <a:fillRect l="-233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F129AD-070C-9112-7E80-EB4934D9C924}"/>
                  </a:ext>
                </a:extLst>
              </p:cNvPr>
              <p:cNvSpPr txBox="1"/>
              <p:nvPr/>
            </p:nvSpPr>
            <p:spPr>
              <a:xfrm>
                <a:off x="1703512" y="2718752"/>
                <a:ext cx="3123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F129AD-070C-9112-7E80-EB4934D9C9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18752"/>
                <a:ext cx="3123311" cy="765061"/>
              </a:xfrm>
              <a:prstGeom prst="rect">
                <a:avLst/>
              </a:prstGeom>
              <a:blipFill>
                <a:blip r:embed="rId6"/>
                <a:stretch>
                  <a:fillRect l="-2924" r="-311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7D9200F-5B57-C5CB-4439-198028A3921F}"/>
              </a:ext>
            </a:extLst>
          </p:cNvPr>
          <p:cNvSpPr txBox="1"/>
          <p:nvPr/>
        </p:nvSpPr>
        <p:spPr>
          <a:xfrm>
            <a:off x="1703512" y="339020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FDD07C-5F97-05DC-6002-C86054CC843D}"/>
              </a:ext>
            </a:extLst>
          </p:cNvPr>
          <p:cNvSpPr txBox="1"/>
          <p:nvPr/>
        </p:nvSpPr>
        <p:spPr>
          <a:xfrm>
            <a:off x="1703512" y="386568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8" name="yt_shape_11608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07" name="yt_image_11607" title="H_50.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0" name="yt_shape_11610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填入运算符号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fe73"/>
              </a:rPr>
              <a:t>使所得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结果最小的运算符号为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1" name="yt_table_116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624720"/>
              </p:ext>
            </p:extLst>
          </p:nvPr>
        </p:nvGraphicFramePr>
        <p:xfrm>
          <a:off x="540056" y="255701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11613" name="yt_shape_11613"/>
          <p:cNvSpPr txBox="1"/>
          <p:nvPr/>
        </p:nvSpPr>
        <p:spPr>
          <a:xfrm>
            <a:off x="540120" y="30831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填在下面各正方形中的四个数之间都有相同的规律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b9c4"/>
              </a:rPr>
              <a:t>根据这种规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5" name="yt_table_116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61556"/>
              </p:ext>
            </p:extLst>
          </p:nvPr>
        </p:nvGraphicFramePr>
        <p:xfrm>
          <a:off x="540056" y="4771697"/>
          <a:ext cx="8343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pic>
        <p:nvPicPr>
          <p:cNvPr id="11614" name="yt_image_11614_skip" title="H_57.4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1101" y="4042624"/>
            <a:ext cx="4928434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74D1B3-AE8D-9F88-BE7D-6F2FF3D918B8}"/>
              </a:ext>
            </a:extLst>
          </p:cNvPr>
          <p:cNvSpPr txBox="1"/>
          <p:nvPr/>
        </p:nvSpPr>
        <p:spPr>
          <a:xfrm>
            <a:off x="4107708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17387E-B619-791E-42FE-CBD79AD12536}"/>
              </a:ext>
            </a:extLst>
          </p:cNvPr>
          <p:cNvSpPr txBox="1"/>
          <p:nvPr/>
        </p:nvSpPr>
        <p:spPr>
          <a:xfrm>
            <a:off x="2899622" y="35118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7" name="yt_shape_116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按照下图所示的操作步骤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618" name="yt_shape_11618"/>
          <p:cNvSpPr txBox="1"/>
          <p:nvPr/>
        </p:nvSpPr>
        <p:spPr>
          <a:xfrm>
            <a:off x="3618284" y="1859435"/>
            <a:ext cx="50815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endParaRPr lang="en-US" altLang="zh-CN" sz="2400" b="0" i="1" u="none" spc="375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93DD7D09-540D-D320-A258-2A99175632C7}"/>
              </a:ext>
            </a:extLst>
          </p:cNvPr>
          <p:cNvSpPr/>
          <p:nvPr/>
        </p:nvSpPr>
        <p:spPr>
          <a:xfrm>
            <a:off x="3618284" y="1922935"/>
            <a:ext cx="839851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9DCC7BD8-AC1F-F01A-4CD3-50357B5FD6FB}"/>
              </a:ext>
            </a:extLst>
          </p:cNvPr>
          <p:cNvSpPr/>
          <p:nvPr/>
        </p:nvSpPr>
        <p:spPr>
          <a:xfrm>
            <a:off x="4762872" y="1922935"/>
            <a:ext cx="6096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8FEA1C61-2D3F-A1F8-BF74-585064A22857}"/>
              </a:ext>
            </a:extLst>
          </p:cNvPr>
          <p:cNvSpPr/>
          <p:nvPr/>
        </p:nvSpPr>
        <p:spPr>
          <a:xfrm>
            <a:off x="5677272" y="1922935"/>
            <a:ext cx="7620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0A7F5105-BAA0-E51E-1613-FD8613953073}"/>
              </a:ext>
            </a:extLst>
          </p:cNvPr>
          <p:cNvSpPr/>
          <p:nvPr/>
        </p:nvSpPr>
        <p:spPr>
          <a:xfrm>
            <a:off x="6744072" y="1922935"/>
            <a:ext cx="7620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7422744C-ABE0-C418-FD18-D605BB09D58E}"/>
              </a:ext>
            </a:extLst>
          </p:cNvPr>
          <p:cNvSpPr/>
          <p:nvPr/>
        </p:nvSpPr>
        <p:spPr>
          <a:xfrm>
            <a:off x="7810872" y="1922935"/>
            <a:ext cx="839851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844B52-98BB-6F0A-5DD2-6EF180073FC3}"/>
              </a:ext>
            </a:extLst>
          </p:cNvPr>
          <p:cNvSpPr txBox="1"/>
          <p:nvPr/>
        </p:nvSpPr>
        <p:spPr>
          <a:xfrm>
            <a:off x="4501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1605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2024-07-31T07:46:44Z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