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4" r:id="rId6"/>
    <p:sldId id="376" r:id="rId7"/>
    <p:sldId id="377" r:id="rId8"/>
    <p:sldId id="379" r:id="rId9"/>
    <p:sldId id="382" r:id="rId10"/>
    <p:sldId id="384" r:id="rId11"/>
    <p:sldId id="386" r:id="rId12"/>
    <p:sldId id="387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40" name="yt_image_1334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43" name="yt_shape_13343"/>
              <p:cNvSpPr txBox="1"/>
              <p:nvPr/>
            </p:nvSpPr>
            <p:spPr>
              <a:xfrm>
                <a:off x="540119" y="1597583"/>
                <a:ext cx="11492915" cy="2303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利润率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进价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售价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bd2c,isEnd"/>
                  </a:rPr>
                  <a:t>利润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打折的百分数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等积变形是以形状改变而体积不变为前提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常用关系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形状变了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3bc9,isEnd"/>
                  </a:rPr>
                  <a:t>体积没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原材料体积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成品体积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43" name="yt_shape_13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303708"/>
              </a:xfrm>
              <a:prstGeom prst="rect">
                <a:avLst/>
              </a:prstGeom>
              <a:blipFill>
                <a:blip r:embed="rId3"/>
                <a:stretch>
                  <a:fillRect l="-1645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FA453A-EC6F-90C9-3E5F-12602C9096E4}"/>
              </a:ext>
            </a:extLst>
          </p:cNvPr>
          <p:cNvSpPr txBox="1"/>
          <p:nvPr/>
        </p:nvSpPr>
        <p:spPr>
          <a:xfrm>
            <a:off x="1745508" y="1844824"/>
            <a:ext cx="1399287" cy="9996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售价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AEC5A3-0C48-0174-4690-DFE920FF1C40}"/>
              </a:ext>
            </a:extLst>
          </p:cNvPr>
          <p:cNvSpPr txBox="1"/>
          <p:nvPr/>
        </p:nvSpPr>
        <p:spPr>
          <a:xfrm>
            <a:off x="8393957" y="1844824"/>
            <a:ext cx="1399287" cy="9996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进价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3FD5B9-AD20-9B05-F5E2-49F9DCE44E47}"/>
              </a:ext>
            </a:extLst>
          </p:cNvPr>
          <p:cNvSpPr txBox="1"/>
          <p:nvPr/>
        </p:nvSpPr>
        <p:spPr>
          <a:xfrm>
            <a:off x="1364508" y="24568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标价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0" name="yt_shape_1339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一个长方体容器里装满了果汁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长方体容器的长为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f0c"/>
              </a:rPr>
              <a:t>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厚度不计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把果汁倒满旁边的圆柱形玻璃杯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杯子的内径为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b8ff"/>
              </a:rPr>
              <a:t>高为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这时长方体容器里果汁的高度约是多少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</p:txBody>
      </p:sp>
      <p:pic>
        <p:nvPicPr>
          <p:cNvPr id="13391" name="yt_image_13391" title="H_103.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453" y="2491930"/>
            <a:ext cx="133309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93" name="yt_shape_13393"/>
              <p:cNvSpPr txBox="1"/>
              <p:nvPr/>
            </p:nvSpPr>
            <p:spPr>
              <a:xfrm>
                <a:off x="540000" y="3859163"/>
                <a:ext cx="6530634" cy="2067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设这时长方体容器里果汁的高度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这时长方体容器里果汁的高度约是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93" name="yt_shape_13393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9163"/>
                <a:ext cx="6530634" cy="2067810"/>
              </a:xfrm>
              <a:prstGeom prst="rect">
                <a:avLst/>
              </a:prstGeom>
              <a:blipFill>
                <a:blip r:embed="rId3"/>
                <a:stretch>
                  <a:fillRect l="-2894" t="-2360" r="-1681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5083CE-99CB-BD15-BB3C-62611BF1A441}"/>
              </a:ext>
            </a:extLst>
          </p:cNvPr>
          <p:cNvSpPr txBox="1"/>
          <p:nvPr/>
        </p:nvSpPr>
        <p:spPr>
          <a:xfrm>
            <a:off x="449989" y="3812357"/>
            <a:ext cx="611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设这时长方体容器里果汁的高度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7459B7-A8D5-D18E-0FD6-31B5C3D0D40E}"/>
                  </a:ext>
                </a:extLst>
              </p:cNvPr>
              <p:cNvSpPr txBox="1"/>
              <p:nvPr/>
            </p:nvSpPr>
            <p:spPr>
              <a:xfrm>
                <a:off x="449989" y="4287845"/>
                <a:ext cx="63760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557459B7-A8D5-D18E-0FD6-31B5C3D0D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7845"/>
                <a:ext cx="6376098" cy="766077"/>
              </a:xfrm>
              <a:prstGeom prst="rect">
                <a:avLst/>
              </a:prstGeom>
              <a:blipFill>
                <a:blip r:embed="rId4"/>
                <a:stretch>
                  <a:fillRect l="-1530" r="-15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E7992C-A116-7568-A440-DA12C9F9E2C7}"/>
              </a:ext>
            </a:extLst>
          </p:cNvPr>
          <p:cNvSpPr txBox="1"/>
          <p:nvPr/>
        </p:nvSpPr>
        <p:spPr>
          <a:xfrm>
            <a:off x="449989" y="496031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50B931-5E2B-3206-2997-5FFAB9B56659}"/>
              </a:ext>
            </a:extLst>
          </p:cNvPr>
          <p:cNvSpPr txBox="1"/>
          <p:nvPr/>
        </p:nvSpPr>
        <p:spPr>
          <a:xfrm>
            <a:off x="449989" y="5435798"/>
            <a:ext cx="6647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这时长方体容器里果汁的高度约是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8" name="yt_shape_13398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97" name="yt_image_13397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00" name="yt_shape_13400"/>
              <p:cNvSpPr txBox="1"/>
              <p:nvPr/>
            </p:nvSpPr>
            <p:spPr>
              <a:xfrm>
                <a:off x="540119" y="1597583"/>
                <a:ext cx="11492915" cy="39951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星期天小明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小亮等同学随家长一起到某公园游玩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7877"/>
                  </a:rPr>
                  <a:t>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面是购买门票时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小明与他爸爸的对话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试根据图中的信息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小明他们一共去了几个成人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几个学生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设成人为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则学生为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即成人人数为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学生人数为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00" name="yt_shape_13400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995133"/>
              </a:xfrm>
              <a:prstGeom prst="rect">
                <a:avLst/>
              </a:prstGeom>
              <a:blipFill>
                <a:blip r:embed="rId3"/>
                <a:stretch>
                  <a:fillRect l="-1645" t="-1221" b="-3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04" name="yt_image_13404" title="H_208.1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7795" y="3172205"/>
            <a:ext cx="4134204" cy="241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9A1288-CEAA-B4B4-F7C3-20BE17FEBE7C}"/>
              </a:ext>
            </a:extLst>
          </p:cNvPr>
          <p:cNvSpPr txBox="1"/>
          <p:nvPr/>
        </p:nvSpPr>
        <p:spPr>
          <a:xfrm>
            <a:off x="450108" y="2977241"/>
            <a:ext cx="700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设成人为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则学生为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D6937B-FF7D-62A0-BB45-BAC283F7FF2F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56022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4BD6937B-FF7D-62A0-BB45-BAC283F7F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5602224" cy="772808"/>
              </a:xfrm>
              <a:prstGeom prst="rect">
                <a:avLst/>
              </a:prstGeom>
              <a:blipFill>
                <a:blip r:embed="rId5"/>
                <a:stretch>
                  <a:fillRect l="-1741" r="-152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7968C51-88CF-EEDB-4299-3A152D6E0DB7}"/>
              </a:ext>
            </a:extLst>
          </p:cNvPr>
          <p:cNvSpPr txBox="1"/>
          <p:nvPr/>
        </p:nvSpPr>
        <p:spPr>
          <a:xfrm>
            <a:off x="450108" y="4131925"/>
            <a:ext cx="180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77FDBF-1487-79D1-FAFC-D48BA17DBE3F}"/>
              </a:ext>
            </a:extLst>
          </p:cNvPr>
          <p:cNvSpPr txBox="1"/>
          <p:nvPr/>
        </p:nvSpPr>
        <p:spPr>
          <a:xfrm>
            <a:off x="450108" y="4607413"/>
            <a:ext cx="246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D65E27-8059-5B1D-B33F-1728FA2943FD}"/>
              </a:ext>
            </a:extLst>
          </p:cNvPr>
          <p:cNvSpPr txBox="1"/>
          <p:nvPr/>
        </p:nvSpPr>
        <p:spPr>
          <a:xfrm>
            <a:off x="450108" y="5082901"/>
            <a:ext cx="5228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即成人人数为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学生人数为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6" name="yt_shape_13406"/>
          <p:cNvSpPr txBox="1"/>
          <p:nvPr/>
        </p:nvSpPr>
        <p:spPr>
          <a:xfrm>
            <a:off x="540000" y="900000"/>
            <a:ext cx="10926068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请你帮小明算一算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用哪种方式购票更省钱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如果购买团体票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人计算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共需费用为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所以购买团体票更省钱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08" name="yt_image_13408" title="H_208.1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9996" y="2107120"/>
            <a:ext cx="4522003" cy="264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6F375E-8344-3568-EB63-F3EC396F1BC8}"/>
              </a:ext>
            </a:extLst>
          </p:cNvPr>
          <p:cNvSpPr txBox="1"/>
          <p:nvPr/>
        </p:nvSpPr>
        <p:spPr>
          <a:xfrm>
            <a:off x="449989" y="1328682"/>
            <a:ext cx="1100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如果购买团体票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371315-725D-C4BB-C41A-410B846141E2}"/>
              </a:ext>
            </a:extLst>
          </p:cNvPr>
          <p:cNvSpPr txBox="1"/>
          <p:nvPr/>
        </p:nvSpPr>
        <p:spPr>
          <a:xfrm>
            <a:off x="4499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D16013-D4FF-70C4-9DE3-B7CE0616CB2C}"/>
              </a:ext>
            </a:extLst>
          </p:cNvPr>
          <p:cNvSpPr txBox="1"/>
          <p:nvPr/>
        </p:nvSpPr>
        <p:spPr>
          <a:xfrm>
            <a:off x="449989" y="2279658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所以购买团体票更省钱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7" name="yt_shape_13347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46" name="yt_image_1334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9" name="yt_shape_13349"/>
          <p:cNvSpPr txBox="1"/>
          <p:nvPr/>
        </p:nvSpPr>
        <p:spPr>
          <a:xfrm>
            <a:off x="540000" y="1597583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销售问题</a:t>
            </a:r>
          </a:p>
        </p:txBody>
      </p:sp>
      <p:sp>
        <p:nvSpPr>
          <p:cNvPr id="13350" name="yt_shape_13350"/>
          <p:cNvSpPr txBox="1"/>
          <p:nvPr/>
        </p:nvSpPr>
        <p:spPr>
          <a:xfrm>
            <a:off x="540119" y="20971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元的上衣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按八折销售仍可获利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设这件上衣的成本价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371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1" name="yt_table_133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22105"/>
              </p:ext>
            </p:extLst>
          </p:nvPr>
        </p:nvGraphicFramePr>
        <p:xfrm>
          <a:off x="540056" y="3056583"/>
          <a:ext cx="7421880" cy="950976"/>
        </p:xfrm>
        <a:graphic>
          <a:graphicData uri="http://schemas.openxmlformats.org/drawingml/2006/table">
            <a:tbl>
              <a:tblPr/>
              <a:tblGrid>
                <a:gridCol w="432943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309245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</a:tbl>
          </a:graphicData>
        </a:graphic>
      </p:graphicFrame>
      <p:sp>
        <p:nvSpPr>
          <p:cNvPr id="13353" name="yt_shape_13353"/>
          <p:cNvSpPr txBox="1"/>
          <p:nvPr/>
        </p:nvSpPr>
        <p:spPr>
          <a:xfrm>
            <a:off x="540119" y="40581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长沙广益中学月考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一种商品按成本价提高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又以九折销售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9eb,isEnd"/>
              </a:rPr>
              <a:t>售价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这种商品的成本价是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54" name="yt_shape_13354"/>
          <p:cNvSpPr txBox="1"/>
          <p:nvPr/>
        </p:nvSpPr>
        <p:spPr>
          <a:xfrm>
            <a:off x="540119" y="501757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某商场推出全场打八折的优惠活动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aabd,isEnd"/>
              </a:rPr>
              <a:t>持贵宾卡可在八折基础上继续打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小明妈妈持贵宾卡买了标价为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共节省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a186,isEnd"/>
              </a:rPr>
              <a:t>则用贵宾卡又享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受了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280879">
            <a:extLst>
              <a:ext uri="{FF2B5EF4-FFF2-40B4-BE49-F238E27FC236}">
                <a16:creationId xmlns:a16="http://schemas.microsoft.com/office/drawing/2014/main" id="{25076FEB-83F9-1451-772C-B6F0CBC73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797DA2-72D1-C512-8B6E-0996E743D8B1}"/>
              </a:ext>
            </a:extLst>
          </p:cNvPr>
          <p:cNvSpPr txBox="1"/>
          <p:nvPr/>
        </p:nvSpPr>
        <p:spPr>
          <a:xfrm>
            <a:off x="2888508" y="25258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7D0831-E6E0-5428-E142-7F4572D23464}"/>
              </a:ext>
            </a:extLst>
          </p:cNvPr>
          <p:cNvSpPr txBox="1"/>
          <p:nvPr/>
        </p:nvSpPr>
        <p:spPr>
          <a:xfrm>
            <a:off x="4564908" y="448681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AAD52B-73EE-4722-1CFD-19F0A775A4FF}"/>
              </a:ext>
            </a:extLst>
          </p:cNvPr>
          <p:cNvSpPr txBox="1"/>
          <p:nvPr/>
        </p:nvSpPr>
        <p:spPr>
          <a:xfrm>
            <a:off x="1059708" y="592174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商场将某种品牌的冰箱先按进价提高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然后打出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八折酬宾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590"/>
              </a:rPr>
              <a:t>外送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元运装费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的广告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结果每台冰箱仍获利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求每台冰箱的进价是多少元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设每台冰箱的进价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则标价为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276a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每台冰箱的进价是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9EB49E-1D2C-9171-6362-63C8801E682E}"/>
              </a:ext>
            </a:extLst>
          </p:cNvPr>
          <p:cNvSpPr txBox="1"/>
          <p:nvPr/>
        </p:nvSpPr>
        <p:spPr>
          <a:xfrm>
            <a:off x="450108" y="1804170"/>
            <a:ext cx="1130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设每台冰箱的进价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则标价为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276a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043F2E-BB0C-A138-A6FE-EDD94C7981C4}"/>
              </a:ext>
            </a:extLst>
          </p:cNvPr>
          <p:cNvSpPr txBox="1"/>
          <p:nvPr/>
        </p:nvSpPr>
        <p:spPr>
          <a:xfrm>
            <a:off x="450108" y="2279658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E3305B-1B92-7E9D-224A-B649FBFB94BC}"/>
              </a:ext>
            </a:extLst>
          </p:cNvPr>
          <p:cNvSpPr txBox="1"/>
          <p:nvPr/>
        </p:nvSpPr>
        <p:spPr>
          <a:xfrm>
            <a:off x="450108" y="275514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每台冰箱的进价是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几何问题</a:t>
            </a:r>
          </a:p>
        </p:txBody>
      </p:sp>
      <p:sp>
        <p:nvSpPr>
          <p:cNvPr id="13359" name="yt_shape_13359"/>
          <p:cNvSpPr txBox="1"/>
          <p:nvPr/>
        </p:nvSpPr>
        <p:spPr>
          <a:xfrm>
            <a:off x="540000" y="1399565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可得正确的方程是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61" name="yt_table_13361_skip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9621374"/>
                  </p:ext>
                </p:extLst>
              </p:nvPr>
            </p:nvGraphicFramePr>
            <p:xfrm>
              <a:off x="540056" y="1878868"/>
              <a:ext cx="6018213" cy="2116076"/>
            </p:xfrm>
            <a:graphic>
              <a:graphicData uri="http://schemas.openxmlformats.org/drawingml/2006/table">
                <a:tbl>
                  <a:tblPr/>
                  <a:tblGrid>
                    <a:gridCol w="6018213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361" name="yt_table_13361_skip" descr="{&quot;rangeId&quot;:7,&quot;type&quot;:&quot;Option&quot;,&quot;drawing&quot;:[&quot;yt_image_13360&quot;]}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9621374"/>
                  </p:ext>
                </p:extLst>
              </p:nvPr>
            </p:nvGraphicFramePr>
            <p:xfrm>
              <a:off x="540056" y="1878868"/>
              <a:ext cx="6018213" cy="2116076"/>
            </p:xfrm>
            <a:graphic>
              <a:graphicData uri="http://schemas.openxmlformats.org/drawingml/2006/table">
                <a:tbl>
                  <a:tblPr/>
                  <a:tblGrid>
                    <a:gridCol w="6018213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360" name="yt_image_13360_skip" title="H_204.75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5608" y="1878868"/>
            <a:ext cx="4614892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280963">
            <a:extLst>
              <a:ext uri="{FF2B5EF4-FFF2-40B4-BE49-F238E27FC236}">
                <a16:creationId xmlns:a16="http://schemas.microsoft.com/office/drawing/2014/main" id="{99425434-4FF1-151C-4D71-FC567A6FEA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FD1FB7-58BD-822E-5CE8-D6BE044CE4A1}"/>
              </a:ext>
            </a:extLst>
          </p:cNvPr>
          <p:cNvSpPr txBox="1"/>
          <p:nvPr/>
        </p:nvSpPr>
        <p:spPr>
          <a:xfrm>
            <a:off x="7231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小明从一个正方形的纸片上剪下一个宽为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262b"/>
              </a:rPr>
              <a:t>再从剩下的纸片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上剪下一个宽为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如果两次剪下的长条面积正好相等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92dd"/>
              </a:rPr>
              <a:t>那么原正方形的边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64" name="yt_table_1336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889326"/>
              </p:ext>
            </p:extLst>
          </p:nvPr>
        </p:nvGraphicFramePr>
        <p:xfrm>
          <a:off x="540056" y="2339566"/>
          <a:ext cx="1862138" cy="1901952"/>
        </p:xfrm>
        <a:graphic>
          <a:graphicData uri="http://schemas.openxmlformats.org/drawingml/2006/table">
            <a:tbl>
              <a:tblPr/>
              <a:tblGrid>
                <a:gridCol w="1862138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pic>
        <p:nvPicPr>
          <p:cNvPr id="13363" name="yt_image_13363_skip" title="H_121.7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6858" y="2339566"/>
            <a:ext cx="162298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2ABA79-91E6-0C56-BAC4-CEA4D9BA2893}"/>
              </a:ext>
            </a:extLst>
          </p:cNvPr>
          <p:cNvSpPr txBox="1"/>
          <p:nvPr/>
        </p:nvSpPr>
        <p:spPr>
          <a:xfrm>
            <a:off x="16693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yt_shape_13366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对利润公式运用不熟以及对打折理解不透彻而出错</a:t>
            </a:r>
          </a:p>
        </p:txBody>
      </p:sp>
      <p:sp>
        <p:nvSpPr>
          <p:cNvPr id="13367" name="yt_shape_1336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某商场经销甲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甲种商品每件的售价为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e49"/>
              </a:rPr>
              <a:t>乙种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68" name="yt_shape_13368"/>
          <p:cNvSpPr txBox="1"/>
          <p:nvPr/>
        </p:nvSpPr>
        <p:spPr>
          <a:xfrm>
            <a:off x="540000" y="2359000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甲种商品每件的进价为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乙种商品每件的利润率为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369" name="yt_shape_13369"/>
          <p:cNvSpPr txBox="1"/>
          <p:nvPr/>
        </p:nvSpPr>
        <p:spPr>
          <a:xfrm>
            <a:off x="540119" y="283830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若该商场同时购进甲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恰好总进价用去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e95"/>
              </a:rPr>
              <a:t>求购进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甲种商品多少件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370" name="yt_shape_13370"/>
          <p:cNvSpPr txBox="1"/>
          <p:nvPr/>
        </p:nvSpPr>
        <p:spPr>
          <a:xfrm>
            <a:off x="540000" y="3781258"/>
            <a:ext cx="84670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设购进甲种商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品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则购进乙种商品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371" name="yt_shape_13371"/>
          <p:cNvSpPr txBox="1"/>
          <p:nvPr/>
        </p:nvSpPr>
        <p:spPr>
          <a:xfrm>
            <a:off x="540000" y="4740693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72" name="yt_shape_13372"/>
          <p:cNvSpPr txBox="1"/>
          <p:nvPr/>
        </p:nvSpPr>
        <p:spPr>
          <a:xfrm>
            <a:off x="540000" y="521999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购进甲种商品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81049">
            <a:extLst>
              <a:ext uri="{FF2B5EF4-FFF2-40B4-BE49-F238E27FC236}">
                <a16:creationId xmlns:a16="http://schemas.microsoft.com/office/drawing/2014/main" id="{52FC4552-4CD2-C75B-F911-6DDB95166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F28AF4-29A4-1590-9DB2-C3A9986A10BC}"/>
              </a:ext>
            </a:extLst>
          </p:cNvPr>
          <p:cNvSpPr txBox="1"/>
          <p:nvPr/>
        </p:nvSpPr>
        <p:spPr>
          <a:xfrm>
            <a:off x="4259989" y="2312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31BC16-5859-5E75-DEB4-9B9E45BF787C}"/>
              </a:ext>
            </a:extLst>
          </p:cNvPr>
          <p:cNvSpPr txBox="1"/>
          <p:nvPr/>
        </p:nvSpPr>
        <p:spPr>
          <a:xfrm>
            <a:off x="9136789" y="23121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2270BC-D5A6-AF8A-8C49-F72337D1B3FC}"/>
              </a:ext>
            </a:extLst>
          </p:cNvPr>
          <p:cNvSpPr txBox="1"/>
          <p:nvPr/>
        </p:nvSpPr>
        <p:spPr>
          <a:xfrm>
            <a:off x="449989" y="3734452"/>
            <a:ext cx="856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设购进甲种商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则购进乙种商品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07FB56-077E-D71B-FBFB-5033A9236891}"/>
              </a:ext>
            </a:extLst>
          </p:cNvPr>
          <p:cNvSpPr txBox="1"/>
          <p:nvPr/>
        </p:nvSpPr>
        <p:spPr>
          <a:xfrm>
            <a:off x="449989" y="4209940"/>
            <a:ext cx="551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776D04-90B4-7AAF-1CA1-EE6CA74A5C50}"/>
              </a:ext>
            </a:extLst>
          </p:cNvPr>
          <p:cNvSpPr txBox="1"/>
          <p:nvPr/>
        </p:nvSpPr>
        <p:spPr>
          <a:xfrm>
            <a:off x="449989" y="4693888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1CF7D0-28B4-26D0-F454-E21C03BD7426}"/>
              </a:ext>
            </a:extLst>
          </p:cNvPr>
          <p:cNvSpPr txBox="1"/>
          <p:nvPr/>
        </p:nvSpPr>
        <p:spPr>
          <a:xfrm>
            <a:off x="449989" y="517319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购进甲种商品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4" name="yt_shape_13374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73" name="yt_image_13373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6" name="yt_shape_13376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已知某商店出售了两个进价不同的书包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ccc"/>
              </a:rPr>
              <a:t>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则在这次买卖中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商店的盈亏情况是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7" name="yt_table_13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160274"/>
              </p:ext>
            </p:extLst>
          </p:nvPr>
        </p:nvGraphicFramePr>
        <p:xfrm>
          <a:off x="540056" y="2557018"/>
          <a:ext cx="54375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</a:tbl>
          </a:graphicData>
        </a:graphic>
      </p:graphicFrame>
      <p:sp>
        <p:nvSpPr>
          <p:cNvPr id="13379" name="yt_shape_13379"/>
          <p:cNvSpPr txBox="1"/>
          <p:nvPr/>
        </p:nvSpPr>
        <p:spPr>
          <a:xfrm>
            <a:off x="540119" y="355857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一个装有多半瓶饮料的饮料瓶中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饮料的高度为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0a05,isEnd"/>
              </a:rPr>
              <a:t>把饮料瓶倒过来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饮料瓶空余部分的高度为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已知饮料瓶的容积为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则瓶内现有饮料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mL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380" name="yt_image_13380" title="H_109.7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120" y="5150502"/>
            <a:ext cx="262575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EB3DCE-1977-C3E8-A067-1A4225EF0C56}"/>
              </a:ext>
            </a:extLst>
          </p:cNvPr>
          <p:cNvSpPr txBox="1"/>
          <p:nvPr/>
        </p:nvSpPr>
        <p:spPr>
          <a:xfrm>
            <a:off x="8070107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B398AF-03EC-4D1F-0BBF-81153175D480}"/>
              </a:ext>
            </a:extLst>
          </p:cNvPr>
          <p:cNvSpPr txBox="1"/>
          <p:nvPr/>
        </p:nvSpPr>
        <p:spPr>
          <a:xfrm>
            <a:off x="11353057" y="398725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2b5b3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C325C7-F074-6C17-CD97-C13CFA07B64A}"/>
              </a:ext>
            </a:extLst>
          </p:cNvPr>
          <p:cNvSpPr txBox="1"/>
          <p:nvPr/>
        </p:nvSpPr>
        <p:spPr>
          <a:xfrm>
            <a:off x="450108" y="44627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商店将某种商品按原价的九折出售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调价后该商品的利润率是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9a28,isEnd"/>
              </a:rPr>
              <a:t>已知这种商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品每件的进货价为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则每件商品的原价是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1CE49-0F10-66E5-3355-5267378744E0}"/>
              </a:ext>
            </a:extLst>
          </p:cNvPr>
          <p:cNvSpPr txBox="1"/>
          <p:nvPr/>
        </p:nvSpPr>
        <p:spPr>
          <a:xfrm>
            <a:off x="6850907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84" name="yt_table_1338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915458"/>
              </p:ext>
            </p:extLst>
          </p:nvPr>
        </p:nvGraphicFramePr>
        <p:xfrm>
          <a:off x="540000" y="1836104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386" name="yt_shape_13386"/>
          <p:cNvSpPr txBox="1"/>
          <p:nvPr/>
        </p:nvSpPr>
        <p:spPr>
          <a:xfrm>
            <a:off x="540000" y="3806513"/>
            <a:ext cx="1088118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若商场销售完所进充电宝时利润为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求需购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型充电宝的数量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设商场购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型充电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型充电宝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型充电宝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3132F6-E04C-2F83-BF4A-B5A581407182}"/>
              </a:ext>
            </a:extLst>
          </p:cNvPr>
          <p:cNvSpPr txBox="1"/>
          <p:nvPr/>
        </p:nvSpPr>
        <p:spPr>
          <a:xfrm>
            <a:off x="449989" y="4235195"/>
            <a:ext cx="10956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设商场购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型充电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型充电宝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5B13D0-A48B-2BF9-DA89-3E3F41533B57}"/>
              </a:ext>
            </a:extLst>
          </p:cNvPr>
          <p:cNvSpPr txBox="1"/>
          <p:nvPr/>
        </p:nvSpPr>
        <p:spPr>
          <a:xfrm>
            <a:off x="449989" y="4710683"/>
            <a:ext cx="6877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223B2D-80FB-470A-15AD-C7C60BA84133}"/>
              </a:ext>
            </a:extLst>
          </p:cNvPr>
          <p:cNvSpPr txBox="1"/>
          <p:nvPr/>
        </p:nvSpPr>
        <p:spPr>
          <a:xfrm>
            <a:off x="449989" y="518617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DE4537-DF8F-E12B-2167-3E96B73A01F4}"/>
              </a:ext>
            </a:extLst>
          </p:cNvPr>
          <p:cNvSpPr txBox="1"/>
          <p:nvPr/>
        </p:nvSpPr>
        <p:spPr>
          <a:xfrm>
            <a:off x="449989" y="5661659"/>
            <a:ext cx="700297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型充电宝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382">
            <a:extLst>
              <a:ext uri="{FF2B5EF4-FFF2-40B4-BE49-F238E27FC236}">
                <a16:creationId xmlns:a16="http://schemas.microsoft.com/office/drawing/2014/main" id="{8784EA41-26B0-6D79-34B8-F777E42285B6}"/>
              </a:ext>
            </a:extLst>
          </p:cNvPr>
          <p:cNvSpPr txBox="1"/>
          <p:nvPr/>
        </p:nvSpPr>
        <p:spPr>
          <a:xfrm>
            <a:off x="540119" y="836712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列方程解题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某电子商场计划购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两种充电宝共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它们的进价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6a70,isEnd"/>
              </a:rPr>
              <a:t>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售价如下表所示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1776</Words>
  <Application>Microsoft Office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