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400" r:id="rId6"/>
    <p:sldId id="371" r:id="rId7"/>
    <p:sldId id="376" r:id="rId8"/>
    <p:sldId id="378" r:id="rId9"/>
    <p:sldId id="380" r:id="rId10"/>
    <p:sldId id="381" r:id="rId11"/>
    <p:sldId id="383" r:id="rId12"/>
    <p:sldId id="394" r:id="rId13"/>
    <p:sldId id="384" r:id="rId14"/>
    <p:sldId id="385" r:id="rId15"/>
    <p:sldId id="396" r:id="rId16"/>
    <p:sldId id="386" r:id="rId17"/>
    <p:sldId id="390" r:id="rId18"/>
    <p:sldId id="392" r:id="rId19"/>
    <p:sldId id="393" r:id="rId20"/>
    <p:sldId id="398" r:id="rId21"/>
    <p:sldId id="399" r:id="rId22"/>
    <p:sldId id="256" r:id="rId2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8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00.png"/><Relationship Id="rId10" Type="http://schemas.openxmlformats.org/officeDocument/2006/relationships/image" Target="../media/image37.png"/><Relationship Id="rId4" Type="http://schemas.openxmlformats.org/officeDocument/2006/relationships/image" Target="../media/image290.png"/><Relationship Id="rId9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6" name="yt_shape_11736"/>
          <p:cNvSpPr txBox="1"/>
          <p:nvPr/>
        </p:nvSpPr>
        <p:spPr>
          <a:xfrm>
            <a:off x="540000" y="900000"/>
            <a:ext cx="2382768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76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35" name="yt_image_1173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766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38" name="yt_shape_11738"/>
          <p:cNvSpPr txBox="1"/>
          <p:nvPr/>
        </p:nvSpPr>
        <p:spPr>
          <a:xfrm>
            <a:off x="540000" y="1597583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有理数的有关概念及分类</a:t>
            </a:r>
          </a:p>
        </p:txBody>
      </p:sp>
      <p:sp>
        <p:nvSpPr>
          <p:cNvPr id="11739" name="yt_shape_11739"/>
          <p:cNvSpPr txBox="1"/>
          <p:nvPr/>
        </p:nvSpPr>
        <p:spPr>
          <a:xfrm>
            <a:off x="540119" y="20971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在日常生活中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c969"/>
              </a:rPr>
              <a:t>元应记作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40" name="yt_table_117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766172"/>
              </p:ext>
            </p:extLst>
          </p:nvPr>
        </p:nvGraphicFramePr>
        <p:xfrm>
          <a:off x="540056" y="3056583"/>
          <a:ext cx="69284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742" name="yt_shape_11742"/>
              <p:cNvSpPr txBox="1"/>
              <p:nvPr/>
            </p:nvSpPr>
            <p:spPr>
              <a:xfrm>
                <a:off x="540000" y="4058137"/>
                <a:ext cx="926837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其中整数的个数是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742" name="yt_shape_1174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58137"/>
                <a:ext cx="9268371" cy="642163"/>
              </a:xfrm>
              <a:prstGeom prst="rect">
                <a:avLst/>
              </a:prstGeom>
              <a:blipFill>
                <a:blip r:embed="rId3"/>
                <a:stretch>
                  <a:fillRect l="-2039" r="-105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44" name="yt_table_117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321141"/>
              </p:ext>
            </p:extLst>
          </p:nvPr>
        </p:nvGraphicFramePr>
        <p:xfrm>
          <a:off x="540056" y="475108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pic>
        <p:nvPicPr>
          <p:cNvPr id="3" name="yt_shape_1722390036751">
            <a:extLst>
              <a:ext uri="{FF2B5EF4-FFF2-40B4-BE49-F238E27FC236}">
                <a16:creationId xmlns:a16="http://schemas.microsoft.com/office/drawing/2014/main" id="{56EFADDF-A6C8-918C-44AD-393A53A8B9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8987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11FFEB-1BC8-89E2-0691-2FF8A726A012}"/>
              </a:ext>
            </a:extLst>
          </p:cNvPr>
          <p:cNvSpPr txBox="1"/>
          <p:nvPr/>
        </p:nvSpPr>
        <p:spPr>
          <a:xfrm>
            <a:off x="1059708" y="25258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24D294-B4DC-BB75-A959-FCE9969624B0}"/>
              </a:ext>
            </a:extLst>
          </p:cNvPr>
          <p:cNvSpPr txBox="1"/>
          <p:nvPr/>
        </p:nvSpPr>
        <p:spPr>
          <a:xfrm>
            <a:off x="8815923" y="4011332"/>
            <a:ext cx="3832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06" name="yt_shape_11806"/>
              <p:cNvSpPr txBox="1"/>
              <p:nvPr/>
            </p:nvSpPr>
            <p:spPr>
              <a:xfrm>
                <a:off x="540000" y="900000"/>
                <a:ext cx="6705682" cy="4430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－［（－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06" name="yt_shape_11806" descr="{&quot;rangeId&quot;:4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05682" cy="4430893"/>
              </a:xfrm>
              <a:prstGeom prst="rect">
                <a:avLst/>
              </a:prstGeom>
              <a:blipFill>
                <a:blip r:embed="rId2"/>
                <a:stretch>
                  <a:fillRect l="-2818" t="-1240" r="-1818" b="-3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9AAE4F-D25A-9E70-38D8-2CBF95A79947}"/>
              </a:ext>
            </a:extLst>
          </p:cNvPr>
          <p:cNvSpPr txBox="1"/>
          <p:nvPr/>
        </p:nvSpPr>
        <p:spPr>
          <a:xfrm>
            <a:off x="449989" y="201086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B56A41-7E8E-C3D6-4DC9-BBFCC0BE96C3}"/>
              </a:ext>
            </a:extLst>
          </p:cNvPr>
          <p:cNvSpPr txBox="1"/>
          <p:nvPr/>
        </p:nvSpPr>
        <p:spPr>
          <a:xfrm>
            <a:off x="1631504" y="248635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658797-FC43-C026-9781-29FBB5B7F857}"/>
                  </a:ext>
                </a:extLst>
              </p:cNvPr>
              <p:cNvSpPr txBox="1"/>
              <p:nvPr/>
            </p:nvSpPr>
            <p:spPr>
              <a:xfrm>
                <a:off x="449989" y="3669927"/>
                <a:ext cx="45187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49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0}">
                <a:extLst>
                  <a:ext uri="{FF2B5EF4-FFF2-40B4-BE49-F238E27FC236}">
                    <a16:creationId xmlns:a16="http://schemas.microsoft.com/office/drawing/2014/main" id="{5F658797-FC43-C026-9781-29FBB5B7F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9927"/>
                <a:ext cx="4518723" cy="765061"/>
              </a:xfrm>
              <a:prstGeom prst="rect">
                <a:avLst/>
              </a:prstGeom>
              <a:blipFill>
                <a:blip r:embed="rId3"/>
                <a:stretch>
                  <a:fillRect l="-2159" r="-21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D2AA8F3-6779-E567-5677-8AB55198C9ED}"/>
              </a:ext>
            </a:extLst>
          </p:cNvPr>
          <p:cNvSpPr txBox="1"/>
          <p:nvPr/>
        </p:nvSpPr>
        <p:spPr>
          <a:xfrm>
            <a:off x="1631504" y="4341376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1C6368-2E30-9497-1147-ECEF9D363E79}"/>
              </a:ext>
            </a:extLst>
          </p:cNvPr>
          <p:cNvSpPr txBox="1"/>
          <p:nvPr/>
        </p:nvSpPr>
        <p:spPr>
          <a:xfrm>
            <a:off x="1631504" y="48168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13" name="yt_shape_11813"/>
              <p:cNvSpPr txBox="1"/>
              <p:nvPr/>
            </p:nvSpPr>
            <p:spPr>
              <a:xfrm>
                <a:off x="540000" y="900000"/>
                <a:ext cx="7449155" cy="26809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13" name="yt_shape_11813" descr="{&quot;rangeId&quot;:4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49155" cy="2680927"/>
              </a:xfrm>
              <a:prstGeom prst="rect">
                <a:avLst/>
              </a:prstGeom>
              <a:blipFill>
                <a:blip r:embed="rId2"/>
                <a:stretch>
                  <a:fillRect l="-2537" r="-1473" b="-2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B86ECE-7E3C-BC50-67D8-CFB3821D2105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4766373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2}">
                <a:extLst>
                  <a:ext uri="{FF2B5EF4-FFF2-40B4-BE49-F238E27FC236}">
                    <a16:creationId xmlns:a16="http://schemas.microsoft.com/office/drawing/2014/main" id="{99B86ECE-7E3C-BC50-67D8-CFB3821D2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4766373" cy="768554"/>
              </a:xfrm>
              <a:prstGeom prst="rect">
                <a:avLst/>
              </a:prstGeom>
              <a:blipFill>
                <a:blip r:embed="rId3"/>
                <a:stretch>
                  <a:fillRect l="-20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3DA988-0555-F2D7-06AF-956C1A6B9D88}"/>
                  </a:ext>
                </a:extLst>
              </p:cNvPr>
              <p:cNvSpPr txBox="1"/>
              <p:nvPr/>
            </p:nvSpPr>
            <p:spPr>
              <a:xfrm>
                <a:off x="1631504" y="2203014"/>
                <a:ext cx="21993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3DA988-0555-F2D7-06AF-956C1A6B9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3014"/>
                <a:ext cx="2199386" cy="766077"/>
              </a:xfrm>
              <a:prstGeom prst="rect">
                <a:avLst/>
              </a:prstGeom>
              <a:blipFill>
                <a:blip r:embed="rId4"/>
                <a:stretch>
                  <a:fillRect l="-444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2C63DC-FE19-7B1F-8F3B-181EF841EB69}"/>
                  </a:ext>
                </a:extLst>
              </p:cNvPr>
              <p:cNvSpPr txBox="1"/>
              <p:nvPr/>
            </p:nvSpPr>
            <p:spPr>
              <a:xfrm>
                <a:off x="1631504" y="2875479"/>
                <a:ext cx="11421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2C63DC-FE19-7B1F-8F3B-181EF841E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75479"/>
                <a:ext cx="1142112" cy="726326"/>
              </a:xfrm>
              <a:prstGeom prst="rect">
                <a:avLst/>
              </a:prstGeom>
              <a:blipFill>
                <a:blip r:embed="rId5"/>
                <a:stretch>
                  <a:fillRect l="-8556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7" name="yt_shape_11817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小明设计了如图所示的程序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若他输入的数为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5574"/>
              </a:rPr>
              <a:t>那么执行程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序后输出的数是多少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试写出每一次执行程序的算式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818" name="yt_image_11818" title="H_59.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4072" y="2492896"/>
            <a:ext cx="5009913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0" name="yt_shape_11820"/>
          <p:cNvSpPr txBox="1"/>
          <p:nvPr/>
        </p:nvSpPr>
        <p:spPr>
          <a:xfrm>
            <a:off x="540000" y="1891630"/>
            <a:ext cx="646330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输入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算式为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输入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算式为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输入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算式为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输入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算式为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故输出的数是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9AE742-DA60-F699-F635-BD3784D42F7D}"/>
              </a:ext>
            </a:extLst>
          </p:cNvPr>
          <p:cNvSpPr txBox="1"/>
          <p:nvPr/>
        </p:nvSpPr>
        <p:spPr>
          <a:xfrm>
            <a:off x="449989" y="1844824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输入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算式为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2A5788-6B3A-0C7A-3534-A378F47C8D7B}"/>
              </a:ext>
            </a:extLst>
          </p:cNvPr>
          <p:cNvSpPr txBox="1"/>
          <p:nvPr/>
        </p:nvSpPr>
        <p:spPr>
          <a:xfrm>
            <a:off x="449989" y="232031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2E0044-38D4-088E-7A56-6FFAB8E063FD}"/>
              </a:ext>
            </a:extLst>
          </p:cNvPr>
          <p:cNvSpPr txBox="1"/>
          <p:nvPr/>
        </p:nvSpPr>
        <p:spPr>
          <a:xfrm>
            <a:off x="449989" y="279580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输入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算式为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45B7B7-F0A5-4617-16B2-A4E55218E5F6}"/>
              </a:ext>
            </a:extLst>
          </p:cNvPr>
          <p:cNvSpPr txBox="1"/>
          <p:nvPr/>
        </p:nvSpPr>
        <p:spPr>
          <a:xfrm>
            <a:off x="449989" y="3271288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9029A4-2C94-C9A4-86AF-BBF15921A5C5}"/>
              </a:ext>
            </a:extLst>
          </p:cNvPr>
          <p:cNvSpPr txBox="1"/>
          <p:nvPr/>
        </p:nvSpPr>
        <p:spPr>
          <a:xfrm>
            <a:off x="449989" y="3746776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输入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算式为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03781E-7118-B384-99D8-AC02A4178FED}"/>
              </a:ext>
            </a:extLst>
          </p:cNvPr>
          <p:cNvSpPr txBox="1"/>
          <p:nvPr/>
        </p:nvSpPr>
        <p:spPr>
          <a:xfrm>
            <a:off x="449989" y="422226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9674AE-C5C5-D023-81FD-939B75F42F44}"/>
              </a:ext>
            </a:extLst>
          </p:cNvPr>
          <p:cNvSpPr txBox="1"/>
          <p:nvPr/>
        </p:nvSpPr>
        <p:spPr>
          <a:xfrm>
            <a:off x="449989" y="4697752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输入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算式为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D8A850-52DF-0A8C-2090-FD13593B8E7F}"/>
              </a:ext>
            </a:extLst>
          </p:cNvPr>
          <p:cNvSpPr txBox="1"/>
          <p:nvPr/>
        </p:nvSpPr>
        <p:spPr>
          <a:xfrm>
            <a:off x="449989" y="517324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9916B1-717C-4F7D-9387-C9D3F95E81D6}"/>
              </a:ext>
            </a:extLst>
          </p:cNvPr>
          <p:cNvSpPr txBox="1"/>
          <p:nvPr/>
        </p:nvSpPr>
        <p:spPr>
          <a:xfrm>
            <a:off x="449989" y="5648728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故输出的数是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1" name="yt_shape_11821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某登山队的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名队员以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号位置为基地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开始向海拔高于基地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的顶峰攀登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78e6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设他们向上走为正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行程记录如下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6ae73"/>
              </a:rPr>
              <a:t>，＋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他们最终有没有登上顶峰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那么他们离顶峰还差多少米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e5556"/>
              </a:rPr>
              <a:t>60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他们最终没有登上顶峰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离顶峰还差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D763DD-3A37-031E-9B87-D9C44B53352E}"/>
              </a:ext>
            </a:extLst>
          </p:cNvPr>
          <p:cNvSpPr txBox="1"/>
          <p:nvPr/>
        </p:nvSpPr>
        <p:spPr>
          <a:xfrm>
            <a:off x="450108" y="2755146"/>
            <a:ext cx="1147854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e5556"/>
              </a:rPr>
              <a:t>60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A4221B-DA3C-9B76-F9EB-4A320AB62CAF}"/>
              </a:ext>
            </a:extLst>
          </p:cNvPr>
          <p:cNvSpPr txBox="1"/>
          <p:nvPr/>
        </p:nvSpPr>
        <p:spPr>
          <a:xfrm>
            <a:off x="450108" y="3284984"/>
            <a:ext cx="6360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他们最终没有登上顶峰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离顶峰还差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4" name="yt_shape_11824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登山时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名队员在行进全程中都使用了氧气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4700"/>
              </a:rPr>
              <a:t>且每人每米要消耗氧气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04L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他们共使用了多少升氧气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9c8c"/>
              </a:rPr>
              <a:t>｜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他们共使用了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氧气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B1B10A-FCE6-63C7-384E-1F80FBA6D296}"/>
              </a:ext>
            </a:extLst>
          </p:cNvPr>
          <p:cNvSpPr txBox="1"/>
          <p:nvPr/>
        </p:nvSpPr>
        <p:spPr>
          <a:xfrm>
            <a:off x="450108" y="1804170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9c8c"/>
              </a:rPr>
              <a:t>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7C956B-6581-F1C1-DDCB-F94C60D0D878}"/>
              </a:ext>
            </a:extLst>
          </p:cNvPr>
          <p:cNvSpPr txBox="1"/>
          <p:nvPr/>
        </p:nvSpPr>
        <p:spPr>
          <a:xfrm>
            <a:off x="450108" y="2279658"/>
            <a:ext cx="651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A22906-D89F-4095-BE99-7251C93A7D76}"/>
              </a:ext>
            </a:extLst>
          </p:cNvPr>
          <p:cNvSpPr txBox="1"/>
          <p:nvPr/>
        </p:nvSpPr>
        <p:spPr>
          <a:xfrm>
            <a:off x="450108" y="2755146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2452F2-68F8-80C6-F14D-2BDAD943EB41}"/>
              </a:ext>
            </a:extLst>
          </p:cNvPr>
          <p:cNvSpPr txBox="1"/>
          <p:nvPr/>
        </p:nvSpPr>
        <p:spPr>
          <a:xfrm>
            <a:off x="450108" y="3230634"/>
            <a:ext cx="4328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他们共使用了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氧气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8" name="yt_shape_11828"/>
          <p:cNvSpPr txBox="1"/>
          <p:nvPr/>
        </p:nvSpPr>
        <p:spPr>
          <a:xfrm>
            <a:off x="540000" y="900000"/>
            <a:ext cx="2363660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61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27" name="yt_image_11827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38722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0" name="yt_shape_11830"/>
          <p:cNvSpPr txBox="1"/>
          <p:nvPr/>
        </p:nvSpPr>
        <p:spPr>
          <a:xfrm>
            <a:off x="540000" y="1597583"/>
            <a:ext cx="54950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1" name="yt_table_118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710673"/>
              </p:ext>
            </p:extLst>
          </p:nvPr>
        </p:nvGraphicFramePr>
        <p:xfrm>
          <a:off x="540056" y="2076886"/>
          <a:ext cx="51152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</a:tbl>
          </a:graphicData>
        </a:graphic>
      </p:graphicFrame>
      <p:sp>
        <p:nvSpPr>
          <p:cNvPr id="11833" name="yt_shape_11833"/>
          <p:cNvSpPr txBox="1"/>
          <p:nvPr/>
        </p:nvSpPr>
        <p:spPr>
          <a:xfrm>
            <a:off x="540000" y="3078440"/>
            <a:ext cx="10092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4" name="yt_table_118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224932"/>
              </p:ext>
            </p:extLst>
          </p:nvPr>
        </p:nvGraphicFramePr>
        <p:xfrm>
          <a:off x="540056" y="3557743"/>
          <a:ext cx="51152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sp>
        <p:nvSpPr>
          <p:cNvPr id="11836" name="yt_shape_11836"/>
          <p:cNvSpPr txBox="1"/>
          <p:nvPr/>
        </p:nvSpPr>
        <p:spPr>
          <a:xfrm>
            <a:off x="540119" y="455929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个单位长度的点表示的有理数是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89B8BE-26FC-44AD-AFC2-6C93A597B315}"/>
              </a:ext>
            </a:extLst>
          </p:cNvPr>
          <p:cNvSpPr txBox="1"/>
          <p:nvPr/>
        </p:nvSpPr>
        <p:spPr>
          <a:xfrm>
            <a:off x="5079139" y="1550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652DCC-7745-500B-4F61-17E04B077361}"/>
              </a:ext>
            </a:extLst>
          </p:cNvPr>
          <p:cNvSpPr txBox="1"/>
          <p:nvPr/>
        </p:nvSpPr>
        <p:spPr>
          <a:xfrm>
            <a:off x="9632089" y="30316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FBFF5F-B0CC-E17A-A53A-7E91EB316CCD}"/>
              </a:ext>
            </a:extLst>
          </p:cNvPr>
          <p:cNvSpPr txBox="1"/>
          <p:nvPr/>
        </p:nvSpPr>
        <p:spPr>
          <a:xfrm>
            <a:off x="10994282" y="4512491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84f5e"/>
              </a:rPr>
              <a:t>3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755E14-E970-BEE1-1AC7-BAFEBB9CECF0}"/>
              </a:ext>
            </a:extLst>
          </p:cNvPr>
          <p:cNvSpPr txBox="1"/>
          <p:nvPr/>
        </p:nvSpPr>
        <p:spPr>
          <a:xfrm>
            <a:off x="450108" y="4987979"/>
            <a:ext cx="1387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8" name="yt_shape_11838"/>
          <p:cNvSpPr txBox="1"/>
          <p:nvPr/>
        </p:nvSpPr>
        <p:spPr>
          <a:xfrm>
            <a:off x="540000" y="900000"/>
            <a:ext cx="238828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811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37" name="yt_image_1183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6308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40" name="yt_shape_11840"/>
              <p:cNvSpPr txBox="1"/>
              <p:nvPr/>
            </p:nvSpPr>
            <p:spPr>
              <a:xfrm>
                <a:off x="540119" y="1597583"/>
                <a:ext cx="11492915" cy="2002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是不等于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cc9a"/>
                  </a:rPr>
                  <a:t>－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940b"/>
                  </a:rPr>
                  <a:t>的差倒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依此类推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840" name="yt_shape_11840" descr="{&quot;rangeId&quot;:2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002984"/>
              </a:xfrm>
              <a:prstGeom prst="rect">
                <a:avLst/>
              </a:prstGeom>
              <a:blipFill>
                <a:blip r:embed="rId3"/>
                <a:stretch>
                  <a:fillRect l="-1645" b="-8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42" name="yt_table_11842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3564761"/>
                  </p:ext>
                </p:extLst>
              </p:nvPr>
            </p:nvGraphicFramePr>
            <p:xfrm>
              <a:off x="540056" y="3651355"/>
              <a:ext cx="8167054" cy="640017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842" name="yt_table_11842" descr="{&quot;rangeId&quot;:26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3564761"/>
                  </p:ext>
                </p:extLst>
              </p:nvPr>
            </p:nvGraphicFramePr>
            <p:xfrm>
              <a:off x="540056" y="3651355"/>
              <a:ext cx="8167054" cy="640017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6567" r="-1470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21239" r="-7433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3214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64EB38-75D0-1A0B-48C5-3C6446BA081C}"/>
              </a:ext>
            </a:extLst>
          </p:cNvPr>
          <p:cNvSpPr txBox="1"/>
          <p:nvPr/>
        </p:nvSpPr>
        <p:spPr>
          <a:xfrm>
            <a:off x="8901957" y="3110020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3" name="yt_shape_11843"/>
          <p:cNvSpPr txBox="1"/>
          <p:nvPr/>
        </p:nvSpPr>
        <p:spPr>
          <a:xfrm>
            <a:off x="540000" y="900198"/>
            <a:ext cx="2693045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44" name="yt_shape_11844"/>
              <p:cNvSpPr txBox="1"/>
              <p:nvPr/>
            </p:nvSpPr>
            <p:spPr>
              <a:xfrm>
                <a:off x="540000" y="1324113"/>
                <a:ext cx="5273880" cy="5757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4" name="yt_shape_11844" descr="{&quot;rangeId&quot;:3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4113"/>
                <a:ext cx="5273880" cy="575735"/>
              </a:xfrm>
              <a:prstGeom prst="rect">
                <a:avLst/>
              </a:prstGeom>
              <a:blipFill>
                <a:blip r:embed="rId2"/>
                <a:stretch>
                  <a:fillRect l="-3584" r="-2428" b="-16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46" name="yt_shape_11846"/>
              <p:cNvSpPr txBox="1"/>
              <p:nvPr/>
            </p:nvSpPr>
            <p:spPr>
              <a:xfrm>
                <a:off x="540000" y="1950648"/>
                <a:ext cx="5346015" cy="5762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6" name="yt_shape_11846" descr="{&quot;rangeId&quot;:3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0648"/>
                <a:ext cx="5346015" cy="576248"/>
              </a:xfrm>
              <a:prstGeom prst="rect">
                <a:avLst/>
              </a:prstGeom>
              <a:blipFill>
                <a:blip r:embed="rId3"/>
                <a:stretch>
                  <a:fillRect l="-3535" r="-2395" b="-15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48" name="yt_shape_11848"/>
              <p:cNvSpPr txBox="1"/>
              <p:nvPr/>
            </p:nvSpPr>
            <p:spPr>
              <a:xfrm>
                <a:off x="540000" y="2577696"/>
                <a:ext cx="5346015" cy="5762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8" name="yt_shape_11848" descr="{&quot;rangeId&quot;:3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7696"/>
                <a:ext cx="5346015" cy="576248"/>
              </a:xfrm>
              <a:prstGeom prst="rect">
                <a:avLst/>
              </a:prstGeom>
              <a:blipFill>
                <a:blip r:embed="rId4"/>
                <a:stretch>
                  <a:fillRect l="-3535" r="-2395" b="-1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50" name="yt_shape_11850"/>
              <p:cNvSpPr txBox="1"/>
              <p:nvPr/>
            </p:nvSpPr>
            <p:spPr>
              <a:xfrm>
                <a:off x="540000" y="3204744"/>
                <a:ext cx="5339603" cy="5757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50" name="yt_shape_11850" descr="{&quot;rangeId&quot;:3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04744"/>
                <a:ext cx="5339603" cy="575799"/>
              </a:xfrm>
              <a:prstGeom prst="rect">
                <a:avLst/>
              </a:prstGeom>
              <a:blipFill>
                <a:blip r:embed="rId5"/>
                <a:stretch>
                  <a:fillRect l="-3539" r="-2397" b="-1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52" name="yt_shape_11852"/>
          <p:cNvSpPr txBox="1"/>
          <p:nvPr/>
        </p:nvSpPr>
        <p:spPr>
          <a:xfrm>
            <a:off x="540000" y="3831343"/>
            <a:ext cx="307777" cy="3566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1853" name="yt_shape_11853"/>
          <p:cNvSpPr txBox="1"/>
          <p:nvPr/>
        </p:nvSpPr>
        <p:spPr>
          <a:xfrm>
            <a:off x="540000" y="4238779"/>
            <a:ext cx="2462213" cy="3566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请解答下列各题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54" name="yt_shape_11854"/>
              <p:cNvSpPr txBox="1"/>
              <p:nvPr/>
            </p:nvSpPr>
            <p:spPr>
              <a:xfrm>
                <a:off x="540000" y="4646215"/>
                <a:ext cx="9754273" cy="5757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按以上规律列出第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×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54" name="yt_shape_11854" descr="{&quot;rangeId&quot;:3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46215"/>
                <a:ext cx="9754273" cy="575799"/>
              </a:xfrm>
              <a:prstGeom prst="rect">
                <a:avLst/>
              </a:prstGeom>
              <a:blipFill>
                <a:blip r:embed="rId6"/>
                <a:stretch>
                  <a:fillRect l="-1938" r="-875" b="-16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856">
                <a:extLst>
                  <a:ext uri="{FF2B5EF4-FFF2-40B4-BE49-F238E27FC236}">
                    <a16:creationId xmlns:a16="http://schemas.microsoft.com/office/drawing/2014/main" id="{EC34A1CE-85D2-53A4-241F-A0F5F3A0362A}"/>
                  </a:ext>
                </a:extLst>
              </p:cNvPr>
              <p:cNvSpPr txBox="1"/>
              <p:nvPr/>
            </p:nvSpPr>
            <p:spPr>
              <a:xfrm>
                <a:off x="540119" y="5272814"/>
                <a:ext cx="11492915" cy="12627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1)(2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60853IsAddLine,isEnd"/>
                  </a:rPr>
                  <a:t> </a:t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856">
                <a:extLst>
                  <a:ext uri="{FF2B5EF4-FFF2-40B4-BE49-F238E27FC236}">
                    <a16:creationId xmlns:a16="http://schemas.microsoft.com/office/drawing/2014/main" id="{EC34A1CE-85D2-53A4-241F-A0F5F3A03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72814"/>
                <a:ext cx="11492915" cy="1262718"/>
              </a:xfrm>
              <a:prstGeom prst="rect">
                <a:avLst/>
              </a:prstGeom>
              <a:blipFill>
                <a:blip r:embed="rId7"/>
                <a:stretch>
                  <a:fillRect l="-1645" b="-53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29CF7C-6DA5-83C3-40AA-933FF2F1C697}"/>
                  </a:ext>
                </a:extLst>
              </p:cNvPr>
              <p:cNvSpPr txBox="1"/>
              <p:nvPr/>
            </p:nvSpPr>
            <p:spPr>
              <a:xfrm>
                <a:off x="5980839" y="4599409"/>
                <a:ext cx="1070674" cy="6638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8, 'mathAnswerShape': 1}">
                <a:extLst>
                  <a:ext uri="{FF2B5EF4-FFF2-40B4-BE49-F238E27FC236}">
                    <a16:creationId xmlns:a16="http://schemas.microsoft.com/office/drawing/2014/main" id="{CF29CF7C-6DA5-83C3-40AA-933FF2F1C6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0839" y="4599409"/>
                <a:ext cx="1070674" cy="66384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FACAB1B-34AB-8885-AF2B-A6CFDBEDF764}"/>
              </a:ext>
            </a:extLst>
          </p:cNvPr>
          <p:cNvCxnSpPr/>
          <p:nvPr/>
        </p:nvCxnSpPr>
        <p:spPr>
          <a:xfrm>
            <a:off x="5718425" y="5235495"/>
            <a:ext cx="12430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BFF556-FEEB-8A2A-F1BA-A52A6B5AD6BF}"/>
                  </a:ext>
                </a:extLst>
              </p:cNvPr>
              <p:cNvSpPr txBox="1"/>
              <p:nvPr/>
            </p:nvSpPr>
            <p:spPr>
              <a:xfrm>
                <a:off x="7528651" y="4599409"/>
                <a:ext cx="2456561" cy="6638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8, 'mathAnswerShape': 1}">
                <a:extLst>
                  <a:ext uri="{FF2B5EF4-FFF2-40B4-BE49-F238E27FC236}">
                    <a16:creationId xmlns:a16="http://schemas.microsoft.com/office/drawing/2014/main" id="{F5BFF556-FEEB-8A2A-F1BA-A52A6B5AD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8651" y="4599409"/>
                <a:ext cx="2456561" cy="663842"/>
              </a:xfrm>
              <a:prstGeom prst="rect">
                <a:avLst/>
              </a:prstGeom>
              <a:blipFill>
                <a:blip r:embed="rId9"/>
                <a:stretch>
                  <a:fillRect b="-5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C2CFDF-5FB2-716E-2FD3-DF2B575BBA27}"/>
              </a:ext>
            </a:extLst>
          </p:cNvPr>
          <p:cNvCxnSpPr/>
          <p:nvPr/>
        </p:nvCxnSpPr>
        <p:spPr>
          <a:xfrm>
            <a:off x="7266238" y="5235495"/>
            <a:ext cx="262896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48A5F3-D21F-5CF9-FA07-EF2D3DDDE248}"/>
                  </a:ext>
                </a:extLst>
              </p:cNvPr>
              <p:cNvSpPr txBox="1"/>
              <p:nvPr/>
            </p:nvSpPr>
            <p:spPr>
              <a:xfrm>
                <a:off x="8432057" y="5198261"/>
                <a:ext cx="2461007" cy="7737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9, 'mathAnswerShape': 1}">
                <a:extLst>
                  <a:ext uri="{FF2B5EF4-FFF2-40B4-BE49-F238E27FC236}">
                    <a16:creationId xmlns:a16="http://schemas.microsoft.com/office/drawing/2014/main" id="{4A48A5F3-D21F-5CF9-FA07-EF2D3DDDE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32057" y="5198261"/>
                <a:ext cx="2461007" cy="77376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670244D-1F81-1AEE-5891-F166465E648F}"/>
              </a:ext>
            </a:extLst>
          </p:cNvPr>
          <p:cNvCxnSpPr/>
          <p:nvPr/>
        </p:nvCxnSpPr>
        <p:spPr>
          <a:xfrm>
            <a:off x="8169644" y="5972013"/>
            <a:ext cx="263340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E042D4-9CF7-AE86-F598-277A999362A2}"/>
                  </a:ext>
                </a:extLst>
              </p:cNvPr>
              <p:cNvSpPr txBox="1"/>
              <p:nvPr/>
            </p:nvSpPr>
            <p:spPr>
              <a:xfrm>
                <a:off x="11370202" y="5373216"/>
                <a:ext cx="403923" cy="7737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60853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E042D4-9CF7-AE86-F598-277A999362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70202" y="5373216"/>
                <a:ext cx="403923" cy="77376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BE925D8-61A6-2E82-5A0D-3BCE02DAFFF4}"/>
              </a:ext>
            </a:extLst>
          </p:cNvPr>
          <p:cNvCxnSpPr/>
          <p:nvPr/>
        </p:nvCxnSpPr>
        <p:spPr>
          <a:xfrm>
            <a:off x="11107789" y="5972013"/>
            <a:ext cx="5763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B5B0AE-034A-C605-ADDE-673760DCF3EF}"/>
                  </a:ext>
                </a:extLst>
              </p:cNvPr>
              <p:cNvSpPr txBox="1"/>
              <p:nvPr/>
            </p:nvSpPr>
            <p:spPr>
              <a:xfrm>
                <a:off x="450108" y="5733256"/>
                <a:ext cx="2724532" cy="6639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B5B0AE-034A-C605-ADDE-673760DCF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33256"/>
                <a:ext cx="2724532" cy="663969"/>
              </a:xfrm>
              <a:prstGeom prst="rect">
                <a:avLst/>
              </a:prstGeom>
              <a:blipFill>
                <a:blip r:embed="rId12"/>
                <a:stretch>
                  <a:fillRect l="-3579" b="-5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9" grpId="0" build="allAtOnce"/>
      <p:bldP spid="11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8" name="yt_shape_1185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岳麓区校级期中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某出租车驾驶员从公司出发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ac906"/>
              </a:rPr>
              <a:t>在南北向的人民路上连续接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批客人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行驶路程记录如下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规定向南为正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向北为负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59" name="yt_table_1185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012188"/>
              </p:ext>
            </p:extLst>
          </p:nvPr>
        </p:nvGraphicFramePr>
        <p:xfrm>
          <a:off x="540000" y="201179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861" name="yt_shape_11861"/>
          <p:cNvSpPr txBox="1"/>
          <p:nvPr/>
        </p:nvSpPr>
        <p:spPr>
          <a:xfrm>
            <a:off x="540000" y="3415405"/>
            <a:ext cx="1015662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接送完第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批客人后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该驾驶员在公司什么方向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距离公司多少千米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接送完第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批客人后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该驾驶员在公司南方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距离公司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81F162-9C6F-2AF2-776C-24242A8909D2}"/>
              </a:ext>
            </a:extLst>
          </p:cNvPr>
          <p:cNvSpPr txBox="1"/>
          <p:nvPr/>
        </p:nvSpPr>
        <p:spPr>
          <a:xfrm>
            <a:off x="449989" y="3844087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300AE8-7B80-5F9C-1018-45642AD38BBA}"/>
              </a:ext>
            </a:extLst>
          </p:cNvPr>
          <p:cNvSpPr txBox="1"/>
          <p:nvPr/>
        </p:nvSpPr>
        <p:spPr>
          <a:xfrm>
            <a:off x="449989" y="4319575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接送完第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批客人后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该驾驶员在公司南方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距离公司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3" name="yt_shape_11863"/>
          <p:cNvSpPr txBox="1"/>
          <p:nvPr/>
        </p:nvSpPr>
        <p:spPr>
          <a:xfrm>
            <a:off x="540000" y="900000"/>
            <a:ext cx="923329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若该出租车每千米耗油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那么在这过程中共耗油多少升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在这过程中共耗油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5D1F3F-A434-E7DF-FEAE-B1A606F57229}"/>
              </a:ext>
            </a:extLst>
          </p:cNvPr>
          <p:cNvSpPr txBox="1"/>
          <p:nvPr/>
        </p:nvSpPr>
        <p:spPr>
          <a:xfrm>
            <a:off x="449989" y="1328682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62C899-F4BC-4DB6-9E93-65D41AB3AEE0}"/>
              </a:ext>
            </a:extLst>
          </p:cNvPr>
          <p:cNvSpPr txBox="1"/>
          <p:nvPr/>
        </p:nvSpPr>
        <p:spPr>
          <a:xfrm>
            <a:off x="449989" y="180417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F302FF-CE32-57F2-4690-35E8C8C8031B}"/>
              </a:ext>
            </a:extLst>
          </p:cNvPr>
          <p:cNvSpPr txBox="1"/>
          <p:nvPr/>
        </p:nvSpPr>
        <p:spPr>
          <a:xfrm>
            <a:off x="449989" y="22796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B2CC44-15C5-7025-CC9A-9DE588AB7D25}"/>
              </a:ext>
            </a:extLst>
          </p:cNvPr>
          <p:cNvSpPr txBox="1"/>
          <p:nvPr/>
        </p:nvSpPr>
        <p:spPr>
          <a:xfrm>
            <a:off x="449989" y="275514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382B78-04DB-36AC-5799-0C8308BD9460}"/>
              </a:ext>
            </a:extLst>
          </p:cNvPr>
          <p:cNvSpPr txBox="1"/>
          <p:nvPr/>
        </p:nvSpPr>
        <p:spPr>
          <a:xfrm>
            <a:off x="449989" y="3230634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在这过程中共耗油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6" name="yt_shape_11746"/>
          <p:cNvSpPr txBox="1"/>
          <p:nvPr/>
        </p:nvSpPr>
        <p:spPr>
          <a:xfrm>
            <a:off x="540000" y="900000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47" name="yt_table_11747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2868635"/>
                  </p:ext>
                </p:extLst>
              </p:nvPr>
            </p:nvGraphicFramePr>
            <p:xfrm>
              <a:off x="540056" y="1379303"/>
              <a:ext cx="4673600" cy="1906780"/>
            </p:xfrm>
            <a:graphic>
              <a:graphicData uri="http://schemas.openxmlformats.org/drawingml/2006/table">
                <a:tbl>
                  <a:tblPr/>
                  <a:tblGrid>
                    <a:gridCol w="4673600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是负数不是分数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1000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是正整数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是分数不是有理数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47" name="yt_table_11747" descr="{&quot;rangeId&quot;:4,&quot;type&quot;:&quot;Option&quot;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2868635"/>
                  </p:ext>
                </p:extLst>
              </p:nvPr>
            </p:nvGraphicFramePr>
            <p:xfrm>
              <a:off x="540056" y="1379303"/>
              <a:ext cx="4673600" cy="1906780"/>
            </p:xfrm>
            <a:graphic>
              <a:graphicData uri="http://schemas.openxmlformats.org/drawingml/2006/table">
                <a:tbl>
                  <a:tblPr/>
                  <a:tblGrid>
                    <a:gridCol w="4673600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是负数不是分数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1000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是正整数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A01A16-87C8-8B86-8A05-996D3F215FDF}"/>
              </a:ext>
            </a:extLst>
          </p:cNvPr>
          <p:cNvSpPr txBox="1"/>
          <p:nvPr/>
        </p:nvSpPr>
        <p:spPr>
          <a:xfrm>
            <a:off x="3878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5" name="yt_shape_11865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若该出租车的计价标准为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行驶路程不超过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726"/>
              </a:rPr>
              <a:t>的部分按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每千米加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元收费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在这过程中该驾驶员共收到车费多少元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批客人车费为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批客人车费为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批客人车费为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批客人车费为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批客人车费为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在这过程中该驾驶员共收到车费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904598-29C3-240A-3522-CCF1A9BB0AFD}"/>
              </a:ext>
            </a:extLst>
          </p:cNvPr>
          <p:cNvSpPr txBox="1"/>
          <p:nvPr/>
        </p:nvSpPr>
        <p:spPr>
          <a:xfrm>
            <a:off x="450108" y="1804170"/>
            <a:ext cx="839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批客人车费为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0AAB6F-D9D6-81B6-A662-DE26199E7BCE}"/>
              </a:ext>
            </a:extLst>
          </p:cNvPr>
          <p:cNvSpPr txBox="1"/>
          <p:nvPr/>
        </p:nvSpPr>
        <p:spPr>
          <a:xfrm>
            <a:off x="450108" y="227965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批客人车费为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BF5671-647B-761D-6511-214B09BF77FB}"/>
              </a:ext>
            </a:extLst>
          </p:cNvPr>
          <p:cNvSpPr txBox="1"/>
          <p:nvPr/>
        </p:nvSpPr>
        <p:spPr>
          <a:xfrm>
            <a:off x="450108" y="2755146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批客人车费为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209FE9-8DDA-CCC6-2AE3-BBDD6541356B}"/>
              </a:ext>
            </a:extLst>
          </p:cNvPr>
          <p:cNvSpPr txBox="1"/>
          <p:nvPr/>
        </p:nvSpPr>
        <p:spPr>
          <a:xfrm>
            <a:off x="450108" y="323063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批客人车费为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10A059-0971-512C-2DC0-F4C718C17E89}"/>
              </a:ext>
            </a:extLst>
          </p:cNvPr>
          <p:cNvSpPr txBox="1"/>
          <p:nvPr/>
        </p:nvSpPr>
        <p:spPr>
          <a:xfrm>
            <a:off x="450108" y="3706122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批客人车费为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8791CB-5EB7-2733-5DBD-4535E4CC701D}"/>
              </a:ext>
            </a:extLst>
          </p:cNvPr>
          <p:cNvSpPr txBox="1"/>
          <p:nvPr/>
        </p:nvSpPr>
        <p:spPr>
          <a:xfrm>
            <a:off x="450108" y="4181610"/>
            <a:ext cx="5502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CFF21B-FF61-FD7C-AD0A-99488B15E584}"/>
              </a:ext>
            </a:extLst>
          </p:cNvPr>
          <p:cNvSpPr txBox="1"/>
          <p:nvPr/>
        </p:nvSpPr>
        <p:spPr>
          <a:xfrm>
            <a:off x="450108" y="4657098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在这过程中该驾驶员共收到车费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48" name="yt_shape_11748"/>
              <p:cNvSpPr txBox="1"/>
              <p:nvPr/>
            </p:nvSpPr>
            <p:spPr>
              <a:xfrm>
                <a:off x="540000" y="900000"/>
                <a:ext cx="907460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将下列各数填入相应的圈内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748" name="yt_shape_11748" descr="{&quot;rangeId&quot;: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74600" cy="638893"/>
              </a:xfrm>
              <a:prstGeom prst="rect">
                <a:avLst/>
              </a:prstGeom>
              <a:blipFill>
                <a:blip r:embed="rId2"/>
                <a:stretch>
                  <a:fillRect l="-2083" r="-107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50" name="yt_image_1175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3289" y="1742045"/>
            <a:ext cx="4105420" cy="129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2" name="yt_shape_11752"/>
          <p:cNvSpPr txBox="1"/>
          <p:nvPr/>
        </p:nvSpPr>
        <p:spPr>
          <a:xfrm>
            <a:off x="540000" y="3087566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说出这两个圈的重叠部分表示的是什么数的集合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5F220D-9C55-4D1D-CA57-D7B9AA65BFE4}"/>
              </a:ext>
            </a:extLst>
          </p:cNvPr>
          <p:cNvSpPr txBox="1"/>
          <p:nvPr/>
        </p:nvSpPr>
        <p:spPr>
          <a:xfrm>
            <a:off x="7917589" y="304076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4BC7862-C832-F38A-FFEF-0F20BB5EDA3D}"/>
              </a:ext>
            </a:extLst>
          </p:cNvPr>
          <p:cNvSpPr/>
          <p:nvPr/>
        </p:nvSpPr>
        <p:spPr>
          <a:xfrm>
            <a:off x="4295800" y="198884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28CB146-A8B0-B294-87A4-FF14660B442B}"/>
              </a:ext>
            </a:extLst>
          </p:cNvPr>
          <p:cNvSpPr/>
          <p:nvPr/>
        </p:nvSpPr>
        <p:spPr>
          <a:xfrm>
            <a:off x="5591944" y="206084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3B81F56-E4FE-FBA1-D13F-6098F0C1A8C8}"/>
              </a:ext>
            </a:extLst>
          </p:cNvPr>
          <p:cNvSpPr/>
          <p:nvPr/>
        </p:nvSpPr>
        <p:spPr>
          <a:xfrm>
            <a:off x="6888088" y="206084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3" name="yt_shape_11753"/>
          <p:cNvSpPr txBox="1"/>
          <p:nvPr/>
        </p:nvSpPr>
        <p:spPr>
          <a:xfrm>
            <a:off x="0" y="963999"/>
            <a:ext cx="74154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457142"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相反数、绝对值、数轴的有关概念与计算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54" name="yt_shape_11754"/>
              <p:cNvSpPr txBox="1"/>
              <p:nvPr/>
            </p:nvSpPr>
            <p:spPr>
              <a:xfrm>
                <a:off x="540000" y="1480293"/>
                <a:ext cx="1029288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绝对值最大的数是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754" name="yt_shape_117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0293"/>
                <a:ext cx="10292882" cy="639855"/>
              </a:xfrm>
              <a:prstGeom prst="rect">
                <a:avLst/>
              </a:prstGeom>
              <a:blipFill>
                <a:blip r:embed="rId2"/>
                <a:stretch>
                  <a:fillRect l="-1836" r="-82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756" name="yt_table_11756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0228725"/>
                  </p:ext>
                </p:extLst>
              </p:nvPr>
            </p:nvGraphicFramePr>
            <p:xfrm>
              <a:off x="540056" y="2170936"/>
              <a:ext cx="8124191" cy="633667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  <a:gridCol w="2341013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  <a:gridCol w="2207810">
                      <a:extLst>
                        <a:ext uri="{9D8B030D-6E8A-4147-A177-3AD203B41FA5}">
                          <a16:colId xmlns:a16="http://schemas.microsoft.com/office/drawing/2014/main" val="10315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756" name="yt_table_11756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0228725"/>
                  </p:ext>
                </p:extLst>
              </p:nvPr>
            </p:nvGraphicFramePr>
            <p:xfrm>
              <a:off x="540056" y="2170936"/>
              <a:ext cx="8124191" cy="633667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  <a:gridCol w="2341013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  <a:gridCol w="2207810">
                      <a:extLst>
                        <a:ext uri="{9D8B030D-6E8A-4147-A177-3AD203B41FA5}">
                          <a16:colId xmlns:a16="http://schemas.microsoft.com/office/drawing/2014/main" val="10315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3646" r="-14375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036832">
            <a:extLst>
              <a:ext uri="{FF2B5EF4-FFF2-40B4-BE49-F238E27FC236}">
                <a16:creationId xmlns:a16="http://schemas.microsoft.com/office/drawing/2014/main" id="{EC987C9E-CC2C-AF52-3B93-EF122B4BC0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32132"/>
            <a:ext cx="1095567" cy="34162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12683A1-BEEF-8C8B-C5B6-B4B341BB1672}"/>
              </a:ext>
            </a:extLst>
          </p:cNvPr>
          <p:cNvSpPr txBox="1"/>
          <p:nvPr/>
        </p:nvSpPr>
        <p:spPr>
          <a:xfrm>
            <a:off x="9813064" y="1433487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757" name="yt_shape_11757"/>
          <p:cNvSpPr txBox="1"/>
          <p:nvPr/>
        </p:nvSpPr>
        <p:spPr>
          <a:xfrm>
            <a:off x="540000" y="2852936"/>
            <a:ext cx="105333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8" name="yt_table_117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800272"/>
              </p:ext>
            </p:extLst>
          </p:nvPr>
        </p:nvGraphicFramePr>
        <p:xfrm>
          <a:off x="540056" y="3332239"/>
          <a:ext cx="70808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sp>
        <p:nvSpPr>
          <p:cNvPr id="11760" name="yt_shape_11760"/>
          <p:cNvSpPr txBox="1"/>
          <p:nvPr/>
        </p:nvSpPr>
        <p:spPr>
          <a:xfrm>
            <a:off x="540119" y="43337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沿数轴的正方向移动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c9ff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1" name="yt_table_117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111972"/>
              </p:ext>
            </p:extLst>
          </p:nvPr>
        </p:nvGraphicFramePr>
        <p:xfrm>
          <a:off x="540056" y="529322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774F8D2-86A2-4CBD-2E14-C7907E4BF2ED}"/>
              </a:ext>
            </a:extLst>
          </p:cNvPr>
          <p:cNvSpPr txBox="1"/>
          <p:nvPr/>
        </p:nvSpPr>
        <p:spPr>
          <a:xfrm>
            <a:off x="10051189" y="28061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6CFE08-FB6A-AE84-5C63-CE0CBD4E5DB2}"/>
              </a:ext>
            </a:extLst>
          </p:cNvPr>
          <p:cNvSpPr txBox="1"/>
          <p:nvPr/>
        </p:nvSpPr>
        <p:spPr>
          <a:xfrm>
            <a:off x="6498483" y="47624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7242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3" name="yt_shape_11763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有理数的大小比较</a:t>
            </a:r>
          </a:p>
        </p:txBody>
      </p:sp>
      <p:sp>
        <p:nvSpPr>
          <p:cNvPr id="11764" name="yt_shape_11764"/>
          <p:cNvSpPr txBox="1"/>
          <p:nvPr/>
        </p:nvSpPr>
        <p:spPr>
          <a:xfrm>
            <a:off x="540000" y="1399565"/>
            <a:ext cx="105413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5" name="yt_table_117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587227"/>
              </p:ext>
            </p:extLst>
          </p:nvPr>
        </p:nvGraphicFramePr>
        <p:xfrm>
          <a:off x="540056" y="1878868"/>
          <a:ext cx="91052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p:sp>
        <p:nvSpPr>
          <p:cNvPr id="11767" name="yt_shape_11767"/>
          <p:cNvSpPr txBox="1"/>
          <p:nvPr/>
        </p:nvSpPr>
        <p:spPr>
          <a:xfrm>
            <a:off x="540119" y="24050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0fd8"/>
              </a:rPr>
              <a:t>下列结论中正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9" name="yt_table_1176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066081"/>
              </p:ext>
            </p:extLst>
          </p:nvPr>
        </p:nvGraphicFramePr>
        <p:xfrm>
          <a:off x="540056" y="3364474"/>
          <a:ext cx="649033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1966913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pic>
        <p:nvPicPr>
          <p:cNvPr id="11768" name="yt_image_11768_skip" title="H_22.4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0530" y="3364474"/>
            <a:ext cx="2779565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71" name="yt_shape_11771"/>
              <p:cNvSpPr txBox="1"/>
              <p:nvPr/>
            </p:nvSpPr>
            <p:spPr>
              <a:xfrm>
                <a:off x="540000" y="4366028"/>
                <a:ext cx="9722533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771" name="yt_shape_117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6028"/>
                <a:ext cx="9722533" cy="673774"/>
              </a:xfrm>
              <a:prstGeom prst="rect">
                <a:avLst/>
              </a:prstGeom>
              <a:blipFill>
                <a:blip r:embed="rId3"/>
                <a:stretch>
                  <a:fillRect l="-1945" r="-941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036922">
            <a:extLst>
              <a:ext uri="{FF2B5EF4-FFF2-40B4-BE49-F238E27FC236}">
                <a16:creationId xmlns:a16="http://schemas.microsoft.com/office/drawing/2014/main" id="{0C6A2975-7655-9732-40C3-1DB2113A04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E8CE20-7C6F-155C-7541-C73B991B31B8}"/>
              </a:ext>
            </a:extLst>
          </p:cNvPr>
          <p:cNvSpPr txBox="1"/>
          <p:nvPr/>
        </p:nvSpPr>
        <p:spPr>
          <a:xfrm>
            <a:off x="10076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E9B975-1D38-6680-3814-AE0457E22658}"/>
              </a:ext>
            </a:extLst>
          </p:cNvPr>
          <p:cNvSpPr txBox="1"/>
          <p:nvPr/>
        </p:nvSpPr>
        <p:spPr>
          <a:xfrm>
            <a:off x="1974108" y="28337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36D0C4-DE05-FAD5-0686-BA405A9FB305}"/>
              </a:ext>
            </a:extLst>
          </p:cNvPr>
          <p:cNvSpPr txBox="1"/>
          <p:nvPr/>
        </p:nvSpPr>
        <p:spPr>
          <a:xfrm>
            <a:off x="3372894" y="4319222"/>
            <a:ext cx="1094487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4" name="yt_shape_11774"/>
          <p:cNvSpPr txBox="1"/>
          <p:nvPr/>
        </p:nvSpPr>
        <p:spPr>
          <a:xfrm>
            <a:off x="540000" y="1811672"/>
            <a:ext cx="43473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1776" name="yt_image_11776" title="H_55.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4170" y="1484784"/>
            <a:ext cx="4617829" cy="70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778" name="yt_shape_11778"/>
              <p:cNvSpPr txBox="1"/>
              <p:nvPr/>
            </p:nvSpPr>
            <p:spPr>
              <a:xfrm>
                <a:off x="540000" y="2348880"/>
                <a:ext cx="10632719" cy="24860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写出大于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的所有负整数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大于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的所有负整数是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在数轴上标出表示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778" name="yt_shape_117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8880"/>
                <a:ext cx="10632719" cy="2486002"/>
              </a:xfrm>
              <a:prstGeom prst="rect">
                <a:avLst/>
              </a:prstGeom>
              <a:blipFill>
                <a:blip r:embed="rId3"/>
                <a:stretch>
                  <a:fillRect l="-1778" r="-803"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90" name="yt_shape_11790"/>
          <p:cNvSpPr txBox="1"/>
          <p:nvPr/>
        </p:nvSpPr>
        <p:spPr>
          <a:xfrm>
            <a:off x="540000" y="5902131"/>
            <a:ext cx="4622291" cy="6303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500" b="0" i="0" u="none" spc="-3500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  <a:r>
              <a:rPr lang="en-US" altLang="zh-CN" sz="3500" b="0" i="0" u="none" spc="35169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</a:p>
        </p:txBody>
      </p:sp>
      <p:pic>
        <p:nvPicPr>
          <p:cNvPr id="11789" name="yt_image_11789" title="H_55.2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7691" y="4941168"/>
            <a:ext cx="4576618" cy="70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792" name="yt_shape_11792"/>
              <p:cNvSpPr txBox="1"/>
              <p:nvPr/>
            </p:nvSpPr>
            <p:spPr>
              <a:xfrm>
                <a:off x="540000" y="6654566"/>
                <a:ext cx="3707746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92" name="yt_shape_117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654566"/>
                <a:ext cx="3707746" cy="646267"/>
              </a:xfrm>
              <a:prstGeom prst="rect">
                <a:avLst/>
              </a:prstGeom>
              <a:blipFill>
                <a:blip r:embed="rId5"/>
                <a:stretch>
                  <a:fillRect l="-5099" r="-411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ED5FD75-79EC-5432-A8F1-CE8C3024C746}"/>
              </a:ext>
            </a:extLst>
          </p:cNvPr>
          <p:cNvSpPr txBox="1"/>
          <p:nvPr/>
        </p:nvSpPr>
        <p:spPr>
          <a:xfrm>
            <a:off x="1764439" y="176486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C6C595-CD5C-5D14-6E8E-18D34A87C7C6}"/>
              </a:ext>
            </a:extLst>
          </p:cNvPr>
          <p:cNvSpPr txBox="1"/>
          <p:nvPr/>
        </p:nvSpPr>
        <p:spPr>
          <a:xfrm>
            <a:off x="3383689" y="176486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D4AD38-CB17-196F-832A-66190493F2AC}"/>
                  </a:ext>
                </a:extLst>
              </p:cNvPr>
              <p:cNvSpPr txBox="1"/>
              <p:nvPr/>
            </p:nvSpPr>
            <p:spPr>
              <a:xfrm>
                <a:off x="449989" y="2981270"/>
                <a:ext cx="619512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大于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的所有负整数是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D4AD38-CB17-196F-832A-66190493F2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1270"/>
                <a:ext cx="6195123" cy="772808"/>
              </a:xfrm>
              <a:prstGeom prst="rect">
                <a:avLst/>
              </a:prstGeom>
              <a:blipFill>
                <a:blip r:embed="rId6"/>
                <a:stretch>
                  <a:fillRect l="-1575" r="-157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E2697A3-D9D4-1C37-669F-C9C56F58381D}"/>
              </a:ext>
            </a:extLst>
          </p:cNvPr>
          <p:cNvSpPr txBox="1"/>
          <p:nvPr/>
        </p:nvSpPr>
        <p:spPr>
          <a:xfrm>
            <a:off x="449989" y="4339662"/>
            <a:ext cx="719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）－｜－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0DB9397-5DDF-CE0E-CB21-2D7663903E18}"/>
                  </a:ext>
                </a:extLst>
              </p:cNvPr>
              <p:cNvSpPr txBox="1"/>
              <p:nvPr/>
            </p:nvSpPr>
            <p:spPr>
              <a:xfrm>
                <a:off x="449989" y="5733256"/>
                <a:ext cx="3851973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＜－｜－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0DB9397-5DDF-CE0E-CB21-2D7663903E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3256"/>
                <a:ext cx="3851973" cy="733629"/>
              </a:xfrm>
              <a:prstGeom prst="rect">
                <a:avLst/>
              </a:prstGeom>
              <a:blipFill>
                <a:blip r:embed="rId7"/>
                <a:stretch>
                  <a:fillRect l="-2532" r="-2532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73" name="yt_shape_11773"/>
          <p:cNvSpPr txBox="1"/>
          <p:nvPr/>
        </p:nvSpPr>
        <p:spPr>
          <a:xfrm>
            <a:off x="540119" y="9087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在如图所示的数轴上对应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3bee"/>
              </a:rPr>
              <a:t>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数轴上对应的点与原点的距离为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4" name="yt_shape_11794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科学记数法</a:t>
            </a:r>
          </a:p>
        </p:txBody>
      </p:sp>
      <p:sp>
        <p:nvSpPr>
          <p:cNvPr id="11795" name="yt_shape_11795"/>
          <p:cNvSpPr txBox="1"/>
          <p:nvPr/>
        </p:nvSpPr>
        <p:spPr>
          <a:xfrm>
            <a:off x="540119" y="13995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正在运行的中国大科学装置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89eb"/>
              </a:rPr>
              <a:t>人造太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——世界首个全超导托卡马克东方超环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EAST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装置取得重大成果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2c8f"/>
              </a:rPr>
              <a:t>在第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122254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次实验中成功实现了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秒稳态长脉冲高约束模式等离子体运行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c7d5"/>
              </a:rPr>
              <a:t>创造了托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卡马克装置高约束模式运行新的世界纪录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122254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a0ce"/>
              </a:rPr>
              <a:t>用科学记数法表示为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6" name="yt_table_117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766555"/>
              </p:ext>
            </p:extLst>
          </p:nvPr>
        </p:nvGraphicFramePr>
        <p:xfrm>
          <a:off x="540056" y="3408040"/>
          <a:ext cx="6656706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938463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22254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22254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122254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pic>
        <p:nvPicPr>
          <p:cNvPr id="3" name="yt_shape_1722390037012">
            <a:extLst>
              <a:ext uri="{FF2B5EF4-FFF2-40B4-BE49-F238E27FC236}">
                <a16:creationId xmlns:a16="http://schemas.microsoft.com/office/drawing/2014/main" id="{885AA51A-6A96-A064-2599-2F441EF6BF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64010F-75E1-241B-1CEE-188195651449}"/>
              </a:ext>
            </a:extLst>
          </p:cNvPr>
          <p:cNvSpPr txBox="1"/>
          <p:nvPr/>
        </p:nvSpPr>
        <p:spPr>
          <a:xfrm>
            <a:off x="10969298" y="27670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8" name="yt_shape_1179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某正方形广场的边长为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5927"/>
              </a:rPr>
              <a:t>其面积用科学记数法表示为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9" name="yt_table_117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910827"/>
              </p:ext>
            </p:extLst>
          </p:nvPr>
        </p:nvGraphicFramePr>
        <p:xfrm>
          <a:off x="540056" y="1859435"/>
          <a:ext cx="5943918" cy="950976"/>
        </p:xfrm>
        <a:graphic>
          <a:graphicData uri="http://schemas.openxmlformats.org/drawingml/2006/table">
            <a:tbl>
              <a:tblPr/>
              <a:tblGrid>
                <a:gridCol w="3429318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493D715-8BA2-6767-204F-4F32A27C6AF4}"/>
              </a:ext>
            </a:extLst>
          </p:cNvPr>
          <p:cNvSpPr txBox="1"/>
          <p:nvPr/>
        </p:nvSpPr>
        <p:spPr>
          <a:xfrm>
            <a:off x="10597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1" name="yt_shape_11801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有理数的运算及应用</a:t>
            </a:r>
          </a:p>
        </p:txBody>
      </p:sp>
      <p:sp>
        <p:nvSpPr>
          <p:cNvPr id="11802" name="yt_shape_11802"/>
          <p:cNvSpPr txBox="1"/>
          <p:nvPr/>
        </p:nvSpPr>
        <p:spPr>
          <a:xfrm>
            <a:off x="540000" y="1399565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03" name="yt_table_118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00924"/>
              </p:ext>
            </p:extLst>
          </p:nvPr>
        </p:nvGraphicFramePr>
        <p:xfrm>
          <a:off x="540056" y="1878868"/>
          <a:ext cx="3896043" cy="950976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pic>
        <p:nvPicPr>
          <p:cNvPr id="3" name="yt_shape_1722390037092">
            <a:extLst>
              <a:ext uri="{FF2B5EF4-FFF2-40B4-BE49-F238E27FC236}">
                <a16:creationId xmlns:a16="http://schemas.microsoft.com/office/drawing/2014/main" id="{B1332F2F-6325-EEA3-4D27-EF5C55E6C6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427B11-974C-790E-8031-03C16921A0A6}"/>
              </a:ext>
            </a:extLst>
          </p:cNvPr>
          <p:cNvSpPr txBox="1"/>
          <p:nvPr/>
        </p:nvSpPr>
        <p:spPr>
          <a:xfrm>
            <a:off x="6926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2628</Words>
  <Application>Microsoft Office PowerPoint</Application>
  <PresentationFormat>宽屏</PresentationFormat>
  <Paragraphs>227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14</cp:revision>
  <dcterms:created xsi:type="dcterms:W3CDTF">2024-07-31T01:35:33Z</dcterms:created>
  <dcterms:modified xsi:type="dcterms:W3CDTF">2024-07-31T07:54:31Z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