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0" r:id="rId7"/>
    <p:sldId id="372" r:id="rId8"/>
    <p:sldId id="373" r:id="rId9"/>
    <p:sldId id="375" r:id="rId10"/>
    <p:sldId id="379" r:id="rId11"/>
    <p:sldId id="381" r:id="rId12"/>
    <p:sldId id="393" r:id="rId13"/>
    <p:sldId id="383" r:id="rId14"/>
    <p:sldId id="384" r:id="rId15"/>
    <p:sldId id="390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6" name="yt_shape_10736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35" name="yt_image_1073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8" name="yt_shape_10738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等于加这个数的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D2193B-DE1E-E4E5-9048-70A0A4FB5CA4}"/>
              </a:ext>
            </a:extLst>
          </p:cNvPr>
          <p:cNvSpPr txBox="1"/>
          <p:nvPr/>
        </p:nvSpPr>
        <p:spPr>
          <a:xfrm>
            <a:off x="7155707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0733F6-2298-6AD0-79F2-976E81326F9F}"/>
              </a:ext>
            </a:extLst>
          </p:cNvPr>
          <p:cNvSpPr txBox="1"/>
          <p:nvPr/>
        </p:nvSpPr>
        <p:spPr>
          <a:xfrm>
            <a:off x="10699007" y="1550777"/>
            <a:ext cx="118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cec5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505D1B-050D-BA34-CF62-29AC975F4A97}"/>
              </a:ext>
            </a:extLst>
          </p:cNvPr>
          <p:cNvSpPr txBox="1"/>
          <p:nvPr/>
        </p:nvSpPr>
        <p:spPr>
          <a:xfrm>
            <a:off x="450108" y="2026265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93" name="yt_shape_10793"/>
              <p:cNvSpPr txBox="1"/>
              <p:nvPr/>
            </p:nvSpPr>
            <p:spPr>
              <a:xfrm>
                <a:off x="540000" y="900000"/>
                <a:ext cx="5232202" cy="48419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793" name="yt_shape_10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32202" cy="4841967"/>
              </a:xfrm>
              <a:prstGeom prst="rect">
                <a:avLst/>
              </a:prstGeom>
              <a:blipFill>
                <a:blip r:embed="rId2"/>
                <a:stretch>
                  <a:fillRect l="-3613" t="-1134" r="-2564" b="-10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02AC5A-AC5F-0AFE-8F69-A984C2E1F963}"/>
              </a:ext>
            </a:extLst>
          </p:cNvPr>
          <p:cNvSpPr txBox="1"/>
          <p:nvPr/>
        </p:nvSpPr>
        <p:spPr>
          <a:xfrm>
            <a:off x="449989" y="177281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51D54D-F814-702B-45DE-2C8557F18D68}"/>
              </a:ext>
            </a:extLst>
          </p:cNvPr>
          <p:cNvSpPr txBox="1"/>
          <p:nvPr/>
        </p:nvSpPr>
        <p:spPr>
          <a:xfrm>
            <a:off x="1645209" y="2248304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65C3E0-9050-DBE3-213C-499A0287EFD4}"/>
                  </a:ext>
                </a:extLst>
              </p:cNvPr>
              <p:cNvSpPr txBox="1"/>
              <p:nvPr/>
            </p:nvSpPr>
            <p:spPr>
              <a:xfrm>
                <a:off x="449989" y="3398670"/>
                <a:ext cx="42853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65C3E0-9050-DBE3-213C-499A0287E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8670"/>
                <a:ext cx="4285361" cy="768490"/>
              </a:xfrm>
              <a:prstGeom prst="rect">
                <a:avLst/>
              </a:prstGeom>
              <a:blipFill>
                <a:blip r:embed="rId3"/>
                <a:stretch>
                  <a:fillRect l="-2276" r="-213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27DC5D-7DEB-05BC-1E0E-586BFD370688}"/>
                  </a:ext>
                </a:extLst>
              </p:cNvPr>
              <p:cNvSpPr txBox="1"/>
              <p:nvPr/>
            </p:nvSpPr>
            <p:spPr>
              <a:xfrm>
                <a:off x="1703512" y="4073549"/>
                <a:ext cx="3486213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27DC5D-7DEB-05BC-1E0E-586BFD3706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073549"/>
                <a:ext cx="3486213" cy="801701"/>
              </a:xfrm>
              <a:prstGeom prst="rect">
                <a:avLst/>
              </a:prstGeom>
              <a:blipFill>
                <a:blip r:embed="rId4"/>
                <a:stretch>
                  <a:fillRect l="-2622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1BEB8A-B1EC-3385-BED8-99E2AE75F523}"/>
                  </a:ext>
                </a:extLst>
              </p:cNvPr>
              <p:cNvSpPr txBox="1"/>
              <p:nvPr/>
            </p:nvSpPr>
            <p:spPr>
              <a:xfrm>
                <a:off x="1703512" y="4781637"/>
                <a:ext cx="14707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1BEB8A-B1EC-3385-BED8-99E2AE75F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781637"/>
                <a:ext cx="1470724" cy="768490"/>
              </a:xfrm>
              <a:prstGeom prst="rect">
                <a:avLst/>
              </a:prstGeom>
              <a:blipFill>
                <a:blip r:embed="rId5"/>
                <a:stretch>
                  <a:fillRect l="-61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03E3DC-3F43-587A-5C8F-6F001FBFA323}"/>
                  </a:ext>
                </a:extLst>
              </p:cNvPr>
              <p:cNvSpPr txBox="1"/>
              <p:nvPr/>
            </p:nvSpPr>
            <p:spPr>
              <a:xfrm>
                <a:off x="1703512" y="5456515"/>
                <a:ext cx="1013524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03E3DC-3F43-587A-5C8F-6F001FBFA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456515"/>
                <a:ext cx="1013524" cy="729564"/>
              </a:xfrm>
              <a:prstGeom prst="rect">
                <a:avLst/>
              </a:prstGeom>
              <a:blipFill>
                <a:blip r:embed="rId6"/>
                <a:stretch>
                  <a:fillRect l="-898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9" name="yt_shape_10799"/>
          <p:cNvSpPr txBox="1"/>
          <p:nvPr/>
        </p:nvSpPr>
        <p:spPr>
          <a:xfrm>
            <a:off x="540000" y="900000"/>
            <a:ext cx="615553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361185-E9D0-0C8F-612F-356DDFF3AFBE}"/>
              </a:ext>
            </a:extLst>
          </p:cNvPr>
          <p:cNvSpPr txBox="1"/>
          <p:nvPr/>
        </p:nvSpPr>
        <p:spPr>
          <a:xfrm>
            <a:off x="449989" y="132868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67B07D-64E8-7600-232C-8A5EA3C70DEF}"/>
              </a:ext>
            </a:extLst>
          </p:cNvPr>
          <p:cNvSpPr txBox="1"/>
          <p:nvPr/>
        </p:nvSpPr>
        <p:spPr>
          <a:xfrm>
            <a:off x="1703512" y="1804170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53500C-12AA-FE11-214F-B2822A5110D5}"/>
              </a:ext>
            </a:extLst>
          </p:cNvPr>
          <p:cNvSpPr txBox="1"/>
          <p:nvPr/>
        </p:nvSpPr>
        <p:spPr>
          <a:xfrm>
            <a:off x="1703512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E303CC-15C4-D0B3-AD48-CEC73EC3ED61}"/>
              </a:ext>
            </a:extLst>
          </p:cNvPr>
          <p:cNvSpPr txBox="1"/>
          <p:nvPr/>
        </p:nvSpPr>
        <p:spPr>
          <a:xfrm>
            <a:off x="1703512" y="27551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1" name="yt_shape_10801"/>
          <p:cNvSpPr txBox="1"/>
          <p:nvPr/>
        </p:nvSpPr>
        <p:spPr>
          <a:xfrm>
            <a:off x="540000" y="900000"/>
            <a:ext cx="973984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0BFABC-CFDC-AAC9-BAB6-DF4A6E53217D}"/>
              </a:ext>
            </a:extLst>
          </p:cNvPr>
          <p:cNvSpPr txBox="1"/>
          <p:nvPr/>
        </p:nvSpPr>
        <p:spPr>
          <a:xfrm>
            <a:off x="449989" y="1328682"/>
            <a:ext cx="470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25C942-7971-48CC-8F39-BFBFD62D9A07}"/>
              </a:ext>
            </a:extLst>
          </p:cNvPr>
          <p:cNvSpPr txBox="1"/>
          <p:nvPr/>
        </p:nvSpPr>
        <p:spPr>
          <a:xfrm>
            <a:off x="449989" y="1804170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C58527-0E39-4BE7-2A2E-5E3ED0668EE6}"/>
              </a:ext>
            </a:extLst>
          </p:cNvPr>
          <p:cNvSpPr txBox="1"/>
          <p:nvPr/>
        </p:nvSpPr>
        <p:spPr>
          <a:xfrm>
            <a:off x="449989" y="2279658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838054-668F-06EE-3839-6780E5734E17}"/>
              </a:ext>
            </a:extLst>
          </p:cNvPr>
          <p:cNvSpPr txBox="1"/>
          <p:nvPr/>
        </p:nvSpPr>
        <p:spPr>
          <a:xfrm>
            <a:off x="449989" y="2755146"/>
            <a:ext cx="2420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E4A809-2C0D-0F7B-E27B-423AD6B147CA}"/>
              </a:ext>
            </a:extLst>
          </p:cNvPr>
          <p:cNvSpPr txBox="1"/>
          <p:nvPr/>
        </p:nvSpPr>
        <p:spPr>
          <a:xfrm>
            <a:off x="449989" y="3230634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43C717-8E73-6A60-FF15-9988AD0A17F8}"/>
              </a:ext>
            </a:extLst>
          </p:cNvPr>
          <p:cNvSpPr txBox="1"/>
          <p:nvPr/>
        </p:nvSpPr>
        <p:spPr>
          <a:xfrm>
            <a:off x="449989" y="3706122"/>
            <a:ext cx="542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36DAC5-8178-9489-C48A-943754C31291}"/>
              </a:ext>
            </a:extLst>
          </p:cNvPr>
          <p:cNvSpPr txBox="1"/>
          <p:nvPr/>
        </p:nvSpPr>
        <p:spPr>
          <a:xfrm>
            <a:off x="449989" y="4181610"/>
            <a:ext cx="511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224D82-16B7-87D1-C8A2-4D69A76933BA}"/>
              </a:ext>
            </a:extLst>
          </p:cNvPr>
          <p:cNvSpPr txBox="1"/>
          <p:nvPr/>
        </p:nvSpPr>
        <p:spPr>
          <a:xfrm>
            <a:off x="449989" y="4657098"/>
            <a:ext cx="4401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4" name="yt_shape_10804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03" name="yt_image_1080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06" name="yt_shape_10806"/>
              <p:cNvSpPr txBox="1"/>
              <p:nvPr/>
            </p:nvSpPr>
            <p:spPr>
              <a:xfrm>
                <a:off x="540119" y="1597583"/>
                <a:ext cx="11492915" cy="42695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在有些情况下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7_113da,isEnd"/>
                  </a:rPr>
                  <a:t>不需要计算出结果也能把绝对值符号去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根据上面的规律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把下列各式写成去掉绝对值符号的形式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06" name="yt_shape_108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269567"/>
              </a:xfrm>
              <a:prstGeom prst="rect">
                <a:avLst/>
              </a:prstGeom>
              <a:blipFill>
                <a:blip r:embed="rId3"/>
                <a:stretch>
                  <a:fillRect l="-1645" t="-1143" b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1E0AB7-CAC3-BB11-0AE0-B50FDA8E663D}"/>
              </a:ext>
            </a:extLst>
          </p:cNvPr>
          <p:cNvSpPr txBox="1"/>
          <p:nvPr/>
        </p:nvSpPr>
        <p:spPr>
          <a:xfrm>
            <a:off x="2431308" y="392821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7F3430-FAF3-593F-8755-D026B6AE9143}"/>
                  </a:ext>
                </a:extLst>
              </p:cNvPr>
              <p:cNvSpPr txBox="1"/>
              <p:nvPr/>
            </p:nvSpPr>
            <p:spPr>
              <a:xfrm>
                <a:off x="2532210" y="4221088"/>
                <a:ext cx="1775523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7F3430-FAF3-593F-8755-D026B6AE91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2210" y="4221088"/>
                <a:ext cx="1775523" cy="801701"/>
              </a:xfrm>
              <a:prstGeom prst="rect">
                <a:avLst/>
              </a:prstGeom>
              <a:blipFill>
                <a:blip r:embed="rId4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0CCDEA-A1E0-D540-8249-77E40AE5EAB5}"/>
                  </a:ext>
                </a:extLst>
              </p:cNvPr>
              <p:cNvSpPr txBox="1"/>
              <p:nvPr/>
            </p:nvSpPr>
            <p:spPr>
              <a:xfrm>
                <a:off x="2579835" y="5111794"/>
                <a:ext cx="1446911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7A0CCDEA-A1E0-D540-8249-77E40AE5E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9835" y="5111794"/>
                <a:ext cx="1446911" cy="760870"/>
              </a:xfrm>
              <a:prstGeom prst="rect">
                <a:avLst/>
              </a:prstGeom>
              <a:blipFill>
                <a:blip r:embed="rId5"/>
                <a:stretch>
                  <a:fillRect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F6B557A-11F9-2DCE-B0A4-C74A997191DB}"/>
              </a:ext>
            </a:extLst>
          </p:cNvPr>
          <p:cNvCxnSpPr/>
          <p:nvPr/>
        </p:nvCxnSpPr>
        <p:spPr>
          <a:xfrm>
            <a:off x="2317421" y="5844908"/>
            <a:ext cx="16193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5" name="yt_shape_10815"/>
          <p:cNvSpPr txBox="1"/>
          <p:nvPr/>
        </p:nvSpPr>
        <p:spPr>
          <a:xfrm>
            <a:off x="540000" y="900000"/>
            <a:ext cx="108619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816" name="yt_image_10816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279672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818" name="yt_table_108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693315"/>
              </p:ext>
            </p:extLst>
          </p:nvPr>
        </p:nvGraphicFramePr>
        <p:xfrm>
          <a:off x="540056" y="1911566"/>
          <a:ext cx="5247006" cy="950976"/>
        </p:xfrm>
        <a:graphic>
          <a:graphicData uri="http://schemas.openxmlformats.org/drawingml/2006/table">
            <a:tbl>
              <a:tblPr/>
              <a:tblGrid>
                <a:gridCol w="289909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34791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0" name="yt_shape_10820"/>
              <p:cNvSpPr txBox="1"/>
              <p:nvPr/>
            </p:nvSpPr>
            <p:spPr>
              <a:xfrm>
                <a:off x="540000" y="2913120"/>
                <a:ext cx="7775077" cy="20378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用合理的方法计算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20" name="yt_shape_10820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3120"/>
                <a:ext cx="7775077" cy="2037802"/>
              </a:xfrm>
              <a:prstGeom prst="rect">
                <a:avLst/>
              </a:prstGeom>
              <a:blipFill>
                <a:blip r:embed="rId3"/>
                <a:stretch>
                  <a:fillRect l="-2431" r="-1412" b="-2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B566CA-5EE3-3D6A-EBF8-4546DE383613}"/>
              </a:ext>
            </a:extLst>
          </p:cNvPr>
          <p:cNvSpPr txBox="1"/>
          <p:nvPr/>
        </p:nvSpPr>
        <p:spPr>
          <a:xfrm>
            <a:off x="103940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BD35CB-A3F4-1FD9-FBCA-B268E6A516A7}"/>
                  </a:ext>
                </a:extLst>
              </p:cNvPr>
              <p:cNvSpPr txBox="1"/>
              <p:nvPr/>
            </p:nvSpPr>
            <p:spPr>
              <a:xfrm>
                <a:off x="449989" y="3574403"/>
                <a:ext cx="49568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A0BD35CB-A3F4-1FD9-FBCA-B268E6A51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4403"/>
                <a:ext cx="4956873" cy="768045"/>
              </a:xfrm>
              <a:prstGeom prst="rect">
                <a:avLst/>
              </a:prstGeom>
              <a:blipFill>
                <a:blip r:embed="rId4"/>
                <a:stretch>
                  <a:fillRect l="-19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BACCE3-9DA6-EE0D-19F1-C9FB41C5D47E}"/>
                  </a:ext>
                </a:extLst>
              </p:cNvPr>
              <p:cNvSpPr txBox="1"/>
              <p:nvPr/>
            </p:nvSpPr>
            <p:spPr>
              <a:xfrm>
                <a:off x="1703512" y="4248836"/>
                <a:ext cx="7087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BACCE3-9DA6-EE0D-19F1-C9FB41C5D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248836"/>
                <a:ext cx="708724" cy="729184"/>
              </a:xfrm>
              <a:prstGeom prst="rect">
                <a:avLst/>
              </a:prstGeom>
              <a:blipFill>
                <a:blip r:embed="rId5"/>
                <a:stretch>
                  <a:fillRect l="-12821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5" name="yt_shape_1082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824" name="yt_image_10824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827" name="yt_table_10827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13737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进行有理数减法运算时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先将减法转化为加法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2_de6dd"/>
                        </a:rPr>
                        <a:t>再根据有理数加法法则进行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运算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统一成加法后还应注意选择合适的运算律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使运算简便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0" name="yt_shape_10740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39" name="yt_image_107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2" name="yt_shape_10742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43" name="yt_shape_10743"/>
              <p:cNvSpPr txBox="1"/>
              <p:nvPr/>
            </p:nvSpPr>
            <p:spPr>
              <a:xfrm>
                <a:off x="540000" y="2097148"/>
                <a:ext cx="681757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43" name="yt_shape_1074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7148"/>
                <a:ext cx="6817572" cy="641201"/>
              </a:xfrm>
              <a:prstGeom prst="rect">
                <a:avLst/>
              </a:prstGeom>
              <a:blipFill>
                <a:blip r:embed="rId3"/>
                <a:stretch>
                  <a:fillRect l="-2773" r="-169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5" name="yt_table_10745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6341458"/>
                  </p:ext>
                </p:extLst>
              </p:nvPr>
            </p:nvGraphicFramePr>
            <p:xfrm>
              <a:off x="540056" y="2789137"/>
              <a:ext cx="8133716" cy="635953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45" name="yt_table_10745" descr="{&quot;rangeId&quot;:3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6341458"/>
                  </p:ext>
                </p:extLst>
              </p:nvPr>
            </p:nvGraphicFramePr>
            <p:xfrm>
              <a:off x="540056" y="2789137"/>
              <a:ext cx="8133716" cy="635953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0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75" r="-1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9469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97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46" name="yt_shape_10746"/>
          <p:cNvSpPr txBox="1"/>
          <p:nvPr/>
        </p:nvSpPr>
        <p:spPr>
          <a:xfrm>
            <a:off x="540000" y="347573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47" name="yt_table_107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490635"/>
              </p:ext>
            </p:extLst>
          </p:nvPr>
        </p:nvGraphicFramePr>
        <p:xfrm>
          <a:off x="540056" y="3955040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pic>
        <p:nvPicPr>
          <p:cNvPr id="3" name="yt_shape_1722389885834">
            <a:extLst>
              <a:ext uri="{FF2B5EF4-FFF2-40B4-BE49-F238E27FC236}">
                <a16:creationId xmlns:a16="http://schemas.microsoft.com/office/drawing/2014/main" id="{6693A8CA-7F97-1931-97E4-16EA0BAE8C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2AF373-4D0B-8EC3-CFE8-047452E24DA1}"/>
              </a:ext>
            </a:extLst>
          </p:cNvPr>
          <p:cNvSpPr txBox="1"/>
          <p:nvPr/>
        </p:nvSpPr>
        <p:spPr>
          <a:xfrm>
            <a:off x="6388827" y="2050342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BD9F47-9046-C34D-948D-3FEB0ACBFEA0}"/>
              </a:ext>
            </a:extLst>
          </p:cNvPr>
          <p:cNvSpPr txBox="1"/>
          <p:nvPr/>
        </p:nvSpPr>
        <p:spPr>
          <a:xfrm>
            <a:off x="3878989" y="34289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9" name="yt_shape_10749"/>
          <p:cNvSpPr txBox="1"/>
          <p:nvPr/>
        </p:nvSpPr>
        <p:spPr>
          <a:xfrm>
            <a:off x="540000" y="900000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中的括号里应填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50" name="yt_table_107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649772"/>
              </p:ext>
            </p:extLst>
          </p:nvPr>
        </p:nvGraphicFramePr>
        <p:xfrm>
          <a:off x="540056" y="1379303"/>
          <a:ext cx="8724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sp>
        <p:nvSpPr>
          <p:cNvPr id="10752" name="yt_shape_10752"/>
          <p:cNvSpPr txBox="1"/>
          <p:nvPr/>
        </p:nvSpPr>
        <p:spPr>
          <a:xfrm>
            <a:off x="540000" y="1905474"/>
            <a:ext cx="584775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76B7D5-14E8-CDFD-B4CE-035D056C67F4}"/>
              </a:ext>
            </a:extLst>
          </p:cNvPr>
          <p:cNvSpPr txBox="1"/>
          <p:nvPr/>
        </p:nvSpPr>
        <p:spPr>
          <a:xfrm>
            <a:off x="7384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729C93-6771-9DB0-D6C2-B7A324AA9C72}"/>
              </a:ext>
            </a:extLst>
          </p:cNvPr>
          <p:cNvSpPr txBox="1"/>
          <p:nvPr/>
        </p:nvSpPr>
        <p:spPr>
          <a:xfrm>
            <a:off x="4717189" y="233415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84BAD3-3AF0-10A0-C3E3-4D77B049B588}"/>
              </a:ext>
            </a:extLst>
          </p:cNvPr>
          <p:cNvSpPr txBox="1"/>
          <p:nvPr/>
        </p:nvSpPr>
        <p:spPr>
          <a:xfrm>
            <a:off x="3802789" y="280964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DCB09F-DC06-295F-045A-24C2B152FFFD}"/>
              </a:ext>
            </a:extLst>
          </p:cNvPr>
          <p:cNvSpPr txBox="1"/>
          <p:nvPr/>
        </p:nvSpPr>
        <p:spPr>
          <a:xfrm>
            <a:off x="3802789" y="328513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68A365-1F01-97F5-34BE-DE898C224A4D}"/>
              </a:ext>
            </a:extLst>
          </p:cNvPr>
          <p:cNvSpPr txBox="1"/>
          <p:nvPr/>
        </p:nvSpPr>
        <p:spPr>
          <a:xfrm>
            <a:off x="3955189" y="376062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7" name="yt_shape_10757"/>
              <p:cNvSpPr txBox="1"/>
              <p:nvPr/>
            </p:nvSpPr>
            <p:spPr>
              <a:xfrm>
                <a:off x="540000" y="900000"/>
                <a:ext cx="4453142" cy="5370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57" name="yt_shape_10757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53142" cy="5370957"/>
              </a:xfrm>
              <a:prstGeom prst="rect">
                <a:avLst/>
              </a:prstGeom>
              <a:blipFill>
                <a:blip r:embed="rId2"/>
                <a:stretch>
                  <a:fillRect l="-4247" t="-1022" r="-3151" b="-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C1E211-889A-2EA3-25E1-A2645A66DD1A}"/>
              </a:ext>
            </a:extLst>
          </p:cNvPr>
          <p:cNvSpPr txBox="1"/>
          <p:nvPr/>
        </p:nvSpPr>
        <p:spPr>
          <a:xfrm>
            <a:off x="449989" y="180417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03E0D8-16C4-E6D0-AAA5-738BD1F81E9A}"/>
              </a:ext>
            </a:extLst>
          </p:cNvPr>
          <p:cNvSpPr txBox="1"/>
          <p:nvPr/>
        </p:nvSpPr>
        <p:spPr>
          <a:xfrm>
            <a:off x="1689145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7A73B-77C9-49E8-735B-EC0976150AA3}"/>
              </a:ext>
            </a:extLst>
          </p:cNvPr>
          <p:cNvSpPr txBox="1"/>
          <p:nvPr/>
        </p:nvSpPr>
        <p:spPr>
          <a:xfrm>
            <a:off x="449989" y="323063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353AEE-851B-127E-58DC-2B282108017E}"/>
              </a:ext>
            </a:extLst>
          </p:cNvPr>
          <p:cNvSpPr txBox="1"/>
          <p:nvPr/>
        </p:nvSpPr>
        <p:spPr>
          <a:xfrm>
            <a:off x="1697530" y="370612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A6A7D3-02E1-F1C9-6D16-2DB915A1A4AE}"/>
                  </a:ext>
                </a:extLst>
              </p:cNvPr>
              <p:cNvSpPr txBox="1"/>
              <p:nvPr/>
            </p:nvSpPr>
            <p:spPr>
              <a:xfrm>
                <a:off x="449989" y="4855472"/>
                <a:ext cx="4590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A6A7D3-02E1-F1C9-6D16-2DB915A1A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5472"/>
                <a:ext cx="4590161" cy="767474"/>
              </a:xfrm>
              <a:prstGeom prst="rect">
                <a:avLst/>
              </a:prstGeom>
              <a:blipFill>
                <a:blip r:embed="rId3"/>
                <a:stretch>
                  <a:fillRect l="-2125" r="-19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F799FE-B036-0560-5860-23EA86E7E20D}"/>
                  </a:ext>
                </a:extLst>
              </p:cNvPr>
              <p:cNvSpPr txBox="1"/>
              <p:nvPr/>
            </p:nvSpPr>
            <p:spPr>
              <a:xfrm>
                <a:off x="1631504" y="5529334"/>
                <a:ext cx="1165924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F799FE-B036-0560-5860-23EA86E7E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529334"/>
                <a:ext cx="1165924" cy="736486"/>
              </a:xfrm>
              <a:prstGeom prst="rect">
                <a:avLst/>
              </a:prstGeom>
              <a:blipFill>
                <a:blip r:embed="rId4"/>
                <a:stretch>
                  <a:fillRect l="-83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6" name="yt_shape_10766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有理数减法法则的应用</a:t>
            </a:r>
          </a:p>
        </p:txBody>
      </p:sp>
      <p:sp>
        <p:nvSpPr>
          <p:cNvPr id="10767" name="yt_shape_10767"/>
          <p:cNvSpPr txBox="1"/>
          <p:nvPr/>
        </p:nvSpPr>
        <p:spPr>
          <a:xfrm>
            <a:off x="540000" y="1399565"/>
            <a:ext cx="79813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两处的高度相差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9" name="yt_table_107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414219"/>
              </p:ext>
            </p:extLst>
          </p:nvPr>
        </p:nvGraphicFramePr>
        <p:xfrm>
          <a:off x="540056" y="3688980"/>
          <a:ext cx="93656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pic>
        <p:nvPicPr>
          <p:cNvPr id="10768" name="yt_image_10768_skip" title="H_142.5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3957" y="1878868"/>
            <a:ext cx="3462399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89885925">
            <a:extLst>
              <a:ext uri="{FF2B5EF4-FFF2-40B4-BE49-F238E27FC236}">
                <a16:creationId xmlns:a16="http://schemas.microsoft.com/office/drawing/2014/main" id="{E9CBE1D2-4FE2-DD1E-51E2-32A1A9C23A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CEB9FC-52D4-E4ED-2521-C66821E92827}"/>
              </a:ext>
            </a:extLst>
          </p:cNvPr>
          <p:cNvSpPr txBox="1"/>
          <p:nvPr/>
        </p:nvSpPr>
        <p:spPr>
          <a:xfrm>
            <a:off x="75238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1" name="yt_shape_1077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某班学生的平均身高为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下表列出了该班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名学生身高的部分情况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81b"/>
              </a:rPr>
              <a:t>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772" name="yt_table_10772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652712"/>
              </p:ext>
            </p:extLst>
          </p:nvPr>
        </p:nvGraphicFramePr>
        <p:xfrm>
          <a:off x="540000" y="2011799"/>
          <a:ext cx="11111996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47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3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3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3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31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1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姓名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身高与平均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值的差值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74" name="yt_shape_10774"/>
          <p:cNvSpPr txBox="1"/>
          <p:nvPr/>
        </p:nvSpPr>
        <p:spPr>
          <a:xfrm>
            <a:off x="540000" y="3890788"/>
            <a:ext cx="899284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小强和小瑜的身高分别是多少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小强的身高为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小瑜的身高为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名学生中最高与最矮的身高相差多少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最高与最矮的身高相差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9B7B7A-0662-1454-EE23-F73EAC89BE3E}"/>
              </a:ext>
            </a:extLst>
          </p:cNvPr>
          <p:cNvSpPr txBox="1"/>
          <p:nvPr/>
        </p:nvSpPr>
        <p:spPr>
          <a:xfrm>
            <a:off x="449989" y="4319470"/>
            <a:ext cx="634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小强的身高为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B93203-A6AB-F18F-5CCF-4986CED1F413}"/>
              </a:ext>
            </a:extLst>
          </p:cNvPr>
          <p:cNvSpPr txBox="1"/>
          <p:nvPr/>
        </p:nvSpPr>
        <p:spPr>
          <a:xfrm>
            <a:off x="449989" y="4794958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小瑜的身高为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D8024A-2B0F-5DF7-F5CF-CFCFBF00672C}"/>
              </a:ext>
            </a:extLst>
          </p:cNvPr>
          <p:cNvSpPr txBox="1"/>
          <p:nvPr/>
        </p:nvSpPr>
        <p:spPr>
          <a:xfrm>
            <a:off x="449989" y="5745934"/>
            <a:ext cx="908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最高与最矮的身高相差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没用运算法则想当然而出错</a:t>
            </a:r>
          </a:p>
        </p:txBody>
      </p:sp>
      <p:sp>
        <p:nvSpPr>
          <p:cNvPr id="10779" name="yt_shape_10779"/>
          <p:cNvSpPr txBox="1"/>
          <p:nvPr/>
        </p:nvSpPr>
        <p:spPr>
          <a:xfrm>
            <a:off x="540000" y="1399565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86000">
            <a:extLst>
              <a:ext uri="{FF2B5EF4-FFF2-40B4-BE49-F238E27FC236}">
                <a16:creationId xmlns:a16="http://schemas.microsoft.com/office/drawing/2014/main" id="{0E1F5C99-B9B1-7F85-3F66-2C68C65E57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5290D1-7E33-5CD3-42D7-1BB02B99EDE3}"/>
              </a:ext>
            </a:extLst>
          </p:cNvPr>
          <p:cNvSpPr txBox="1"/>
          <p:nvPr/>
        </p:nvSpPr>
        <p:spPr>
          <a:xfrm>
            <a:off x="3116989" y="135275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80" name="yt_image_1078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3" name="yt_shape_10783"/>
          <p:cNvSpPr txBox="1"/>
          <p:nvPr/>
        </p:nvSpPr>
        <p:spPr>
          <a:xfrm>
            <a:off x="540120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某粮店出售三种品牌面粉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袋上分别标有质量为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762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的字样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任意取出两袋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f86b"/>
              </a:rPr>
              <a:t>它们的质量最多相差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4" name="yt_table_107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776274"/>
              </p:ext>
            </p:extLst>
          </p:nvPr>
        </p:nvGraphicFramePr>
        <p:xfrm>
          <a:off x="540056" y="3037149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sp>
        <p:nvSpPr>
          <p:cNvPr id="10786" name="yt_shape_10786"/>
          <p:cNvSpPr txBox="1"/>
          <p:nvPr/>
        </p:nvSpPr>
        <p:spPr>
          <a:xfrm>
            <a:off x="540119" y="35633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常德桃源文昌中学月考卷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b893"/>
              </a:rPr>
              <a:t>－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7" name="yt_table_107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45800"/>
              </p:ext>
            </p:extLst>
          </p:nvPr>
        </p:nvGraphicFramePr>
        <p:xfrm>
          <a:off x="540056" y="4522755"/>
          <a:ext cx="7842886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89" name="yt_shape_10789"/>
              <p:cNvSpPr txBox="1"/>
              <p:nvPr/>
            </p:nvSpPr>
            <p:spPr>
              <a:xfrm>
                <a:off x="540000" y="5524309"/>
                <a:ext cx="744255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已知被减数是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则减数是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789" name="yt_shape_107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24309"/>
                <a:ext cx="7442550" cy="638893"/>
              </a:xfrm>
              <a:prstGeom prst="rect">
                <a:avLst/>
              </a:prstGeom>
              <a:blipFill>
                <a:blip r:embed="rId3"/>
                <a:stretch>
                  <a:fillRect l="-2541" r="-155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7DA564-447D-9450-6D65-3EBCB31A0E19}"/>
              </a:ext>
            </a:extLst>
          </p:cNvPr>
          <p:cNvSpPr txBox="1"/>
          <p:nvPr/>
        </p:nvSpPr>
        <p:spPr>
          <a:xfrm>
            <a:off x="1059709" y="25017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2322DA-9A6F-91AF-276D-8AA3D12900E9}"/>
              </a:ext>
            </a:extLst>
          </p:cNvPr>
          <p:cNvSpPr txBox="1"/>
          <p:nvPr/>
        </p:nvSpPr>
        <p:spPr>
          <a:xfrm>
            <a:off x="2156671" y="39920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14687C-53EC-116D-6756-35B96CF0E14E}"/>
              </a:ext>
            </a:extLst>
          </p:cNvPr>
          <p:cNvSpPr txBox="1"/>
          <p:nvPr/>
        </p:nvSpPr>
        <p:spPr>
          <a:xfrm>
            <a:off x="6448961" y="5477503"/>
            <a:ext cx="1399287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1" name="yt_shape_1079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表示不超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的整数中最大的整数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02]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291,isEnd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根据此规律计算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B21374-BC57-4B28-D509-B1B4AFC1271D}"/>
              </a:ext>
            </a:extLst>
          </p:cNvPr>
          <p:cNvSpPr txBox="1"/>
          <p:nvPr/>
        </p:nvSpPr>
        <p:spPr>
          <a:xfrm>
            <a:off x="6190508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1538</Words>
  <Application>Microsoft Office PowerPoint</Application>
  <PresentationFormat>宽屏</PresentationFormat>
  <Paragraphs>169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