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2" r:id="rId6"/>
    <p:sldId id="373" r:id="rId7"/>
    <p:sldId id="378" r:id="rId8"/>
    <p:sldId id="380" r:id="rId9"/>
    <p:sldId id="381" r:id="rId10"/>
    <p:sldId id="382" r:id="rId11"/>
    <p:sldId id="384" r:id="rId12"/>
    <p:sldId id="385" r:id="rId13"/>
    <p:sldId id="386" r:id="rId14"/>
    <p:sldId id="388" r:id="rId15"/>
    <p:sldId id="390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" name="yt_shape_12492"/>
          <p:cNvSpPr txBox="1"/>
          <p:nvPr/>
        </p:nvSpPr>
        <p:spPr>
          <a:xfrm>
            <a:off x="540000" y="900000"/>
            <a:ext cx="2382768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76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91" name="yt_image_1249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766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4" name="yt_shape_12494"/>
          <p:cNvSpPr txBox="1"/>
          <p:nvPr/>
        </p:nvSpPr>
        <p:spPr>
          <a:xfrm>
            <a:off x="540000" y="1597583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代数式及代数式的值</a:t>
            </a:r>
          </a:p>
        </p:txBody>
      </p:sp>
      <p:sp>
        <p:nvSpPr>
          <p:cNvPr id="12495" name="yt_shape_12495"/>
          <p:cNvSpPr txBox="1"/>
          <p:nvPr/>
        </p:nvSpPr>
        <p:spPr>
          <a:xfrm>
            <a:off x="540119" y="209714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桂林市中考改编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用式子表示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d405"/>
              </a:rPr>
              <a:t>下列表示正确的是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96" name="yt_table_124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920131"/>
              </p:ext>
            </p:extLst>
          </p:nvPr>
        </p:nvGraphicFramePr>
        <p:xfrm>
          <a:off x="540056" y="2564904"/>
          <a:ext cx="709993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  <a:gridCol w="2576513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</a:tbl>
          </a:graphicData>
        </a:graphic>
      </p:graphicFrame>
      <p:sp>
        <p:nvSpPr>
          <p:cNvPr id="12498" name="yt_shape_12498"/>
          <p:cNvSpPr txBox="1"/>
          <p:nvPr/>
        </p:nvSpPr>
        <p:spPr>
          <a:xfrm>
            <a:off x="540000" y="3566458"/>
            <a:ext cx="63591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99" name="yt_table_1249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109656"/>
              </p:ext>
            </p:extLst>
          </p:nvPr>
        </p:nvGraphicFramePr>
        <p:xfrm>
          <a:off x="540056" y="4045761"/>
          <a:ext cx="8267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</a:tbl>
          </a:graphicData>
        </a:graphic>
      </p:graphicFrame>
      <p:sp>
        <p:nvSpPr>
          <p:cNvPr id="12501" name="yt_shape_12501"/>
          <p:cNvSpPr txBox="1"/>
          <p:nvPr/>
        </p:nvSpPr>
        <p:spPr>
          <a:xfrm>
            <a:off x="540000" y="4571932"/>
            <a:ext cx="76928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02" name="yt_table_1250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003009"/>
              </p:ext>
            </p:extLst>
          </p:nvPr>
        </p:nvGraphicFramePr>
        <p:xfrm>
          <a:off x="540056" y="5051235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</a:tbl>
          </a:graphicData>
        </a:graphic>
      </p:graphicFrame>
      <p:pic>
        <p:nvPicPr>
          <p:cNvPr id="3" name="yt_shape_1722390142455">
            <a:extLst>
              <a:ext uri="{FF2B5EF4-FFF2-40B4-BE49-F238E27FC236}">
                <a16:creationId xmlns:a16="http://schemas.microsoft.com/office/drawing/2014/main" id="{86A879F6-1781-6E79-6BAB-BB88BCBB3C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8987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A30A9C-5AFC-7A8C-3784-2BAC85F0B013}"/>
              </a:ext>
            </a:extLst>
          </p:cNvPr>
          <p:cNvSpPr txBox="1"/>
          <p:nvPr/>
        </p:nvSpPr>
        <p:spPr>
          <a:xfrm>
            <a:off x="10848528" y="20608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45BF00-3F15-0B9D-8C43-1CD4BAED8495}"/>
              </a:ext>
            </a:extLst>
          </p:cNvPr>
          <p:cNvSpPr txBox="1"/>
          <p:nvPr/>
        </p:nvSpPr>
        <p:spPr>
          <a:xfrm>
            <a:off x="5917339" y="35196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5E73F6-43AB-6AEC-F7CC-0F56E97C9784}"/>
              </a:ext>
            </a:extLst>
          </p:cNvPr>
          <p:cNvSpPr txBox="1"/>
          <p:nvPr/>
        </p:nvSpPr>
        <p:spPr>
          <a:xfrm>
            <a:off x="7238139" y="45251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6" name="yt_shape_12546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烷烃是一类由碳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氢元素组成的有机化合物质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75ecd"/>
              </a:rPr>
              <a:t>下图是这类物质前四种化合物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的分子结构模型图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其中灰球代表碳原子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白球代表氢原子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f89c"/>
              </a:rPr>
              <a:t>个氢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个氢原子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个氢原子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按照这一规律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450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种化合物的分子结构模型中氢原子的个数是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48" name="yt_table_1254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117977"/>
              </p:ext>
            </p:extLst>
          </p:nvPr>
        </p:nvGraphicFramePr>
        <p:xfrm>
          <a:off x="540056" y="4146428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</a:tbl>
          </a:graphicData>
        </a:graphic>
      </p:graphicFrame>
      <p:pic>
        <p:nvPicPr>
          <p:cNvPr id="12547" name="yt_image_12547_skip" title="H_104.4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1100" y="2819698"/>
            <a:ext cx="4808410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F30CB5-60CD-65CC-48B9-B700BC589F4F}"/>
              </a:ext>
            </a:extLst>
          </p:cNvPr>
          <p:cNvSpPr txBox="1"/>
          <p:nvPr/>
        </p:nvSpPr>
        <p:spPr>
          <a:xfrm>
            <a:off x="7460507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50" name="yt_shape_12550"/>
              <p:cNvSpPr txBox="1"/>
              <p:nvPr/>
            </p:nvSpPr>
            <p:spPr>
              <a:xfrm>
                <a:off x="540119" y="900000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的多项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与多项式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的次数相同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5b1c,isEnd"/>
                  </a:rPr>
                  <a:t>4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50" name="yt_shape_125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9B140F8-E398-938F-B6A1-DF36D2F11863}"/>
              </a:ext>
            </a:extLst>
          </p:cNvPr>
          <p:cNvSpPr txBox="1"/>
          <p:nvPr/>
        </p:nvSpPr>
        <p:spPr>
          <a:xfrm>
            <a:off x="754908" y="1524643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3" name="yt_shape_12553"/>
          <p:cNvSpPr txBox="1"/>
          <p:nvPr/>
        </p:nvSpPr>
        <p:spPr>
          <a:xfrm>
            <a:off x="540000" y="900000"/>
            <a:ext cx="238828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811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52" name="yt_image_12552" title="H_50.94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6308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555" name="yt_shape_12555"/>
              <p:cNvSpPr txBox="1"/>
              <p:nvPr/>
            </p:nvSpPr>
            <p:spPr>
              <a:xfrm>
                <a:off x="540119" y="1597583"/>
                <a:ext cx="11492915" cy="22251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有一种放铅笔的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第一层放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第二层放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f4540"/>
                  </a:rPr>
                  <a:t>依次每层增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只要数一数顶层的支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就可用公式算出槽内铅笔的支数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根据图示你能写出这个公式吗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这个公式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555" name="yt_shape_12555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2225161"/>
              </a:xfrm>
              <a:prstGeom prst="rect">
                <a:avLst/>
              </a:prstGeom>
              <a:blipFill>
                <a:blip r:embed="rId3"/>
                <a:stretch>
                  <a:fillRect l="-1645" t="-2192" b="-38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59" name="yt_image_12559" title="H_94.59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66263" y="3188685"/>
            <a:ext cx="1285736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561" name="yt_shape_12561"/>
              <p:cNvSpPr txBox="1"/>
              <p:nvPr/>
            </p:nvSpPr>
            <p:spPr>
              <a:xfrm>
                <a:off x="540000" y="3861048"/>
                <a:ext cx="6701963" cy="1745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利用公式计算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槽内铅笔的支数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561" name="yt_shape_125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61048"/>
                <a:ext cx="6701963" cy="1745029"/>
              </a:xfrm>
              <a:prstGeom prst="rect">
                <a:avLst/>
              </a:prstGeom>
              <a:blipFill>
                <a:blip r:embed="rId5"/>
                <a:stretch>
                  <a:fillRect l="-2821" t="-2787" r="-1820" b="-4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BA59075-02D1-E602-CBEA-89CB18B978E5}"/>
                  </a:ext>
                </a:extLst>
              </p:cNvPr>
              <p:cNvSpPr txBox="1"/>
              <p:nvPr/>
            </p:nvSpPr>
            <p:spPr>
              <a:xfrm>
                <a:off x="450108" y="2977241"/>
                <a:ext cx="4516183" cy="8707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这个公式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2, 'hasSerialNum': 1}">
                <a:extLst>
                  <a:ext uri="{FF2B5EF4-FFF2-40B4-BE49-F238E27FC236}">
                    <a16:creationId xmlns:a16="http://schemas.microsoft.com/office/drawing/2014/main" id="{FBA59075-02D1-E602-CBEA-89CB18B978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77241"/>
                <a:ext cx="4516183" cy="870789"/>
              </a:xfrm>
              <a:prstGeom prst="rect">
                <a:avLst/>
              </a:prstGeom>
              <a:blipFill>
                <a:blip r:embed="rId6"/>
                <a:stretch>
                  <a:fillRect l="-2159" r="-2159" b="-6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B507674-26BB-C655-9C39-DA324C95255B}"/>
              </a:ext>
            </a:extLst>
          </p:cNvPr>
          <p:cNvSpPr txBox="1"/>
          <p:nvPr/>
        </p:nvSpPr>
        <p:spPr>
          <a:xfrm>
            <a:off x="449989" y="4289730"/>
            <a:ext cx="331203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208B9A5-7A83-C21B-7A27-A8D276EBB210}"/>
                  </a:ext>
                </a:extLst>
              </p:cNvPr>
              <p:cNvSpPr txBox="1"/>
              <p:nvPr/>
            </p:nvSpPr>
            <p:spPr>
              <a:xfrm>
                <a:off x="449989" y="4765218"/>
                <a:ext cx="3255708" cy="8707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208B9A5-7A83-C21B-7A27-A8D276EBB2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65218"/>
                <a:ext cx="3255708" cy="870789"/>
              </a:xfrm>
              <a:prstGeom prst="rect">
                <a:avLst/>
              </a:prstGeom>
              <a:blipFill>
                <a:blip r:embed="rId7"/>
                <a:stretch>
                  <a:fillRect r="-2809" b="-6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6" name="yt_shape_12566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怀化市洪江区一中月考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某商场销售的西装每套定价为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6bd9,isEnd"/>
              </a:rPr>
              <a:t>领带每条定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国庆节优惠方案如下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买一套西装送一条领带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西装和领带都按定价的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付款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若小王到该商场购买西装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领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带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小王按方案一购买需付款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小王按方案二购买需付款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4961,H:37.44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DA8E213-C98F-37F8-0174-4D7C549F7AE8}"/>
              </a:ext>
            </a:extLst>
          </p:cNvPr>
          <p:cNvSpPr txBox="1"/>
          <p:nvPr/>
        </p:nvSpPr>
        <p:spPr>
          <a:xfrm>
            <a:off x="4564908" y="3230634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5A1A7B-17A5-93F2-01FC-3D7272D3EA5E}"/>
              </a:ext>
            </a:extLst>
          </p:cNvPr>
          <p:cNvSpPr txBox="1"/>
          <p:nvPr/>
        </p:nvSpPr>
        <p:spPr>
          <a:xfrm>
            <a:off x="11496600" y="3645024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9a027"/>
              </a:rPr>
              <a:t>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E5E599-E14C-ABD0-7718-490E718761BB}"/>
              </a:ext>
            </a:extLst>
          </p:cNvPr>
          <p:cNvSpPr txBox="1"/>
          <p:nvPr/>
        </p:nvSpPr>
        <p:spPr>
          <a:xfrm>
            <a:off x="450108" y="3706122"/>
            <a:ext cx="2848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2" name="yt_shape_12572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通过计算比较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中的哪种购买方案省钱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所以按方案一购买省钱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你能给出一种更为省钱的购买方案吗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写出你的购买方法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先按方案一购买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套西装获赠送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条领带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再按方案二购买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e01ea"/>
              </a:rPr>
              <a:t>条领带更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省钱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则需付款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4501FBD-C94B-1F65-F4A1-C743200E88D2}"/>
              </a:ext>
            </a:extLst>
          </p:cNvPr>
          <p:cNvSpPr txBox="1"/>
          <p:nvPr/>
        </p:nvSpPr>
        <p:spPr>
          <a:xfrm>
            <a:off x="450108" y="1328682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4B8D18-E681-9074-FB68-105F771A05D1}"/>
              </a:ext>
            </a:extLst>
          </p:cNvPr>
          <p:cNvSpPr txBox="1"/>
          <p:nvPr/>
        </p:nvSpPr>
        <p:spPr>
          <a:xfrm>
            <a:off x="450108" y="1804170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6E4BBC-B0A0-0353-8ABD-248966D8613E}"/>
              </a:ext>
            </a:extLst>
          </p:cNvPr>
          <p:cNvSpPr txBox="1"/>
          <p:nvPr/>
        </p:nvSpPr>
        <p:spPr>
          <a:xfrm>
            <a:off x="450108" y="2279658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D01E5E-5319-6630-C530-1A583D750870}"/>
              </a:ext>
            </a:extLst>
          </p:cNvPr>
          <p:cNvSpPr txBox="1"/>
          <p:nvPr/>
        </p:nvSpPr>
        <p:spPr>
          <a:xfrm>
            <a:off x="450108" y="2755146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所以按方案一购买省钱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79650B-A552-A0E7-78CC-CA6BFF65D886}"/>
              </a:ext>
            </a:extLst>
          </p:cNvPr>
          <p:cNvSpPr txBox="1"/>
          <p:nvPr/>
        </p:nvSpPr>
        <p:spPr>
          <a:xfrm>
            <a:off x="450108" y="3706122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先按方案一购买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套西装获赠送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条领带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再按方案二购买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e01ea"/>
              </a:rPr>
              <a:t>条领带更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0B6D1B-0B03-4109-3573-65AD1A927FBA}"/>
              </a:ext>
            </a:extLst>
          </p:cNvPr>
          <p:cNvSpPr txBox="1"/>
          <p:nvPr/>
        </p:nvSpPr>
        <p:spPr>
          <a:xfrm>
            <a:off x="450108" y="4181610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省钱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则需付款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DBBBAD-156E-59AD-0B5A-7F14304FDDE2}"/>
              </a:ext>
            </a:extLst>
          </p:cNvPr>
          <p:cNvSpPr txBox="1"/>
          <p:nvPr/>
        </p:nvSpPr>
        <p:spPr>
          <a:xfrm>
            <a:off x="450108" y="4657098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4" name="yt_shape_1250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为了落实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阳光体育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工程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某校计划购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个篮球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个排球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78b7,isEnd"/>
              </a:rPr>
              <a:t>已知篮球每个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排球每个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购买这些篮球和排球的总费用为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4AB8D8-024A-58FC-3CA1-7144AAA696C2}"/>
              </a:ext>
            </a:extLst>
          </p:cNvPr>
          <p:cNvSpPr txBox="1"/>
          <p:nvPr/>
        </p:nvSpPr>
        <p:spPr>
          <a:xfrm>
            <a:off x="7765307" y="1328682"/>
            <a:ext cx="2877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5" name="yt_shape_12505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整式的有关概念</a:t>
            </a:r>
          </a:p>
        </p:txBody>
      </p:sp>
      <p:sp>
        <p:nvSpPr>
          <p:cNvPr id="12506" name="yt_shape_12506"/>
          <p:cNvSpPr txBox="1"/>
          <p:nvPr/>
        </p:nvSpPr>
        <p:spPr>
          <a:xfrm>
            <a:off x="540000" y="1399565"/>
            <a:ext cx="84750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07" name="yt_table_1250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629143"/>
              </p:ext>
            </p:extLst>
          </p:nvPr>
        </p:nvGraphicFramePr>
        <p:xfrm>
          <a:off x="540056" y="1878868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7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509" name="yt_shape_12509"/>
              <p:cNvSpPr txBox="1"/>
              <p:nvPr/>
            </p:nvSpPr>
            <p:spPr>
              <a:xfrm>
                <a:off x="540119" y="2405039"/>
                <a:ext cx="11111999" cy="11871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下列式子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8026a"/>
                  </a:rPr>
                  <a:t>其中是整式的有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509" name="yt_shape_125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05039"/>
                <a:ext cx="11111999" cy="1187120"/>
              </a:xfrm>
              <a:prstGeom prst="rect">
                <a:avLst/>
              </a:prstGeom>
              <a:blipFill>
                <a:blip r:embed="rId2"/>
                <a:stretch>
                  <a:fillRect l="-1701" b="-15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11" name="yt_table_1251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448366"/>
              </p:ext>
            </p:extLst>
          </p:nvPr>
        </p:nvGraphicFramePr>
        <p:xfrm>
          <a:off x="540056" y="364294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8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513" name="yt_shape_12513"/>
              <p:cNvSpPr txBox="1"/>
              <p:nvPr/>
            </p:nvSpPr>
            <p:spPr>
              <a:xfrm>
                <a:off x="540119" y="4169118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的多项式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是三次三项式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aebd"/>
                  </a:rPr>
                  <a:t>的值为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513" name="yt_shape_12513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69118"/>
                <a:ext cx="11492915" cy="1106521"/>
              </a:xfrm>
              <a:prstGeom prst="rect">
                <a:avLst/>
              </a:prstGeom>
              <a:blipFill>
                <a:blip r:embed="rId3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15" name="yt_table_1251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645212"/>
              </p:ext>
            </p:extLst>
          </p:nvPr>
        </p:nvGraphicFramePr>
        <p:xfrm>
          <a:off x="540056" y="5326427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</a:tbl>
          </a:graphicData>
        </a:graphic>
      </p:graphicFrame>
      <p:pic>
        <p:nvPicPr>
          <p:cNvPr id="3" name="yt_shape_1722390142539">
            <a:extLst>
              <a:ext uri="{FF2B5EF4-FFF2-40B4-BE49-F238E27FC236}">
                <a16:creationId xmlns:a16="http://schemas.microsoft.com/office/drawing/2014/main" id="{174C8526-5549-5D72-2C3A-3A035A78F3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077570-CBF9-D6FB-16CA-2BBBD89EAB4F}"/>
              </a:ext>
            </a:extLst>
          </p:cNvPr>
          <p:cNvSpPr txBox="1"/>
          <p:nvPr/>
        </p:nvSpPr>
        <p:spPr>
          <a:xfrm>
            <a:off x="8030301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8A4622-4093-D1A5-E8C8-3E43708F596B}"/>
              </a:ext>
            </a:extLst>
          </p:cNvPr>
          <p:cNvSpPr txBox="1"/>
          <p:nvPr/>
        </p:nvSpPr>
        <p:spPr>
          <a:xfrm>
            <a:off x="1059708" y="3109502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97CDAC-CF84-A9BD-1067-5E80A09D56D5}"/>
              </a:ext>
            </a:extLst>
          </p:cNvPr>
          <p:cNvSpPr txBox="1"/>
          <p:nvPr/>
        </p:nvSpPr>
        <p:spPr>
          <a:xfrm>
            <a:off x="1059708" y="479376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17" name="yt_shape_12517"/>
              <p:cNvSpPr txBox="1"/>
              <p:nvPr/>
            </p:nvSpPr>
            <p:spPr>
              <a:xfrm>
                <a:off x="540119" y="900000"/>
                <a:ext cx="11492915" cy="13991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有下列说法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的次数是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21c9,isEnd"/>
                  </a:rPr>
                  <a:t>是七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次三项式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是多项式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其中说法正确的是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选填序号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17" name="yt_shape_125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399166"/>
              </a:xfrm>
              <a:prstGeom prst="rect">
                <a:avLst/>
              </a:prstGeom>
              <a:blipFill>
                <a:blip r:embed="rId2"/>
                <a:stretch>
                  <a:fillRect l="-1645" b="-48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02637E5-562A-39FB-5F08-FE002EE5CD74}"/>
              </a:ext>
            </a:extLst>
          </p:cNvPr>
          <p:cNvSpPr txBox="1"/>
          <p:nvPr/>
        </p:nvSpPr>
        <p:spPr>
          <a:xfrm>
            <a:off x="6767406" y="1528072"/>
            <a:ext cx="1399286" cy="8043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9" name="yt_shape_12519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整式的加减与化简求值</a:t>
            </a:r>
          </a:p>
        </p:txBody>
      </p:sp>
      <p:sp>
        <p:nvSpPr>
          <p:cNvPr id="12520" name="yt_shape_12520"/>
          <p:cNvSpPr txBox="1"/>
          <p:nvPr/>
        </p:nvSpPr>
        <p:spPr>
          <a:xfrm>
            <a:off x="540000" y="1399565"/>
            <a:ext cx="67983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与多项式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的差为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21" name="yt_table_125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075542"/>
              </p:ext>
            </p:extLst>
          </p:nvPr>
        </p:nvGraphicFramePr>
        <p:xfrm>
          <a:off x="540056" y="1878868"/>
          <a:ext cx="6944361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  <a:gridCol w="2420938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</a:tbl>
          </a:graphicData>
        </a:graphic>
      </p:graphicFrame>
      <p:sp>
        <p:nvSpPr>
          <p:cNvPr id="12523" name="yt_shape_12523"/>
          <p:cNvSpPr txBox="1"/>
          <p:nvPr/>
        </p:nvSpPr>
        <p:spPr>
          <a:xfrm>
            <a:off x="540000" y="2880422"/>
            <a:ext cx="104628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济宁市中考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24" name="yt_table_1252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572125"/>
              </p:ext>
            </p:extLst>
          </p:nvPr>
        </p:nvGraphicFramePr>
        <p:xfrm>
          <a:off x="540056" y="3359725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"/>
                  </a:ext>
                </a:extLst>
              </a:tr>
            </a:tbl>
          </a:graphicData>
        </a:graphic>
      </p:graphicFrame>
      <p:sp>
        <p:nvSpPr>
          <p:cNvPr id="12526" name="yt_shape_12526"/>
          <p:cNvSpPr txBox="1"/>
          <p:nvPr/>
        </p:nvSpPr>
        <p:spPr>
          <a:xfrm>
            <a:off x="540119" y="388589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北海市期末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较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66b5,isEnd"/>
              </a:rPr>
              <a:t>的大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22390142617">
            <a:extLst>
              <a:ext uri="{FF2B5EF4-FFF2-40B4-BE49-F238E27FC236}">
                <a16:creationId xmlns:a16="http://schemas.microsoft.com/office/drawing/2014/main" id="{FB4A9C98-7810-2333-ECFA-190045D848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D55CB8-A81C-349D-A5CF-D91C43CAEDF2}"/>
              </a:ext>
            </a:extLst>
          </p:cNvPr>
          <p:cNvSpPr txBox="1"/>
          <p:nvPr/>
        </p:nvSpPr>
        <p:spPr>
          <a:xfrm>
            <a:off x="635231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0A8A0E-1675-DB28-8C36-3F79FD75B8F4}"/>
              </a:ext>
            </a:extLst>
          </p:cNvPr>
          <p:cNvSpPr txBox="1"/>
          <p:nvPr/>
        </p:nvSpPr>
        <p:spPr>
          <a:xfrm>
            <a:off x="9981339" y="28336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3D51B4-0B72-E207-C0A3-62C925CAB2AE}"/>
              </a:ext>
            </a:extLst>
          </p:cNvPr>
          <p:cNvSpPr txBox="1"/>
          <p:nvPr/>
        </p:nvSpPr>
        <p:spPr>
          <a:xfrm>
            <a:off x="1645496" y="4314579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8" name="yt_shape_12528"/>
          <p:cNvSpPr txBox="1"/>
          <p:nvPr/>
        </p:nvSpPr>
        <p:spPr>
          <a:xfrm>
            <a:off x="540000" y="1260040"/>
            <a:ext cx="6811160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2AFA61-9FF0-9DF0-3E8D-677769C16885}"/>
              </a:ext>
            </a:extLst>
          </p:cNvPr>
          <p:cNvSpPr txBox="1"/>
          <p:nvPr/>
        </p:nvSpPr>
        <p:spPr>
          <a:xfrm>
            <a:off x="449989" y="1688722"/>
            <a:ext cx="5706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CEAB9C-E015-8278-91C9-A577C203A646}"/>
              </a:ext>
            </a:extLst>
          </p:cNvPr>
          <p:cNvSpPr txBox="1"/>
          <p:nvPr/>
        </p:nvSpPr>
        <p:spPr>
          <a:xfrm>
            <a:off x="1690907" y="2164210"/>
            <a:ext cx="6925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5CD8B8-D582-96F0-CB98-2851CA4E1DA2}"/>
              </a:ext>
            </a:extLst>
          </p:cNvPr>
          <p:cNvSpPr txBox="1"/>
          <p:nvPr/>
        </p:nvSpPr>
        <p:spPr>
          <a:xfrm>
            <a:off x="1690907" y="2639698"/>
            <a:ext cx="267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AAAD5C-98F0-5BAA-1633-AA27D40F8EF4}"/>
              </a:ext>
            </a:extLst>
          </p:cNvPr>
          <p:cNvSpPr txBox="1"/>
          <p:nvPr/>
        </p:nvSpPr>
        <p:spPr>
          <a:xfrm>
            <a:off x="449989" y="3590674"/>
            <a:ext cx="583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9DD6C1-1861-B7BD-888F-4F2B2F29B476}"/>
              </a:ext>
            </a:extLst>
          </p:cNvPr>
          <p:cNvSpPr txBox="1"/>
          <p:nvPr/>
        </p:nvSpPr>
        <p:spPr>
          <a:xfrm>
            <a:off x="1631504" y="4066162"/>
            <a:ext cx="370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90FE5B-B728-95E8-B5FF-B2E2A1336094}"/>
              </a:ext>
            </a:extLst>
          </p:cNvPr>
          <p:cNvSpPr txBox="1"/>
          <p:nvPr/>
        </p:nvSpPr>
        <p:spPr>
          <a:xfrm>
            <a:off x="1631504" y="4541650"/>
            <a:ext cx="1742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527" name="yt_shape_12527"/>
          <p:cNvSpPr txBox="1"/>
          <p:nvPr/>
        </p:nvSpPr>
        <p:spPr>
          <a:xfrm>
            <a:off x="540000" y="836712"/>
            <a:ext cx="1461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32" name="yt_shape_12532"/>
              <p:cNvSpPr txBox="1"/>
              <p:nvPr/>
            </p:nvSpPr>
            <p:spPr>
              <a:xfrm>
                <a:off x="540119" y="900000"/>
                <a:ext cx="11492915" cy="4878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张家界一中单元卷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877b"/>
                  </a:rPr>
                  <a:t>2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32" name="yt_shape_12532" descr="{&quot;rangeId&quot;:1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78708"/>
              </a:xfrm>
              <a:prstGeom prst="rect">
                <a:avLst/>
              </a:prstGeom>
              <a:blipFill>
                <a:blip r:embed="rId2"/>
                <a:stretch>
                  <a:fillRect l="-1645" t="-1125" b="-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F736AC7-6861-FE1F-8CD5-9E6D8442B57E}"/>
              </a:ext>
            </a:extLst>
          </p:cNvPr>
          <p:cNvSpPr txBox="1"/>
          <p:nvPr/>
        </p:nvSpPr>
        <p:spPr>
          <a:xfrm>
            <a:off x="450108" y="1804170"/>
            <a:ext cx="579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FEBECC-0195-3BB7-73D9-ACD0A25DF70C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35614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, 'pageBreak': True}">
                <a:extLst>
                  <a:ext uri="{FF2B5EF4-FFF2-40B4-BE49-F238E27FC236}">
                    <a16:creationId xmlns:a16="http://schemas.microsoft.com/office/drawing/2014/main" id="{B8FEBECC-0195-3BB7-73D9-ACD0A25DF7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3561461" cy="766077"/>
              </a:xfrm>
              <a:prstGeom prst="rect">
                <a:avLst/>
              </a:prstGeom>
              <a:blipFill>
                <a:blip r:embed="rId3"/>
                <a:stretch>
                  <a:fillRect l="-2740" r="-256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0BBAA7C-CFE3-6A45-28F8-CC95BC3EDB64}"/>
              </a:ext>
            </a:extLst>
          </p:cNvPr>
          <p:cNvSpPr txBox="1"/>
          <p:nvPr/>
        </p:nvSpPr>
        <p:spPr>
          <a:xfrm>
            <a:off x="450108" y="2952123"/>
            <a:ext cx="3666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985A2CA-F391-E6DA-21C8-0F252A6E5008}"/>
              </a:ext>
            </a:extLst>
          </p:cNvPr>
          <p:cNvSpPr txBox="1"/>
          <p:nvPr/>
        </p:nvSpPr>
        <p:spPr>
          <a:xfrm>
            <a:off x="450108" y="3427611"/>
            <a:ext cx="2751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3FF7EF-0F77-7CEB-05C8-B580956C27D8}"/>
              </a:ext>
            </a:extLst>
          </p:cNvPr>
          <p:cNvSpPr txBox="1"/>
          <p:nvPr/>
        </p:nvSpPr>
        <p:spPr>
          <a:xfrm>
            <a:off x="450108" y="3903099"/>
            <a:ext cx="204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525AF4C-A4B6-986F-6C5F-F503008FC444}"/>
                  </a:ext>
                </a:extLst>
              </p:cNvPr>
              <p:cNvSpPr txBox="1"/>
              <p:nvPr/>
            </p:nvSpPr>
            <p:spPr>
              <a:xfrm>
                <a:off x="450108" y="4378587"/>
                <a:ext cx="44377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5, 'hasSerialNum': 1, 'pageBreak': True}">
                <a:extLst>
                  <a:ext uri="{FF2B5EF4-FFF2-40B4-BE49-F238E27FC236}">
                    <a16:creationId xmlns:a16="http://schemas.microsoft.com/office/drawing/2014/main" id="{6525AF4C-A4B6-986F-6C5F-F503008FC4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78587"/>
                <a:ext cx="4437761" cy="766077"/>
              </a:xfrm>
              <a:prstGeom prst="rect">
                <a:avLst/>
              </a:prstGeom>
              <a:blipFill>
                <a:blip r:embed="rId4"/>
                <a:stretch>
                  <a:fillRect l="-2198" r="-206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0603B58-C87F-0804-35E9-78DA8240326A}"/>
                  </a:ext>
                </a:extLst>
              </p:cNvPr>
              <p:cNvSpPr txBox="1"/>
              <p:nvPr/>
            </p:nvSpPr>
            <p:spPr>
              <a:xfrm>
                <a:off x="450108" y="5051052"/>
                <a:ext cx="11659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5, 'hasSerialNum': 1, 'pageBreak': True}">
                <a:extLst>
                  <a:ext uri="{FF2B5EF4-FFF2-40B4-BE49-F238E27FC236}">
                    <a16:creationId xmlns:a16="http://schemas.microsoft.com/office/drawing/2014/main" id="{60603B58-C87F-0804-35E9-78DA824032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51052"/>
                <a:ext cx="1165924" cy="727279"/>
              </a:xfrm>
              <a:prstGeom prst="rect">
                <a:avLst/>
              </a:prstGeom>
              <a:blipFill>
                <a:blip r:embed="rId5"/>
                <a:stretch>
                  <a:fillRect l="-8377" r="-8377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5" name="yt_shape_12535"/>
          <p:cNvSpPr txBox="1"/>
          <p:nvPr/>
        </p:nvSpPr>
        <p:spPr>
          <a:xfrm>
            <a:off x="540000" y="900000"/>
            <a:ext cx="9834423" cy="57099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的取值无关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的值无关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75BF71-DA77-A618-3F1F-1DDDB89A6D8E}"/>
              </a:ext>
            </a:extLst>
          </p:cNvPr>
          <p:cNvSpPr txBox="1"/>
          <p:nvPr/>
        </p:nvSpPr>
        <p:spPr>
          <a:xfrm>
            <a:off x="449989" y="1804170"/>
            <a:ext cx="5455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F67897-3D5D-C3A8-E63D-858808AADE32}"/>
              </a:ext>
            </a:extLst>
          </p:cNvPr>
          <p:cNvSpPr txBox="1"/>
          <p:nvPr/>
        </p:nvSpPr>
        <p:spPr>
          <a:xfrm>
            <a:off x="449989" y="2279658"/>
            <a:ext cx="2739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9A3EA0-7CBE-3D57-B536-84B60CC4D76A}"/>
              </a:ext>
            </a:extLst>
          </p:cNvPr>
          <p:cNvSpPr txBox="1"/>
          <p:nvPr/>
        </p:nvSpPr>
        <p:spPr>
          <a:xfrm>
            <a:off x="449989" y="2755146"/>
            <a:ext cx="180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254E43-3E2A-4F2E-5134-D7F73D6B926E}"/>
              </a:ext>
            </a:extLst>
          </p:cNvPr>
          <p:cNvSpPr txBox="1"/>
          <p:nvPr/>
        </p:nvSpPr>
        <p:spPr>
          <a:xfrm>
            <a:off x="449989" y="3230634"/>
            <a:ext cx="6280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BF0816-3A70-FB00-6E85-7AFDB8BC1433}"/>
              </a:ext>
            </a:extLst>
          </p:cNvPr>
          <p:cNvSpPr txBox="1"/>
          <p:nvPr/>
        </p:nvSpPr>
        <p:spPr>
          <a:xfrm>
            <a:off x="449989" y="3706122"/>
            <a:ext cx="4909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67C2F7-B42D-7672-5654-06C32FF116BD}"/>
              </a:ext>
            </a:extLst>
          </p:cNvPr>
          <p:cNvSpPr txBox="1"/>
          <p:nvPr/>
        </p:nvSpPr>
        <p:spPr>
          <a:xfrm>
            <a:off x="449989" y="4181610"/>
            <a:ext cx="2299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4488CA-34DF-6F15-207A-136807A6B14E}"/>
              </a:ext>
            </a:extLst>
          </p:cNvPr>
          <p:cNvSpPr txBox="1"/>
          <p:nvPr/>
        </p:nvSpPr>
        <p:spPr>
          <a:xfrm>
            <a:off x="449989" y="5132586"/>
            <a:ext cx="9919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的值无关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E6C2689-8972-5EC1-323D-72CD78B3AF06}"/>
              </a:ext>
            </a:extLst>
          </p:cNvPr>
          <p:cNvSpPr txBox="1"/>
          <p:nvPr/>
        </p:nvSpPr>
        <p:spPr>
          <a:xfrm>
            <a:off x="449989" y="5608074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84F6C2-509F-D4D7-8483-7A0CD13CAEC5}"/>
              </a:ext>
            </a:extLst>
          </p:cNvPr>
          <p:cNvSpPr txBox="1"/>
          <p:nvPr/>
        </p:nvSpPr>
        <p:spPr>
          <a:xfrm>
            <a:off x="449989" y="6083562"/>
            <a:ext cx="193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1" name="yt_shape_12541"/>
          <p:cNvSpPr txBox="1"/>
          <p:nvPr/>
        </p:nvSpPr>
        <p:spPr>
          <a:xfrm>
            <a:off x="540000" y="900000"/>
            <a:ext cx="2363660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61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40" name="yt_image_12540" title="H_50.9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38722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43" name="yt_shape_12543"/>
          <p:cNvSpPr txBox="1"/>
          <p:nvPr/>
        </p:nvSpPr>
        <p:spPr>
          <a:xfrm>
            <a:off x="540119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小明从一列火车的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节车厢数起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一直数到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节车厢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bd72"/>
              </a:rPr>
              <a:t>他数过的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车厢节数是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44" name="yt_table_1254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736954"/>
              </p:ext>
            </p:extLst>
          </p:nvPr>
        </p:nvGraphicFramePr>
        <p:xfrm>
          <a:off x="540056" y="2557018"/>
          <a:ext cx="5480368" cy="950976"/>
        </p:xfrm>
        <a:graphic>
          <a:graphicData uri="http://schemas.openxmlformats.org/drawingml/2006/table">
            <a:tbl>
              <a:tblPr/>
              <a:tblGrid>
                <a:gridCol w="3197543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  <a:gridCol w="2282825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215FBC7-4D14-0774-6E59-334CF069E0EF}"/>
              </a:ext>
            </a:extLst>
          </p:cNvPr>
          <p:cNvSpPr txBox="1"/>
          <p:nvPr/>
        </p:nvSpPr>
        <p:spPr>
          <a:xfrm>
            <a:off x="2583708" y="20262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1976</Words>
  <Application>Microsoft Office PowerPoint</Application>
  <PresentationFormat>宽屏</PresentationFormat>
  <Paragraphs>162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2024-07-31T01:35:33Z</dcterms:created>
  <dcterms:modified xsi:type="dcterms:W3CDTF">2024-07-31T08:31:24Z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