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18"/>
  </p:handoutMasterIdLst>
  <p:sldIdLst>
    <p:sldId id="324" r:id="rId2"/>
    <p:sldId id="325" r:id="rId3"/>
    <p:sldId id="327" r:id="rId4"/>
    <p:sldId id="328" r:id="rId5"/>
    <p:sldId id="329" r:id="rId6"/>
    <p:sldId id="330" r:id="rId7"/>
    <p:sldId id="331" r:id="rId8"/>
    <p:sldId id="334" r:id="rId9"/>
    <p:sldId id="337" r:id="rId10"/>
    <p:sldId id="338" r:id="rId11"/>
    <p:sldId id="340" r:id="rId12"/>
    <p:sldId id="339" r:id="rId13"/>
    <p:sldId id="341" r:id="rId14"/>
    <p:sldId id="342" r:id="rId15"/>
    <p:sldId id="343" r:id="rId16"/>
  </p:sldIdLst>
  <p:sldSz cx="12192000" cy="6858000"/>
  <p:notesSz cx="6858000" cy="9144000"/>
  <p:custDataLst>
    <p:tags r:id="rId19"/>
  </p:custDataLst>
  <p:defaultTextStyle>
    <a:defPPr>
      <a:defRPr lang="zh-CN"/>
    </a:defPPr>
    <a:lvl1pPr marL="0" lvl="0"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9393"/>
    <a:srgbClr val="4A4A4A"/>
    <a:srgbClr val="B6B6B6"/>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varScale="1">
        <p:scale>
          <a:sx n="102" d="100"/>
          <a:sy n="102" d="100"/>
        </p:scale>
        <p:origin x="678" y="10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2025/8/27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2025/8/27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575165"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userDrawn="1"/>
        </p:nvPicPr>
        <p:blipFill>
          <a:blip r:embed="rId4"/>
          <a:stretch>
            <a:fillRect/>
          </a:stretch>
        </p:blipFill>
        <p:spPr>
          <a:xfrm>
            <a:off x="15240" y="0"/>
            <a:ext cx="1096010" cy="121666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627790" y="2212624"/>
            <a:ext cx="9266083" cy="784830"/>
          </a:xfrm>
          <a:prstGeom prst="rect">
            <a:avLst/>
          </a:prstGeom>
          <a:noFill/>
        </p:spPr>
        <p:txBody>
          <a:bodyPr wrap="square" rtlCol="0">
            <a:spAutoFit/>
          </a:bodyPr>
          <a:lstStyle/>
          <a:p>
            <a:r>
              <a:rPr lang="en-US" altLang="zh-CN" sz="4500" b="1">
                <a:latin typeface="Raavi" panose="020B0502040204020203" pitchFamily="34" charset="0"/>
                <a:cs typeface="Raavi" panose="020B0502040204020203" pitchFamily="34" charset="0"/>
              </a:rPr>
              <a:t>Safe and sound</a:t>
            </a:r>
            <a:endParaRPr lang="zh-CN" altLang="en-US" sz="4500" b="1" dirty="0">
              <a:latin typeface="Raavi" panose="020B0502040204020203" pitchFamily="34" charset="0"/>
              <a:cs typeface="Raavi" panose="020B0502040204020203" pitchFamily="34" charset="0"/>
            </a:endParaRPr>
          </a:p>
        </p:txBody>
      </p:sp>
      <p:sp>
        <p:nvSpPr>
          <p:cNvPr id="25" name="文本框 24"/>
          <p:cNvSpPr txBox="1"/>
          <p:nvPr/>
        </p:nvSpPr>
        <p:spPr>
          <a:xfrm>
            <a:off x="333836" y="3817835"/>
            <a:ext cx="11560037" cy="646331"/>
          </a:xfrm>
          <a:prstGeom prst="rect">
            <a:avLst/>
          </a:prstGeom>
          <a:noFill/>
        </p:spPr>
        <p:txBody>
          <a:bodyPr wrap="square" rtlCol="0">
            <a:spAutoFit/>
          </a:bodyPr>
          <a:lstStyle/>
          <a:p>
            <a:pPr algn="ctr"/>
            <a:r>
              <a:rPr lang="zh-CN" altLang="en-US" sz="3600" b="1" dirty="0" smtClean="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单元主题写作与指导</a:t>
            </a:r>
            <a:endParaRPr lang="zh-CN" altLang="en-US" sz="36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6" name="组合 25"/>
          <p:cNvGrpSpPr/>
          <p:nvPr/>
        </p:nvGrpSpPr>
        <p:grpSpPr>
          <a:xfrm>
            <a:off x="333836" y="1915962"/>
            <a:ext cx="11541183" cy="1152128"/>
            <a:chOff x="333836" y="1700808"/>
            <a:chExt cx="11541183" cy="1152128"/>
          </a:xfrm>
        </p:grpSpPr>
        <p:grpSp>
          <p:nvGrpSpPr>
            <p:cNvPr id="27" name="组合 26"/>
            <p:cNvGrpSpPr/>
            <p:nvPr/>
          </p:nvGrpSpPr>
          <p:grpSpPr>
            <a:xfrm>
              <a:off x="333836" y="1700808"/>
              <a:ext cx="11541183" cy="1152128"/>
              <a:chOff x="333836" y="3717032"/>
              <a:chExt cx="11541183" cy="1152128"/>
            </a:xfrm>
          </p:grpSpPr>
          <p:sp>
            <p:nvSpPr>
              <p:cNvPr id="29" name="任意多边形 28"/>
              <p:cNvSpPr/>
              <p:nvPr/>
            </p:nvSpPr>
            <p:spPr>
              <a:xfrm>
                <a:off x="333836" y="3717032"/>
                <a:ext cx="2161764" cy="1152128"/>
              </a:xfrm>
              <a:custGeom>
                <a:avLst/>
                <a:gdLst>
                  <a:gd name="connsiteX0" fmla="*/ 0 w 2161764"/>
                  <a:gd name="connsiteY0" fmla="*/ 0 h 1298470"/>
                  <a:gd name="connsiteX1" fmla="*/ 2161764 w 2161764"/>
                  <a:gd name="connsiteY1" fmla="*/ 0 h 1298470"/>
                  <a:gd name="connsiteX2" fmla="*/ 2161764 w 2161764"/>
                  <a:gd name="connsiteY2" fmla="*/ 417222 h 1298470"/>
                  <a:gd name="connsiteX3" fmla="*/ 2161764 w 2161764"/>
                  <a:gd name="connsiteY3" fmla="*/ 578390 h 1298470"/>
                  <a:gd name="connsiteX4" fmla="*/ 2161764 w 2161764"/>
                  <a:gd name="connsiteY4" fmla="*/ 1099598 h 1298470"/>
                  <a:gd name="connsiteX5" fmla="*/ 1962892 w 2161764"/>
                  <a:gd name="connsiteY5" fmla="*/ 1298470 h 1298470"/>
                  <a:gd name="connsiteX6" fmla="*/ 198872 w 2161764"/>
                  <a:gd name="connsiteY6" fmla="*/ 1298470 h 1298470"/>
                  <a:gd name="connsiteX7" fmla="*/ 0 w 2161764"/>
                  <a:gd name="connsiteY7" fmla="*/ 1099598 h 1298470"/>
                  <a:gd name="connsiteX8" fmla="*/ 0 w 2161764"/>
                  <a:gd name="connsiteY8" fmla="*/ 578390 h 1298470"/>
                  <a:gd name="connsiteX9" fmla="*/ 0 w 2161764"/>
                  <a:gd name="connsiteY9" fmla="*/ 417222 h 1298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1764" h="1298470">
                    <a:moveTo>
                      <a:pt x="0" y="0"/>
                    </a:moveTo>
                    <a:lnTo>
                      <a:pt x="2161764" y="0"/>
                    </a:lnTo>
                    <a:lnTo>
                      <a:pt x="2161764" y="417222"/>
                    </a:lnTo>
                    <a:lnTo>
                      <a:pt x="2161764" y="578390"/>
                    </a:lnTo>
                    <a:lnTo>
                      <a:pt x="2161764" y="1099598"/>
                    </a:lnTo>
                    <a:cubicBezTo>
                      <a:pt x="2161764" y="1209432"/>
                      <a:pt x="2072726" y="1298470"/>
                      <a:pt x="1962892" y="1298470"/>
                    </a:cubicBezTo>
                    <a:lnTo>
                      <a:pt x="198872" y="1298470"/>
                    </a:lnTo>
                    <a:cubicBezTo>
                      <a:pt x="89038" y="1298470"/>
                      <a:pt x="0" y="1209432"/>
                      <a:pt x="0" y="1099598"/>
                    </a:cubicBezTo>
                    <a:lnTo>
                      <a:pt x="0" y="578390"/>
                    </a:lnTo>
                    <a:lnTo>
                      <a:pt x="0" y="417222"/>
                    </a:lnTo>
                    <a:close/>
                  </a:path>
                </a:pathLst>
              </a:custGeom>
              <a:solidFill>
                <a:srgbClr val="B6B6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2548754" y="3933056"/>
                <a:ext cx="9326265" cy="0"/>
              </a:xfrm>
              <a:prstGeom prst="line">
                <a:avLst/>
              </a:prstGeom>
              <a:ln w="38100">
                <a:solidFill>
                  <a:srgbClr val="939393"/>
                </a:solidFill>
              </a:ln>
            </p:spPr>
            <p:style>
              <a:lnRef idx="1">
                <a:schemeClr val="dk1"/>
              </a:lnRef>
              <a:fillRef idx="0">
                <a:schemeClr val="dk1"/>
              </a:fillRef>
              <a:effectRef idx="0">
                <a:schemeClr val="dk1"/>
              </a:effectRef>
              <a:fontRef idx="minor">
                <a:schemeClr val="tx1"/>
              </a:fontRef>
            </p:style>
          </p:cxnSp>
          <p:cxnSp>
            <p:nvCxnSpPr>
              <p:cNvPr id="31" name="直接连接符 30"/>
              <p:cNvCxnSpPr/>
              <p:nvPr/>
            </p:nvCxnSpPr>
            <p:spPr>
              <a:xfrm>
                <a:off x="2548754" y="4668346"/>
                <a:ext cx="9326265" cy="0"/>
              </a:xfrm>
              <a:prstGeom prst="line">
                <a:avLst/>
              </a:prstGeom>
              <a:ln w="38100">
                <a:solidFill>
                  <a:srgbClr val="939393"/>
                </a:solidFill>
              </a:ln>
            </p:spPr>
            <p:style>
              <a:lnRef idx="1">
                <a:schemeClr val="dk1"/>
              </a:lnRef>
              <a:fillRef idx="0">
                <a:schemeClr val="dk1"/>
              </a:fillRef>
              <a:effectRef idx="0">
                <a:schemeClr val="dk1"/>
              </a:effectRef>
              <a:fontRef idx="minor">
                <a:schemeClr val="tx1"/>
              </a:fontRef>
            </p:style>
          </p:cxnSp>
        </p:grpSp>
        <p:sp>
          <p:nvSpPr>
            <p:cNvPr id="28" name="直角三角形 27"/>
            <p:cNvSpPr/>
            <p:nvPr/>
          </p:nvSpPr>
          <p:spPr>
            <a:xfrm>
              <a:off x="2495600" y="1700808"/>
              <a:ext cx="216024" cy="144016"/>
            </a:xfrm>
            <a:prstGeom prst="rtTriangle">
              <a:avLst/>
            </a:prstGeom>
            <a:solidFill>
              <a:srgbClr val="4A4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506027" y="2086930"/>
            <a:ext cx="1855433" cy="784830"/>
          </a:xfrm>
          <a:prstGeom prst="rect">
            <a:avLst/>
          </a:prstGeom>
          <a:noFill/>
        </p:spPr>
        <p:txBody>
          <a:bodyPr wrap="square" rtlCol="0">
            <a:spAutoFit/>
          </a:bodyPr>
          <a:lstStyle/>
          <a:p>
            <a:r>
              <a:rPr lang="en-US" altLang="zh-CN" sz="4500" b="1" dirty="0" smtClean="0">
                <a:solidFill>
                  <a:schemeClr val="bg1"/>
                </a:solidFill>
                <a:latin typeface="Times New Roman" panose="02020603050405020304" pitchFamily="18" charset="0"/>
                <a:cs typeface="Times New Roman" panose="02020603050405020304" pitchFamily="18" charset="0"/>
              </a:rPr>
              <a:t>Unit 8</a:t>
            </a:r>
            <a:endParaRPr lang="zh-CN" altLang="en-US" sz="4500" b="1"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836712"/>
            <a:ext cx="11521280" cy="5816977"/>
          </a:xfrm>
          <a:prstGeom prst="rect">
            <a:avLst/>
          </a:prstGeom>
        </p:spPr>
        <p:txBody>
          <a:bodyPr wrap="square" lIns="36000" tIns="0" rIns="36000" bIns="0">
            <a:spAutoFit/>
          </a:bodyPr>
          <a:lstStyle/>
          <a:p>
            <a:pPr algn="ctr">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Protect</a:t>
            </a:r>
            <a:r>
              <a:rPr lang="en-US" altLang="zh-CN" sz="2800" dirty="0">
                <a:solidFill>
                  <a:srgbClr val="000000"/>
                </a:solidFill>
                <a:latin typeface="NEU-BZ-S92"/>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yourself</a:t>
            </a:r>
            <a:r>
              <a:rPr lang="en-US" altLang="zh-CN" sz="2800" dirty="0">
                <a:solidFill>
                  <a:srgbClr val="000000"/>
                </a:solidFill>
                <a:latin typeface="NEU-BZ-S92"/>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in</a:t>
            </a:r>
            <a:r>
              <a:rPr lang="en-US" altLang="zh-CN" sz="2800" dirty="0">
                <a:solidFill>
                  <a:srgbClr val="000000"/>
                </a:solidFill>
                <a:latin typeface="NEU-BZ-S92"/>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fire</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u="sng" dirty="0">
                <a:solidFill>
                  <a:srgbClr val="000000"/>
                </a:solidFill>
                <a:uFill>
                  <a:solidFill>
                    <a:srgbClr val="000000"/>
                  </a:solidFill>
                </a:uFill>
                <a:latin typeface="NEU-BZ-S92"/>
                <a:cs typeface="Times New Roman" panose="02020603050405020304" pitchFamily="18" charset="0"/>
              </a:rPr>
              <a:t> 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u="sng" dirty="0">
                <a:solidFill>
                  <a:srgbClr val="000000"/>
                </a:solidFill>
                <a:uFill>
                  <a:solidFill>
                    <a:srgbClr val="000000"/>
                  </a:solidFill>
                </a:uFill>
                <a:latin typeface="NEU-BZ-S92"/>
                <a:cs typeface="Times New Roman" panose="02020603050405020304" pitchFamily="18" charset="0"/>
              </a:rPr>
              <a:t> </a:t>
            </a:r>
            <a:r>
              <a:rPr lang="en-US" altLang="zh-CN" sz="2800" u="sng" dirty="0" smtClean="0">
                <a:solidFill>
                  <a:srgbClr val="000000"/>
                </a:solidFill>
                <a:uFill>
                  <a:solidFill>
                    <a:srgbClr val="000000"/>
                  </a:solidFill>
                </a:uFill>
                <a:latin typeface="NEU-BZ-S92"/>
                <a:cs typeface="Times New Roman" panose="02020603050405020304" pitchFamily="18" charset="0"/>
              </a:rPr>
              <a:t>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u="sng" dirty="0">
                <a:solidFill>
                  <a:srgbClr val="000000"/>
                </a:solidFill>
                <a:uFill>
                  <a:solidFill>
                    <a:srgbClr val="000000"/>
                  </a:solidFill>
                </a:uFill>
                <a:latin typeface="NEU-BZ-S92"/>
                <a:cs typeface="Times New Roman" panose="02020603050405020304" pitchFamily="18" charset="0"/>
              </a:rPr>
              <a:t> </a:t>
            </a:r>
            <a:r>
              <a:rPr lang="en-US" altLang="zh-CN" sz="2800" u="sng" dirty="0" smtClean="0">
                <a:solidFill>
                  <a:srgbClr val="000000"/>
                </a:solidFill>
                <a:uFill>
                  <a:solidFill>
                    <a:srgbClr val="000000"/>
                  </a:solidFill>
                </a:uFill>
                <a:latin typeface="NEU-BZ-S92"/>
                <a:cs typeface="Times New Roman" panose="02020603050405020304" pitchFamily="18" charset="0"/>
              </a:rPr>
              <a:t>_______________________________________________________________</a:t>
            </a:r>
            <a:r>
              <a:rPr lang="en-US" altLang="zh-CN" sz="2800" u="sng" dirty="0">
                <a:solidFill>
                  <a:srgbClr val="000000"/>
                </a:solidFill>
                <a:uFill>
                  <a:solidFill>
                    <a:srgbClr val="000000"/>
                  </a:solidFill>
                </a:uFill>
                <a:latin typeface="NEU-BZ-S92"/>
                <a:cs typeface="Times New Roman" panose="02020603050405020304" pitchFamily="18" charset="0"/>
              </a:rPr>
              <a:t> </a:t>
            </a:r>
            <a:r>
              <a:rPr lang="en-US" altLang="zh-CN" sz="2800" u="sng" dirty="0" smtClean="0">
                <a:solidFill>
                  <a:srgbClr val="000000"/>
                </a:solidFill>
                <a:uFill>
                  <a:solidFill>
                    <a:srgbClr val="000000"/>
                  </a:solidFill>
                </a:uFill>
                <a:latin typeface="NEU-BZ-S92"/>
                <a:cs typeface="Times New Roman" panose="02020603050405020304" pitchFamily="18" charset="0"/>
              </a:rPr>
              <a:t>_______________________________________________________________</a:t>
            </a:r>
            <a:r>
              <a:rPr lang="en-US" altLang="zh-CN" sz="2800" u="sng" dirty="0">
                <a:solidFill>
                  <a:srgbClr val="000000"/>
                </a:solidFill>
                <a:uFill>
                  <a:solidFill>
                    <a:srgbClr val="000000"/>
                  </a:solidFill>
                </a:uFill>
                <a:latin typeface="NEU-BZ-S92"/>
                <a:cs typeface="Times New Roman" panose="02020603050405020304" pitchFamily="18" charset="0"/>
              </a:rPr>
              <a:t> </a:t>
            </a:r>
            <a:r>
              <a:rPr lang="en-US" altLang="zh-CN" sz="2800" u="sng" dirty="0" smtClean="0">
                <a:solidFill>
                  <a:srgbClr val="000000"/>
                </a:solidFill>
                <a:uFill>
                  <a:solidFill>
                    <a:srgbClr val="000000"/>
                  </a:solidFill>
                </a:uFill>
                <a:latin typeface="NEU-BZ-S92"/>
                <a:cs typeface="Times New Roman" panose="02020603050405020304" pitchFamily="18" charset="0"/>
              </a:rPr>
              <a:t>_______________________________________________________________</a:t>
            </a:r>
            <a:r>
              <a:rPr lang="en-US" altLang="zh-CN" sz="2800" u="sng" dirty="0">
                <a:solidFill>
                  <a:srgbClr val="000000"/>
                </a:solidFill>
                <a:uFill>
                  <a:solidFill>
                    <a:srgbClr val="000000"/>
                  </a:solidFill>
                </a:uFill>
                <a:latin typeface="NEU-BZ-S92"/>
                <a:cs typeface="Times New Roman" panose="02020603050405020304" pitchFamily="18" charset="0"/>
              </a:rPr>
              <a:t> </a:t>
            </a:r>
            <a:r>
              <a:rPr lang="en-US" altLang="zh-CN" sz="2800" u="sng" dirty="0" smtClean="0">
                <a:solidFill>
                  <a:srgbClr val="000000"/>
                </a:solidFill>
                <a:uFill>
                  <a:solidFill>
                    <a:srgbClr val="000000"/>
                  </a:solidFill>
                </a:uFill>
                <a:latin typeface="NEU-BZ-S92"/>
                <a:cs typeface="Times New Roman" panose="02020603050405020304" pitchFamily="18" charset="0"/>
              </a:rPr>
              <a:t>_______________________________________________________________</a:t>
            </a:r>
            <a:r>
              <a:rPr lang="en-US" altLang="zh-CN" sz="2800" u="sng" dirty="0">
                <a:solidFill>
                  <a:srgbClr val="000000"/>
                </a:solidFill>
                <a:uFill>
                  <a:solidFill>
                    <a:srgbClr val="000000"/>
                  </a:solidFill>
                </a:uFill>
                <a:latin typeface="NEU-BZ-S92"/>
                <a:cs typeface="Times New Roman" panose="02020603050405020304" pitchFamily="18" charset="0"/>
              </a:rPr>
              <a:t> </a:t>
            </a:r>
            <a:r>
              <a:rPr lang="en-US" altLang="zh-CN" sz="2800" u="sng" dirty="0" smtClean="0">
                <a:solidFill>
                  <a:srgbClr val="000000"/>
                </a:solidFill>
                <a:uFill>
                  <a:solidFill>
                    <a:srgbClr val="000000"/>
                  </a:solidFill>
                </a:uFill>
                <a:latin typeface="NEU-BZ-S92"/>
                <a:cs typeface="Times New Roman" panose="02020603050405020304" pitchFamily="18" charset="0"/>
              </a:rPr>
              <a:t>_______________________________________________________________</a:t>
            </a:r>
            <a:r>
              <a:rPr lang="en-US" altLang="zh-CN" sz="2800" u="sng" dirty="0">
                <a:solidFill>
                  <a:srgbClr val="000000"/>
                </a:solidFill>
                <a:uFill>
                  <a:solidFill>
                    <a:srgbClr val="000000"/>
                  </a:solidFill>
                </a:uFill>
                <a:latin typeface="NEU-BZ-S92"/>
                <a:cs typeface="Times New Roman" panose="02020603050405020304" pitchFamily="18" charset="0"/>
              </a:rPr>
              <a:t> </a:t>
            </a:r>
            <a:r>
              <a:rPr lang="en-US" altLang="zh-CN" sz="2800" u="sng" dirty="0" smtClean="0">
                <a:solidFill>
                  <a:srgbClr val="000000"/>
                </a:solidFill>
                <a:uFill>
                  <a:solidFill>
                    <a:srgbClr val="000000"/>
                  </a:solidFill>
                </a:uFill>
                <a:latin typeface="NEU-BZ-S92"/>
                <a:cs typeface="Times New Roman" panose="02020603050405020304" pitchFamily="18" charset="0"/>
              </a:rPr>
              <a:t>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p:nvPr/>
        </p:nvSpPr>
        <p:spPr>
          <a:xfrm>
            <a:off x="335360" y="1340768"/>
            <a:ext cx="11521280" cy="5262979"/>
          </a:xfrm>
          <a:prstGeom prst="rect">
            <a:avLst/>
          </a:prstGeom>
        </p:spPr>
        <p:txBody>
          <a:bodyPr wrap="square">
            <a:spAutoFit/>
          </a:bodyPr>
          <a:lstStyle/>
          <a:p>
            <a:pPr indent="711200" algn="just">
              <a:lnSpc>
                <a:spcPct val="150000"/>
              </a:lnSpc>
              <a:spcAft>
                <a:spcPts val="0"/>
              </a:spcAft>
            </a:pP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We may meet some dangers in our lives. If there is a fire, what should you do to protect yourself? Here</a:t>
            </a:r>
            <a:r>
              <a:rPr lang="en-US" altLang="zh-CN"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s some advice to help you.</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pP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First, when a fire happens, it</a:t>
            </a:r>
            <a:r>
              <a:rPr lang="en-US" altLang="zh-CN"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s important to cut off the gas and power at once. Second, you should call 119 for help as quickly as possible. Third, be careful of the smoke. Cover your face with a wet piece of cloth. Last but not least, you mustn</a:t>
            </a:r>
            <a:r>
              <a:rPr lang="en-US" altLang="zh-CN"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t run into the room in order to get something back. Please get away from the building quickly.</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pP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If you follow the advice, you can protect yourself in a fire.</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2312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988840"/>
            <a:ext cx="11521280" cy="4524315"/>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 football</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match</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filled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stadium</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with</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It</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crowd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much</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everyone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cheering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loudly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fans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left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stadium</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still</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feeling</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en-US" altLang="zh-CN" sz="2800" dirty="0">
                <a:solidFill>
                  <a:srgbClr val="000000"/>
                </a:solidFill>
                <a:latin typeface="Times New Roman" panose="02020603050405020304" pitchFamily="18" charset="0"/>
                <a:cs typeface="Times New Roman" panose="02020603050405020304" pitchFamily="18" charset="0"/>
              </a:rPr>
              <a:t>about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wonderful</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game</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excite</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Cambria" panose="02040503050406030204" pitchFamily="18" charset="0"/>
                <a:cs typeface="Cambria" panose="020405030504060302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library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complete</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People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their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desks</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en-US" altLang="zh-CN" sz="2800" dirty="0">
                <a:solidFill>
                  <a:srgbClr val="000000"/>
                </a:solidFill>
                <a:latin typeface="Times New Roman" panose="02020603050405020304" pitchFamily="18" charset="0"/>
                <a:cs typeface="Times New Roman" panose="02020603050405020304" pitchFamily="18" charset="0"/>
              </a:rPr>
              <a:t>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read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books</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Everyone</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moving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around</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a:t>
            </a:r>
            <a:r>
              <a:rPr lang="en-US" altLang="zh-CN" sz="2800" dirty="0" smtClean="0">
                <a:solidFill>
                  <a:srgbClr val="000000"/>
                </a:solidFill>
                <a:latin typeface="方正书宋_GBK" panose="03000509000000000000" pitchFamily="65" charset="-122"/>
                <a:cs typeface="Times New Roman" panose="02020603050405020304" pitchFamily="18" charset="0"/>
              </a:rPr>
              <a:t>,</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not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wanting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disturb</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others</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silent</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Cambria" panose="02040503050406030204" pitchFamily="18" charset="0"/>
                <a:cs typeface="Cambria" panose="020405030504060302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微语段训练营.jpg" descr="id:2147492295;FounderCES"/>
          <p:cNvPicPr/>
          <p:nvPr/>
        </p:nvPicPr>
        <p:blipFill>
          <a:blip r:embed="rId2"/>
          <a:stretch>
            <a:fillRect/>
          </a:stretch>
        </p:blipFill>
        <p:spPr>
          <a:xfrm>
            <a:off x="335360" y="1342717"/>
            <a:ext cx="11521280" cy="502107"/>
          </a:xfrm>
          <a:prstGeom prst="rect">
            <a:avLst/>
          </a:prstGeom>
        </p:spPr>
      </p:pic>
      <p:sp>
        <p:nvSpPr>
          <p:cNvPr id="2" name="矩形 1"/>
          <p:cNvSpPr/>
          <p:nvPr/>
        </p:nvSpPr>
        <p:spPr>
          <a:xfrm>
            <a:off x="1703512" y="2041684"/>
            <a:ext cx="1338828"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exciting</a:t>
            </a:r>
            <a:endParaRPr lang="zh-CN" altLang="en-US" dirty="0"/>
          </a:p>
        </p:txBody>
      </p:sp>
      <p:sp>
        <p:nvSpPr>
          <p:cNvPr id="4" name="矩形 3"/>
          <p:cNvSpPr/>
          <p:nvPr/>
        </p:nvSpPr>
        <p:spPr>
          <a:xfrm>
            <a:off x="9768408" y="2068400"/>
            <a:ext cx="1755609"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excitement</a:t>
            </a:r>
            <a:endParaRPr lang="zh-CN" altLang="en-US" dirty="0"/>
          </a:p>
        </p:txBody>
      </p:sp>
      <p:sp>
        <p:nvSpPr>
          <p:cNvPr id="5" name="矩形 4"/>
          <p:cNvSpPr/>
          <p:nvPr/>
        </p:nvSpPr>
        <p:spPr>
          <a:xfrm>
            <a:off x="839416" y="2708920"/>
            <a:ext cx="1218603"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excited</a:t>
            </a:r>
            <a:endParaRPr lang="zh-CN" altLang="en-US" dirty="0"/>
          </a:p>
        </p:txBody>
      </p:sp>
      <p:sp>
        <p:nvSpPr>
          <p:cNvPr id="7" name="矩形 6"/>
          <p:cNvSpPr/>
          <p:nvPr/>
        </p:nvSpPr>
        <p:spPr>
          <a:xfrm>
            <a:off x="6888088" y="3356992"/>
            <a:ext cx="1218603"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excited</a:t>
            </a:r>
            <a:endParaRPr lang="zh-CN" altLang="en-US" dirty="0"/>
          </a:p>
        </p:txBody>
      </p:sp>
      <p:sp>
        <p:nvSpPr>
          <p:cNvPr id="8" name="矩形 7"/>
          <p:cNvSpPr/>
          <p:nvPr/>
        </p:nvSpPr>
        <p:spPr>
          <a:xfrm>
            <a:off x="5807968" y="4645182"/>
            <a:ext cx="1178528"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silence</a:t>
            </a:r>
            <a:endParaRPr lang="zh-CN" altLang="en-US" dirty="0"/>
          </a:p>
        </p:txBody>
      </p:sp>
      <p:sp>
        <p:nvSpPr>
          <p:cNvPr id="9" name="矩形 8"/>
          <p:cNvSpPr/>
          <p:nvPr/>
        </p:nvSpPr>
        <p:spPr>
          <a:xfrm>
            <a:off x="742993" y="5301208"/>
            <a:ext cx="960519"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silent</a:t>
            </a:r>
            <a:endParaRPr lang="zh-CN" altLang="en-US" dirty="0"/>
          </a:p>
        </p:txBody>
      </p:sp>
      <p:sp>
        <p:nvSpPr>
          <p:cNvPr id="10" name="矩形 9"/>
          <p:cNvSpPr/>
          <p:nvPr/>
        </p:nvSpPr>
        <p:spPr>
          <a:xfrm>
            <a:off x="10292445" y="5218208"/>
            <a:ext cx="1239442"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silently</a:t>
            </a:r>
            <a:endParaRPr lang="zh-CN" altLang="en-US" dirty="0"/>
          </a:p>
        </p:txBody>
      </p:sp>
    </p:spTree>
    <p:extLst>
      <p:ext uri="{BB962C8B-B14F-4D97-AF65-F5344CB8AC3E}">
        <p14:creationId xmlns:p14="http://schemas.microsoft.com/office/powerpoint/2010/main" val="455399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4524315"/>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She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tried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 the</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mess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desk</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saw</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 words</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note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read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carefully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and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understood</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 what</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needed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next</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clear</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Cambria" panose="02040503050406030204" pitchFamily="18" charset="0"/>
                <a:cs typeface="Cambria" panose="020405030504060302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party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many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activities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will</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 singing</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and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dancing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There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are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also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snacks</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a:t>
            </a:r>
            <a:r>
              <a:rPr lang="en-US" altLang="zh-CN" sz="2800" dirty="0">
                <a:solidFill>
                  <a:srgbClr val="000000"/>
                </a:solidFill>
                <a:latin typeface="Times New Roman" panose="02020603050405020304" pitchFamily="18" charset="0"/>
                <a:cs typeface="Times New Roman" panose="02020603050405020304" pitchFamily="18" charset="0"/>
              </a:rPr>
              <a:t>candies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and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cookies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Everyone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invited</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young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and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old</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a:t>
            </a:r>
            <a:r>
              <a:rPr lang="en-US" altLang="zh-CN" sz="2800" dirty="0" smtClean="0">
                <a:solidFill>
                  <a:srgbClr val="000000"/>
                </a:solidFill>
                <a:latin typeface="方正书宋_GBK" panose="03000509000000000000" pitchFamily="65" charset="-122"/>
                <a:cs typeface="Times New Roman" panose="02020603050405020304" pitchFamily="18" charset="0"/>
              </a:rPr>
              <a:t>,</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will</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surely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have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great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time</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include</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Cambria" panose="02040503050406030204" pitchFamily="18" charset="0"/>
                <a:cs typeface="Cambria" panose="020405030504060302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p:nvPr/>
        </p:nvSpPr>
        <p:spPr>
          <a:xfrm>
            <a:off x="3575720" y="1340768"/>
            <a:ext cx="880369"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clear</a:t>
            </a:r>
            <a:endParaRPr lang="zh-CN" altLang="en-US" dirty="0"/>
          </a:p>
        </p:txBody>
      </p:sp>
      <p:sp>
        <p:nvSpPr>
          <p:cNvPr id="3" name="矩形 2"/>
          <p:cNvSpPr/>
          <p:nvPr/>
        </p:nvSpPr>
        <p:spPr>
          <a:xfrm>
            <a:off x="767408" y="1988840"/>
            <a:ext cx="880369"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clear</a:t>
            </a:r>
            <a:endParaRPr lang="zh-CN" altLang="en-US" dirty="0"/>
          </a:p>
        </p:txBody>
      </p:sp>
      <p:sp>
        <p:nvSpPr>
          <p:cNvPr id="4" name="矩形 3"/>
          <p:cNvSpPr/>
          <p:nvPr/>
        </p:nvSpPr>
        <p:spPr>
          <a:xfrm>
            <a:off x="767408" y="2564904"/>
            <a:ext cx="1159292"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clearly</a:t>
            </a:r>
            <a:endParaRPr lang="zh-CN" altLang="en-US" dirty="0"/>
          </a:p>
        </p:txBody>
      </p:sp>
      <p:sp>
        <p:nvSpPr>
          <p:cNvPr id="5" name="矩形 4"/>
          <p:cNvSpPr/>
          <p:nvPr/>
        </p:nvSpPr>
        <p:spPr>
          <a:xfrm>
            <a:off x="8112224" y="3269307"/>
            <a:ext cx="1239442"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include</a:t>
            </a:r>
            <a:endParaRPr lang="zh-CN" altLang="en-US" dirty="0"/>
          </a:p>
        </p:txBody>
      </p:sp>
      <p:sp>
        <p:nvSpPr>
          <p:cNvPr id="7" name="矩形 6"/>
          <p:cNvSpPr/>
          <p:nvPr/>
        </p:nvSpPr>
        <p:spPr>
          <a:xfrm>
            <a:off x="6528048" y="3861048"/>
            <a:ext cx="1539204"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including</a:t>
            </a:r>
            <a:endParaRPr lang="zh-CN" altLang="en-US" dirty="0"/>
          </a:p>
        </p:txBody>
      </p:sp>
      <p:sp>
        <p:nvSpPr>
          <p:cNvPr id="8" name="矩形 7"/>
          <p:cNvSpPr/>
          <p:nvPr/>
        </p:nvSpPr>
        <p:spPr>
          <a:xfrm>
            <a:off x="5951984" y="4565451"/>
            <a:ext cx="1418978"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included</a:t>
            </a:r>
            <a:endParaRPr lang="zh-CN" altLang="en-US" dirty="0"/>
          </a:p>
        </p:txBody>
      </p:sp>
    </p:spTree>
    <p:extLst>
      <p:ext uri="{BB962C8B-B14F-4D97-AF65-F5344CB8AC3E}">
        <p14:creationId xmlns:p14="http://schemas.microsoft.com/office/powerpoint/2010/main" val="1691610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770867"/>
            <a:ext cx="11521280" cy="566565"/>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NEU-HZ-S92"/>
                <a:cs typeface="Times New Roman" panose="02020603050405020304" pitchFamily="18" charset="0"/>
              </a:rPr>
              <a:t>.</a:t>
            </a:r>
            <a:r>
              <a:rPr lang="en-US" altLang="zh-CN" sz="2800" b="1">
                <a:solidFill>
                  <a:srgbClr val="000000"/>
                </a:solidFill>
                <a:latin typeface="Times New Roman" panose="02020603050405020304" pitchFamily="18" charset="0"/>
                <a:cs typeface="Times New Roman" panose="02020603050405020304" pitchFamily="18" charset="0"/>
              </a:rPr>
              <a:t>shake</a:t>
            </a:r>
            <a:r>
              <a:rPr lang="en-US" altLang="zh-CN" sz="2800">
                <a:solidFill>
                  <a:srgbClr val="000000"/>
                </a:solidFill>
                <a:latin typeface="NEU-BZ-S92"/>
                <a:ea typeface="黑体" panose="02010609060101010101" pitchFamily="49" charset="-122"/>
                <a:cs typeface="Times New Roman" panose="02020603050405020304" pitchFamily="18" charset="0"/>
              </a:rPr>
              <a:t> </a:t>
            </a:r>
            <a:r>
              <a:rPr lang="en-US" altLang="zh-CN" sz="2800" b="1" i="1">
                <a:solidFill>
                  <a:srgbClr val="000000"/>
                </a:solidFill>
                <a:latin typeface="Times New Roman" panose="02020603050405020304" pitchFamily="18" charset="0"/>
                <a:cs typeface="Times New Roman" panose="02020603050405020304" pitchFamily="18" charset="0"/>
              </a:rPr>
              <a:t>n</a:t>
            </a:r>
            <a:r>
              <a:rPr lang="en-US" altLang="zh-CN" sz="2800" i="1">
                <a:solidFill>
                  <a:srgbClr val="000000"/>
                </a:solidFill>
                <a:latin typeface="NEU-HZ-S92"/>
                <a:cs typeface="Times New Roman" panose="02020603050405020304" pitchFamily="18" charset="0"/>
              </a:rPr>
              <a:t>.</a:t>
            </a:r>
            <a:r>
              <a:rPr lang="en-US" altLang="zh-CN" sz="2800">
                <a:solidFill>
                  <a:srgbClr val="000000"/>
                </a:solidFill>
                <a:latin typeface="方正黑体_GBK" panose="03000509000000000000" pitchFamily="65" charset="-122"/>
                <a:cs typeface="Times New Roman" panose="02020603050405020304" pitchFamily="18" charset="0"/>
              </a:rPr>
              <a:t>,</a:t>
            </a:r>
            <a:r>
              <a:rPr lang="en-US" altLang="zh-CN" sz="2800" b="1" i="1">
                <a:solidFill>
                  <a:srgbClr val="000000"/>
                </a:solidFill>
                <a:latin typeface="Times New Roman" panose="02020603050405020304" pitchFamily="18" charset="0"/>
                <a:cs typeface="Times New Roman" panose="02020603050405020304" pitchFamily="18" charset="0"/>
              </a:rPr>
              <a:t>vi</a:t>
            </a:r>
            <a:r>
              <a:rPr lang="en-US" altLang="zh-CN" sz="2800" i="1">
                <a:solidFill>
                  <a:srgbClr val="000000"/>
                </a:solidFill>
                <a:latin typeface="NEU-HZ-S92"/>
                <a:cs typeface="Times New Roman" panose="02020603050405020304" pitchFamily="18" charset="0"/>
              </a:rPr>
              <a:t>.&amp;</a:t>
            </a:r>
            <a:r>
              <a:rPr lang="en-US" altLang="zh-CN" sz="2800">
                <a:solidFill>
                  <a:srgbClr val="000000"/>
                </a:solidFill>
                <a:latin typeface="NEU-BZ-S92"/>
                <a:ea typeface="黑体" panose="02010609060101010101" pitchFamily="49" charset="-122"/>
                <a:cs typeface="Times New Roman" panose="02020603050405020304" pitchFamily="18" charset="0"/>
              </a:rPr>
              <a:t> </a:t>
            </a:r>
            <a:r>
              <a:rPr lang="en-US" altLang="zh-CN" sz="2800" b="1" i="1">
                <a:solidFill>
                  <a:srgbClr val="000000"/>
                </a:solidFill>
                <a:latin typeface="Times New Roman" panose="02020603050405020304" pitchFamily="18" charset="0"/>
                <a:cs typeface="Times New Roman" panose="02020603050405020304" pitchFamily="18" charset="0"/>
              </a:rPr>
              <a:t>vt</a:t>
            </a:r>
            <a:r>
              <a:rPr lang="en-US" altLang="zh-CN" sz="2800" i="1">
                <a:solidFill>
                  <a:srgbClr val="000000"/>
                </a:solidFill>
                <a:latin typeface="NEU-HZ-S92"/>
                <a:cs typeface="Times New Roman" panose="02020603050405020304" pitchFamily="18" charset="0"/>
              </a:rPr>
              <a:t>.</a:t>
            </a:r>
            <a:r>
              <a:rPr lang="zh-CN" altLang="zh-CN" sz="2800">
                <a:solidFill>
                  <a:srgbClr val="000000"/>
                </a:solidFill>
                <a:latin typeface="NEU-BZ-S92"/>
                <a:ea typeface="黑体" panose="02010609060101010101" pitchFamily="49" charset="-122"/>
                <a:cs typeface="Times New Roman" panose="02020603050405020304" pitchFamily="18" charset="0"/>
              </a:rPr>
              <a:t>摇动</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熟词生义探究.jpg" descr="id:2147492302;FounderCES"/>
          <p:cNvPicPr/>
          <p:nvPr/>
        </p:nvPicPr>
        <p:blipFill>
          <a:blip r:embed="rId2"/>
          <a:stretch>
            <a:fillRect/>
          </a:stretch>
        </p:blipFill>
        <p:spPr>
          <a:xfrm>
            <a:off x="335360" y="1268760"/>
            <a:ext cx="11521280" cy="502107"/>
          </a:xfrm>
          <a:prstGeom prst="rect">
            <a:avLst/>
          </a:prstGeom>
        </p:spPr>
      </p:pic>
      <p:sp>
        <p:nvSpPr>
          <p:cNvPr id="4" name="矩形 3"/>
          <p:cNvSpPr/>
          <p:nvPr/>
        </p:nvSpPr>
        <p:spPr>
          <a:xfrm>
            <a:off x="335360" y="2345902"/>
            <a:ext cx="11521280" cy="581378"/>
          </a:xfrm>
          <a:prstGeom prst="rect">
            <a:avLst/>
          </a:prstGeom>
          <a:ln>
            <a:solidFill>
              <a:schemeClr val="tx1"/>
            </a:solidFill>
          </a:ln>
        </p:spPr>
        <p:txBody>
          <a:bodyPr wrap="square" lIns="36000" tIns="0" rIns="36000" bIns="0">
            <a:spAutoFit/>
          </a:bodyPr>
          <a:lstStyle/>
          <a:p>
            <a:pPr algn="just">
              <a:lnSpc>
                <a:spcPct val="150000"/>
              </a:lnSpc>
              <a:spcAft>
                <a:spcPts val="0"/>
              </a:spcAft>
              <a:tabLst>
                <a:tab pos="4860925" algn="l"/>
              </a:tabLst>
            </a:pPr>
            <a:r>
              <a:rPr lang="zh-CN" altLang="zh-CN" sz="2800">
                <a:solidFill>
                  <a:srgbClr val="000000"/>
                </a:solidFill>
                <a:latin typeface="NEU-BZ-S92"/>
                <a:cs typeface="Times New Roman" panose="02020603050405020304" pitchFamily="18" charset="0"/>
              </a:rPr>
              <a:t>生义</a:t>
            </a:r>
            <a:r>
              <a:rPr lang="en-US" altLang="zh-CN" sz="2800">
                <a:solidFill>
                  <a:srgbClr val="000000"/>
                </a:solidFill>
                <a:latin typeface="方正书宋_GBK" panose="03000509000000000000" pitchFamily="65" charset="-122"/>
                <a:cs typeface="Times New Roman" panose="02020603050405020304" pitchFamily="18" charset="0"/>
              </a:rPr>
              <a:t>:</a:t>
            </a:r>
            <a:r>
              <a:rPr lang="en-US" altLang="zh-CN" sz="2800">
                <a:solidFill>
                  <a:srgbClr val="000000"/>
                </a:solidFill>
                <a:latin typeface="Times New Roman" panose="02020603050405020304" pitchFamily="18" charset="0"/>
              </a:rPr>
              <a:t>A</a:t>
            </a:r>
            <a:r>
              <a:rPr lang="en-US" altLang="zh-CN" sz="2800">
                <a:solidFill>
                  <a:srgbClr val="000000"/>
                </a:solidFill>
                <a:latin typeface="NEU-BZ-S92"/>
                <a:cs typeface="Times New Roman" panose="02020603050405020304" pitchFamily="18" charset="0"/>
              </a:rPr>
              <a:t>.</a:t>
            </a:r>
            <a:r>
              <a:rPr lang="en-US" altLang="zh-CN" sz="2800" i="1">
                <a:solidFill>
                  <a:srgbClr val="000000"/>
                </a:solidFill>
                <a:latin typeface="Times New Roman" panose="02020603050405020304" pitchFamily="18" charset="0"/>
              </a:rPr>
              <a:t>v</a:t>
            </a:r>
            <a:r>
              <a:rPr lang="en-US" altLang="zh-CN" sz="2800" i="1">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使非常震惊　</a:t>
            </a:r>
            <a:r>
              <a:rPr lang="en-US" altLang="zh-CN" sz="2800">
                <a:solidFill>
                  <a:srgbClr val="000000"/>
                </a:solidFill>
                <a:latin typeface="Times New Roman" panose="02020603050405020304" pitchFamily="18" charset="0"/>
              </a:rPr>
              <a:t>B</a:t>
            </a:r>
            <a:r>
              <a:rPr lang="en-US" altLang="zh-CN" sz="2800">
                <a:solidFill>
                  <a:srgbClr val="000000"/>
                </a:solidFill>
                <a:latin typeface="NEU-BZ-S92"/>
                <a:cs typeface="Times New Roman" panose="02020603050405020304" pitchFamily="18" charset="0"/>
              </a:rPr>
              <a:t>.</a:t>
            </a:r>
            <a:r>
              <a:rPr lang="en-US" altLang="zh-CN" sz="2800" i="1">
                <a:solidFill>
                  <a:srgbClr val="000000"/>
                </a:solidFill>
                <a:latin typeface="Times New Roman" panose="02020603050405020304" pitchFamily="18" charset="0"/>
              </a:rPr>
              <a:t>v</a:t>
            </a:r>
            <a:r>
              <a:rPr lang="en-US" altLang="zh-CN" sz="2800" i="1">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摆脱　</a:t>
            </a:r>
            <a:r>
              <a:rPr lang="en-US" altLang="zh-CN" sz="2800">
                <a:solidFill>
                  <a:srgbClr val="000000"/>
                </a:solidFill>
                <a:latin typeface="Times New Roman" panose="02020603050405020304" pitchFamily="18" charset="0"/>
              </a:rPr>
              <a:t>C</a:t>
            </a:r>
            <a:r>
              <a:rPr lang="en-US" altLang="zh-CN" sz="2800">
                <a:solidFill>
                  <a:srgbClr val="000000"/>
                </a:solidFill>
                <a:latin typeface="NEU-BZ-S92"/>
                <a:cs typeface="Times New Roman" panose="02020603050405020304" pitchFamily="18" charset="0"/>
              </a:rPr>
              <a:t>.</a:t>
            </a:r>
            <a:r>
              <a:rPr lang="en-US" altLang="zh-CN" sz="2800" i="1">
                <a:solidFill>
                  <a:srgbClr val="000000"/>
                </a:solidFill>
                <a:latin typeface="Times New Roman" panose="02020603050405020304" pitchFamily="18" charset="0"/>
              </a:rPr>
              <a:t>n</a:t>
            </a:r>
            <a:r>
              <a:rPr lang="en-US" altLang="zh-CN" sz="2800" i="1">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奶昔</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35360" y="2996952"/>
            <a:ext cx="11521280" cy="1874039"/>
          </a:xfrm>
          <a:prstGeom prst="rect">
            <a:avLst/>
          </a:prstGeom>
        </p:spPr>
        <p:txBody>
          <a:bodyPr wrap="square" lIns="36000" tIns="0" rIns="36000" bIns="0">
            <a:spAutoFit/>
          </a:bodyPr>
          <a:lstStyle/>
          <a:p>
            <a:pPr algn="just">
              <a:lnSpc>
                <a:spcPct val="150000"/>
              </a:lnSpc>
              <a:spcAft>
                <a:spcPts val="0"/>
              </a:spcAft>
              <a:tabLst>
                <a:tab pos="8701088"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young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girl</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enjoys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strawberry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milk</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shake</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8701088"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She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found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difficult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shake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off</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this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bad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habit</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8701088"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badly</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shaken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news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of</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death</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9552384" y="2968671"/>
            <a:ext cx="444352" cy="1953420"/>
          </a:xfrm>
          <a:prstGeom prst="rect">
            <a:avLst/>
          </a:prstGeom>
        </p:spPr>
        <p:txBody>
          <a:bodyPr wrap="none">
            <a:spAutoFit/>
          </a:bodyPr>
          <a:lstStyle/>
          <a:p>
            <a:pPr>
              <a:lnSpc>
                <a:spcPct val="150000"/>
              </a:lnSpc>
            </a:pPr>
            <a:r>
              <a:rPr lang="en-US" altLang="zh-CN" sz="2800" dirty="0" smtClean="0">
                <a:solidFill>
                  <a:srgbClr val="FF0000"/>
                </a:solidFill>
                <a:latin typeface="Times New Roman" panose="02020603050405020304" pitchFamily="18" charset="0"/>
                <a:ea typeface="方正书宋_GBK" panose="03000509000000000000" pitchFamily="65" charset="-122"/>
              </a:rPr>
              <a:t>C</a:t>
            </a:r>
          </a:p>
          <a:p>
            <a:pPr>
              <a:lnSpc>
                <a:spcPct val="150000"/>
              </a:lnSpc>
            </a:pPr>
            <a:r>
              <a:rPr lang="en-US" altLang="zh-CN" sz="2800" dirty="0" smtClean="0">
                <a:solidFill>
                  <a:srgbClr val="FF0000"/>
                </a:solidFill>
                <a:latin typeface="Times New Roman" panose="02020603050405020304" pitchFamily="18" charset="0"/>
                <a:ea typeface="方正书宋_GBK" panose="03000509000000000000" pitchFamily="65" charset="-122"/>
              </a:rPr>
              <a:t>B</a:t>
            </a:r>
          </a:p>
          <a:p>
            <a:pPr>
              <a:lnSpc>
                <a:spcPct val="150000"/>
              </a:lnSpc>
            </a:pPr>
            <a:r>
              <a:rPr lang="en-US" altLang="zh-CN" sz="2800" dirty="0" smtClean="0">
                <a:solidFill>
                  <a:srgbClr val="FF0000"/>
                </a:solidFill>
                <a:latin typeface="Times New Roman" panose="02020603050405020304" pitchFamily="18" charset="0"/>
                <a:ea typeface="方正书宋_GBK" panose="03000509000000000000" pitchFamily="65" charset="-122"/>
              </a:rPr>
              <a:t>A</a:t>
            </a:r>
            <a:endParaRPr lang="zh-CN" altLang="en-US" dirty="0"/>
          </a:p>
        </p:txBody>
      </p:sp>
    </p:spTree>
    <p:extLst>
      <p:ext uri="{BB962C8B-B14F-4D97-AF65-F5344CB8AC3E}">
        <p14:creationId xmlns:p14="http://schemas.microsoft.com/office/powerpoint/2010/main" val="863761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66565"/>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NEU-HZ-S92"/>
                <a:cs typeface="Times New Roman" panose="02020603050405020304" pitchFamily="18" charset="0"/>
              </a:rPr>
              <a:t>.</a:t>
            </a:r>
            <a:r>
              <a:rPr lang="en-US" altLang="zh-CN" sz="2800" b="1">
                <a:solidFill>
                  <a:srgbClr val="000000"/>
                </a:solidFill>
                <a:latin typeface="Times New Roman" panose="02020603050405020304" pitchFamily="18" charset="0"/>
                <a:cs typeface="Times New Roman" panose="02020603050405020304" pitchFamily="18" charset="0"/>
              </a:rPr>
              <a:t>beat</a:t>
            </a:r>
            <a:r>
              <a:rPr lang="en-US" altLang="zh-CN" sz="2800">
                <a:solidFill>
                  <a:srgbClr val="000000"/>
                </a:solidFill>
                <a:latin typeface="NEU-BZ-S92"/>
                <a:ea typeface="黑体" panose="02010609060101010101" pitchFamily="49" charset="-122"/>
                <a:cs typeface="Times New Roman" panose="02020603050405020304" pitchFamily="18" charset="0"/>
              </a:rPr>
              <a:t> </a:t>
            </a:r>
            <a:r>
              <a:rPr lang="en-US" altLang="zh-CN" sz="2800" b="1" i="1">
                <a:solidFill>
                  <a:srgbClr val="000000"/>
                </a:solidFill>
                <a:latin typeface="Times New Roman" panose="02020603050405020304" pitchFamily="18" charset="0"/>
                <a:cs typeface="Times New Roman" panose="02020603050405020304" pitchFamily="18" charset="0"/>
              </a:rPr>
              <a:t>vi</a:t>
            </a:r>
            <a:r>
              <a:rPr lang="en-US" altLang="zh-CN" sz="2800" i="1">
                <a:solidFill>
                  <a:srgbClr val="000000"/>
                </a:solidFill>
                <a:latin typeface="NEU-HZ-S92"/>
                <a:cs typeface="Times New Roman" panose="02020603050405020304" pitchFamily="18" charset="0"/>
              </a:rPr>
              <a:t>.</a:t>
            </a:r>
            <a:r>
              <a:rPr lang="en-US" altLang="zh-CN" sz="2800">
                <a:solidFill>
                  <a:srgbClr val="000000"/>
                </a:solidFill>
                <a:latin typeface="NEU-BZ-S92"/>
                <a:ea typeface="黑体" panose="02010609060101010101" pitchFamily="49" charset="-122"/>
                <a:cs typeface="Times New Roman" panose="02020603050405020304" pitchFamily="18" charset="0"/>
              </a:rPr>
              <a:t> </a:t>
            </a:r>
            <a:r>
              <a:rPr lang="en-US" altLang="zh-CN" sz="2800" i="1">
                <a:solidFill>
                  <a:srgbClr val="000000"/>
                </a:solidFill>
                <a:latin typeface="NEU-HZ-S92"/>
                <a:cs typeface="Times New Roman" panose="02020603050405020304" pitchFamily="18" charset="0"/>
              </a:rPr>
              <a:t>&amp;</a:t>
            </a:r>
            <a:r>
              <a:rPr lang="en-US" altLang="zh-CN" sz="2800">
                <a:solidFill>
                  <a:srgbClr val="000000"/>
                </a:solidFill>
                <a:latin typeface="NEU-BZ-S92"/>
                <a:ea typeface="黑体" panose="02010609060101010101" pitchFamily="49" charset="-122"/>
                <a:cs typeface="Times New Roman" panose="02020603050405020304" pitchFamily="18" charset="0"/>
              </a:rPr>
              <a:t> </a:t>
            </a:r>
            <a:r>
              <a:rPr lang="en-US" altLang="zh-CN" sz="2800" b="1" i="1">
                <a:solidFill>
                  <a:srgbClr val="000000"/>
                </a:solidFill>
                <a:latin typeface="Times New Roman" panose="02020603050405020304" pitchFamily="18" charset="0"/>
                <a:cs typeface="Times New Roman" panose="02020603050405020304" pitchFamily="18" charset="0"/>
              </a:rPr>
              <a:t>vt</a:t>
            </a:r>
            <a:r>
              <a:rPr lang="en-US" altLang="zh-CN" sz="2800" i="1">
                <a:solidFill>
                  <a:srgbClr val="000000"/>
                </a:solidFill>
                <a:latin typeface="NEU-HZ-S92"/>
                <a:cs typeface="Times New Roman" panose="02020603050405020304" pitchFamily="18" charset="0"/>
              </a:rPr>
              <a:t>.</a:t>
            </a:r>
            <a:r>
              <a:rPr lang="en-US" altLang="zh-CN" sz="2800">
                <a:solidFill>
                  <a:srgbClr val="000000"/>
                </a:solidFill>
                <a:latin typeface="方正黑体_GBK" panose="03000509000000000000" pitchFamily="65" charset="-122"/>
                <a:cs typeface="Times New Roman" panose="02020603050405020304" pitchFamily="18" charset="0"/>
              </a:rPr>
              <a:t>(</a:t>
            </a:r>
            <a:r>
              <a:rPr lang="zh-CN" altLang="zh-CN" sz="2800">
                <a:solidFill>
                  <a:srgbClr val="000000"/>
                </a:solidFill>
                <a:latin typeface="NEU-BZ-S92"/>
                <a:ea typeface="黑体" panose="02010609060101010101" pitchFamily="49" charset="-122"/>
                <a:cs typeface="Times New Roman" panose="02020603050405020304" pitchFamily="18" charset="0"/>
              </a:rPr>
              <a:t>使</a:t>
            </a:r>
            <a:r>
              <a:rPr lang="en-US" altLang="zh-CN" sz="2800">
                <a:solidFill>
                  <a:srgbClr val="000000"/>
                </a:solidFill>
                <a:latin typeface="方正黑体_GBK" panose="03000509000000000000" pitchFamily="65" charset="-122"/>
                <a:cs typeface="Times New Roman" panose="02020603050405020304" pitchFamily="18" charset="0"/>
              </a:rPr>
              <a:t>)</a:t>
            </a:r>
            <a:r>
              <a:rPr lang="zh-CN" altLang="zh-CN" sz="2800">
                <a:solidFill>
                  <a:srgbClr val="000000"/>
                </a:solidFill>
                <a:latin typeface="NEU-BZ-S92"/>
                <a:ea typeface="黑体" panose="02010609060101010101" pitchFamily="49" charset="-122"/>
                <a:cs typeface="Times New Roman" panose="02020603050405020304" pitchFamily="18" charset="0"/>
              </a:rPr>
              <a:t>规律作响或运动</a:t>
            </a:r>
            <a:r>
              <a:rPr lang="en-US" altLang="zh-CN" sz="2800">
                <a:solidFill>
                  <a:srgbClr val="000000"/>
                </a:solidFill>
                <a:latin typeface="方正黑体_GBK" panose="03000509000000000000" pitchFamily="65" charset="-122"/>
                <a:cs typeface="Times New Roman" panose="02020603050405020304" pitchFamily="18" charset="0"/>
              </a:rPr>
              <a:t>;</a:t>
            </a:r>
            <a:r>
              <a:rPr lang="zh-CN" altLang="zh-CN" sz="2800">
                <a:solidFill>
                  <a:srgbClr val="000000"/>
                </a:solidFill>
                <a:latin typeface="NEU-BZ-S92"/>
                <a:ea typeface="黑体" panose="02010609060101010101" pitchFamily="49" charset="-122"/>
                <a:cs typeface="Times New Roman" panose="02020603050405020304" pitchFamily="18" charset="0"/>
              </a:rPr>
              <a:t>用力敲打</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35360" y="1994624"/>
            <a:ext cx="11521280" cy="581378"/>
          </a:xfrm>
          <a:prstGeom prst="rect">
            <a:avLst/>
          </a:prstGeom>
          <a:ln>
            <a:solidFill>
              <a:schemeClr val="tx1"/>
            </a:solidFill>
          </a:ln>
        </p:spPr>
        <p:txBody>
          <a:bodyPr wrap="square" lIns="36000" tIns="0" rIns="36000" bIns="0">
            <a:spAutoFit/>
          </a:bodyPr>
          <a:lstStyle/>
          <a:p>
            <a:pPr algn="just">
              <a:lnSpc>
                <a:spcPct val="150000"/>
              </a:lnSpc>
              <a:spcAft>
                <a:spcPts val="0"/>
              </a:spcAft>
              <a:tabLst>
                <a:tab pos="5311140" algn="l"/>
              </a:tabLst>
            </a:pPr>
            <a:r>
              <a:rPr lang="zh-CN" altLang="zh-CN" sz="2800" dirty="0">
                <a:solidFill>
                  <a:srgbClr val="000000"/>
                </a:solidFill>
                <a:latin typeface="NEU-BZ-S92"/>
                <a:cs typeface="Times New Roman" panose="02020603050405020304" pitchFamily="18" charset="0"/>
              </a:rPr>
              <a:t>生义</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err="1">
                <a:solidFill>
                  <a:srgbClr val="000000"/>
                </a:solidFill>
                <a:latin typeface="Times New Roman" panose="02020603050405020304" pitchFamily="18" charset="0"/>
                <a:cs typeface="Times New Roman" panose="02020603050405020304" pitchFamily="18" charset="0"/>
              </a:rPr>
              <a:t>A</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v</a:t>
            </a:r>
            <a:r>
              <a:rPr lang="en-US" altLang="zh-CN" sz="2800" i="1"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赢</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打败　</a:t>
            </a:r>
            <a:r>
              <a:rPr lang="en-US" altLang="zh-CN" sz="2800" dirty="0" err="1">
                <a:solidFill>
                  <a:srgbClr val="000000"/>
                </a:solidFill>
                <a:latin typeface="Times New Roman" panose="02020603050405020304" pitchFamily="18" charset="0"/>
                <a:cs typeface="Times New Roman" panose="02020603050405020304" pitchFamily="18" charset="0"/>
              </a:rPr>
              <a:t>B</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敲击</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声</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节拍</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5360" y="2739342"/>
            <a:ext cx="11521280" cy="1227708"/>
          </a:xfrm>
          <a:prstGeom prst="rect">
            <a:avLst/>
          </a:prstGeom>
        </p:spPr>
        <p:txBody>
          <a:bodyPr wrap="square" lIns="36000" tIns="0" rIns="36000" bIns="0">
            <a:spAutoFit/>
          </a:bodyPr>
          <a:lstStyle/>
          <a:p>
            <a:pPr algn="just">
              <a:lnSpc>
                <a:spcPct val="150000"/>
              </a:lnSpc>
              <a:spcAft>
                <a:spcPts val="0"/>
              </a:spcAft>
              <a:tabLst>
                <a:tab pos="6731000"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last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they</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beat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their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enemy</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6731000"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heard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beat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of</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drum</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392144" y="2708920"/>
            <a:ext cx="444352" cy="1384995"/>
          </a:xfrm>
          <a:prstGeom prst="rect">
            <a:avLst/>
          </a:prstGeom>
        </p:spPr>
        <p:txBody>
          <a:bodyPr wrap="none">
            <a:spAutoFit/>
          </a:bodyPr>
          <a:lstStyle/>
          <a:p>
            <a:pPr>
              <a:lnSpc>
                <a:spcPct val="150000"/>
              </a:lnSpc>
            </a:pPr>
            <a:r>
              <a:rPr lang="en-US" altLang="zh-CN" sz="2800" dirty="0" smtClean="0">
                <a:solidFill>
                  <a:srgbClr val="FF0000"/>
                </a:solidFill>
                <a:latin typeface="Times New Roman" panose="02020603050405020304" pitchFamily="18" charset="0"/>
                <a:ea typeface="方正书宋_GBK" panose="03000509000000000000" pitchFamily="65" charset="-122"/>
              </a:rPr>
              <a:t>A</a:t>
            </a:r>
          </a:p>
          <a:p>
            <a:pPr>
              <a:lnSpc>
                <a:spcPct val="150000"/>
              </a:lnSpc>
            </a:pPr>
            <a:r>
              <a:rPr lang="en-US" altLang="zh-CN" sz="2800" dirty="0" smtClean="0">
                <a:solidFill>
                  <a:srgbClr val="FF0000"/>
                </a:solidFill>
                <a:latin typeface="Times New Roman" panose="02020603050405020304" pitchFamily="18" charset="0"/>
                <a:ea typeface="方正书宋_GBK" panose="03000509000000000000" pitchFamily="65" charset="-122"/>
              </a:rPr>
              <a:t>B</a:t>
            </a:r>
            <a:endParaRPr lang="zh-CN" altLang="en-US" dirty="0"/>
          </a:p>
        </p:txBody>
      </p:sp>
    </p:spTree>
    <p:extLst>
      <p:ext uri="{BB962C8B-B14F-4D97-AF65-F5344CB8AC3E}">
        <p14:creationId xmlns:p14="http://schemas.microsoft.com/office/powerpoint/2010/main" val="1285166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66565"/>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NEU-HZ-S92"/>
                <a:cs typeface="Times New Roman" panose="02020603050405020304" pitchFamily="18" charset="0"/>
              </a:rPr>
              <a:t>.</a:t>
            </a:r>
            <a:r>
              <a:rPr lang="en-US" altLang="zh-CN" sz="2800" b="1">
                <a:solidFill>
                  <a:srgbClr val="000000"/>
                </a:solidFill>
                <a:latin typeface="Times New Roman" panose="02020603050405020304" pitchFamily="18" charset="0"/>
                <a:cs typeface="Times New Roman" panose="02020603050405020304" pitchFamily="18" charset="0"/>
              </a:rPr>
              <a:t>since</a:t>
            </a:r>
            <a:r>
              <a:rPr lang="en-US" altLang="zh-CN" sz="2800">
                <a:solidFill>
                  <a:srgbClr val="000000"/>
                </a:solidFill>
                <a:latin typeface="NEU-BZ-S92"/>
                <a:ea typeface="黑体" panose="02010609060101010101" pitchFamily="49" charset="-122"/>
                <a:cs typeface="Times New Roman" panose="02020603050405020304" pitchFamily="18" charset="0"/>
              </a:rPr>
              <a:t> </a:t>
            </a:r>
            <a:r>
              <a:rPr lang="en-US" altLang="zh-CN" sz="2800" b="1" i="1">
                <a:solidFill>
                  <a:srgbClr val="000000"/>
                </a:solidFill>
                <a:latin typeface="Times New Roman" panose="02020603050405020304" pitchFamily="18" charset="0"/>
                <a:cs typeface="Times New Roman" panose="02020603050405020304" pitchFamily="18" charset="0"/>
              </a:rPr>
              <a:t>conj</a:t>
            </a:r>
            <a:r>
              <a:rPr lang="en-US" altLang="zh-CN" sz="2800" i="1">
                <a:solidFill>
                  <a:srgbClr val="000000"/>
                </a:solidFill>
                <a:latin typeface="NEU-HZ-S92"/>
                <a:cs typeface="Times New Roman" panose="02020603050405020304" pitchFamily="18" charset="0"/>
              </a:rPr>
              <a:t>.</a:t>
            </a:r>
            <a:r>
              <a:rPr lang="zh-CN" altLang="zh-CN" sz="2800">
                <a:solidFill>
                  <a:srgbClr val="000000"/>
                </a:solidFill>
                <a:latin typeface="NEU-BZ-S92"/>
                <a:ea typeface="黑体" panose="02010609060101010101" pitchFamily="49" charset="-122"/>
                <a:cs typeface="Times New Roman" panose="02020603050405020304" pitchFamily="18" charset="0"/>
              </a:rPr>
              <a:t>因为</a:t>
            </a:r>
            <a:r>
              <a:rPr lang="en-US" altLang="zh-CN" sz="2800">
                <a:solidFill>
                  <a:srgbClr val="000000"/>
                </a:solidFill>
                <a:latin typeface="方正黑体_GBK" panose="03000509000000000000" pitchFamily="65" charset="-122"/>
                <a:cs typeface="Times New Roman" panose="02020603050405020304" pitchFamily="18" charset="0"/>
              </a:rPr>
              <a:t>,</a:t>
            </a:r>
            <a:r>
              <a:rPr lang="zh-CN" altLang="zh-CN" sz="2800">
                <a:solidFill>
                  <a:srgbClr val="000000"/>
                </a:solidFill>
                <a:latin typeface="NEU-BZ-S92"/>
                <a:ea typeface="黑体" panose="02010609060101010101" pitchFamily="49" charset="-122"/>
                <a:cs typeface="Times New Roman" panose="02020603050405020304" pitchFamily="18" charset="0"/>
              </a:rPr>
              <a:t>既然</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35360" y="1890929"/>
            <a:ext cx="11521280" cy="581378"/>
          </a:xfrm>
          <a:prstGeom prst="rect">
            <a:avLst/>
          </a:prstGeom>
          <a:ln>
            <a:solidFill>
              <a:schemeClr val="tx1"/>
            </a:solidFill>
          </a:ln>
        </p:spPr>
        <p:txBody>
          <a:bodyPr wrap="square" lIns="36000" tIns="0" rIns="36000" bIns="0">
            <a:spAutoFit/>
          </a:bodyPr>
          <a:lstStyle/>
          <a:p>
            <a:pPr algn="just">
              <a:lnSpc>
                <a:spcPct val="150000"/>
              </a:lnSpc>
              <a:spcAft>
                <a:spcPts val="0"/>
              </a:spcAft>
              <a:tabLst>
                <a:tab pos="5311140" algn="l"/>
              </a:tabLst>
            </a:pPr>
            <a:r>
              <a:rPr lang="zh-CN" altLang="zh-CN" sz="2800" dirty="0">
                <a:solidFill>
                  <a:srgbClr val="000000"/>
                </a:solidFill>
                <a:latin typeface="NEU-BZ-S92"/>
                <a:cs typeface="Times New Roman" panose="02020603050405020304" pitchFamily="18" charset="0"/>
              </a:rPr>
              <a:t>生义</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err="1">
                <a:solidFill>
                  <a:srgbClr val="000000"/>
                </a:solidFill>
                <a:latin typeface="Times New Roman" panose="02020603050405020304" pitchFamily="18" charset="0"/>
                <a:cs typeface="Times New Roman" panose="02020603050405020304" pitchFamily="18" charset="0"/>
              </a:rPr>
              <a:t>A</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conj</a:t>
            </a:r>
            <a:r>
              <a:rPr lang="en-US" altLang="zh-CN" sz="2800" i="1"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自从……以来　</a:t>
            </a:r>
            <a:r>
              <a:rPr lang="en-US" altLang="zh-CN" sz="2800" dirty="0" err="1">
                <a:solidFill>
                  <a:srgbClr val="000000"/>
                </a:solidFill>
                <a:latin typeface="Times New Roman" panose="02020603050405020304" pitchFamily="18" charset="0"/>
                <a:cs typeface="Times New Roman" panose="02020603050405020304" pitchFamily="18" charset="0"/>
              </a:rPr>
              <a:t>B</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adv</a:t>
            </a:r>
            <a:r>
              <a:rPr lang="en-US" altLang="zh-CN" sz="2800" i="1"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后来</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5360" y="2522525"/>
            <a:ext cx="11521280" cy="1227708"/>
          </a:xfrm>
          <a:prstGeom prst="rect">
            <a:avLst/>
          </a:prstGeom>
        </p:spPr>
        <p:txBody>
          <a:bodyPr wrap="square" lIns="36000" tIns="0" rIns="36000" bIns="0">
            <a:spAutoFit/>
          </a:bodyPr>
          <a:lstStyle/>
          <a:p>
            <a:pPr algn="just">
              <a:lnSpc>
                <a:spcPct val="150000"/>
              </a:lnSpc>
              <a:spcAft>
                <a:spcPts val="0"/>
              </a:spcAft>
              <a:tabLst>
                <a:tab pos="8428038"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Since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left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college</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haven</a:t>
            </a:r>
            <a:r>
              <a:rPr lang="en-US" altLang="zh-CN" sz="28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seen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him</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8428038"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Things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have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not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changed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very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much</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since</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9120336" y="2492896"/>
            <a:ext cx="444352" cy="1384995"/>
          </a:xfrm>
          <a:prstGeom prst="rect">
            <a:avLst/>
          </a:prstGeom>
        </p:spPr>
        <p:txBody>
          <a:bodyPr wrap="none">
            <a:spAutoFit/>
          </a:bodyPr>
          <a:lstStyle/>
          <a:p>
            <a:pPr>
              <a:lnSpc>
                <a:spcPct val="150000"/>
              </a:lnSpc>
            </a:pPr>
            <a:r>
              <a:rPr lang="en-US" altLang="zh-CN" sz="2800" dirty="0" smtClean="0">
                <a:solidFill>
                  <a:srgbClr val="FF0000"/>
                </a:solidFill>
                <a:latin typeface="Times New Roman" panose="02020603050405020304" pitchFamily="18" charset="0"/>
                <a:ea typeface="方正书宋_GBK" panose="03000509000000000000" pitchFamily="65" charset="-122"/>
              </a:rPr>
              <a:t>A</a:t>
            </a:r>
          </a:p>
          <a:p>
            <a:pPr>
              <a:lnSpc>
                <a:spcPct val="150000"/>
              </a:lnSpc>
            </a:pPr>
            <a:r>
              <a:rPr lang="en-US" altLang="zh-CN" sz="2800" dirty="0" smtClean="0">
                <a:solidFill>
                  <a:srgbClr val="FF0000"/>
                </a:solidFill>
                <a:latin typeface="Times New Roman" panose="02020603050405020304" pitchFamily="18" charset="0"/>
                <a:ea typeface="方正书宋_GBK" panose="03000509000000000000" pitchFamily="65" charset="-122"/>
              </a:rPr>
              <a:t>B</a:t>
            </a:r>
            <a:endParaRPr lang="zh-CN" altLang="en-US" dirty="0"/>
          </a:p>
        </p:txBody>
      </p:sp>
    </p:spTree>
    <p:extLst>
      <p:ext uri="{BB962C8B-B14F-4D97-AF65-F5344CB8AC3E}">
        <p14:creationId xmlns:p14="http://schemas.microsoft.com/office/powerpoint/2010/main" val="2409917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主题剖析.jpg" descr="id:2147492236;FounderCES"/>
          <p:cNvPicPr/>
          <p:nvPr/>
        </p:nvPicPr>
        <p:blipFill>
          <a:blip r:embed="rId2"/>
          <a:stretch>
            <a:fillRect/>
          </a:stretch>
        </p:blipFill>
        <p:spPr>
          <a:xfrm>
            <a:off x="350806" y="1304191"/>
            <a:ext cx="4483735" cy="862965"/>
          </a:xfrm>
          <a:prstGeom prst="rect">
            <a:avLst/>
          </a:prstGeom>
        </p:spPr>
      </p:pic>
      <p:pic>
        <p:nvPicPr>
          <p:cNvPr id="5" name="a050.jpg" descr="id:2147495792;FounderCES"/>
          <p:cNvPicPr/>
          <p:nvPr/>
        </p:nvPicPr>
        <p:blipFill>
          <a:blip r:embed="rId3"/>
          <a:stretch>
            <a:fillRect/>
          </a:stretch>
        </p:blipFill>
        <p:spPr>
          <a:xfrm>
            <a:off x="359232" y="2276872"/>
            <a:ext cx="7044055" cy="2574925"/>
          </a:xfrm>
          <a:prstGeom prst="rect">
            <a:avLst/>
          </a:prstGeom>
        </p:spPr>
      </p:pic>
    </p:spTree>
    <p:extLst>
      <p:ext uri="{BB962C8B-B14F-4D97-AF65-F5344CB8AC3E}">
        <p14:creationId xmlns:p14="http://schemas.microsoft.com/office/powerpoint/2010/main" val="27402178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2204864"/>
            <a:ext cx="11521280" cy="1227708"/>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a:ea typeface="黑体" panose="02010609060101010101" pitchFamily="49" charset="-122"/>
                <a:cs typeface="Times New Roman" panose="02020603050405020304" pitchFamily="18" charset="0"/>
              </a:rPr>
              <a:t>【典型例题】</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根据下列提示</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写一篇</a:t>
            </a:r>
            <a:r>
              <a:rPr lang="en-US" altLang="zh-CN" sz="2800">
                <a:solidFill>
                  <a:srgbClr val="000000"/>
                </a:solidFill>
                <a:latin typeface="Times New Roman" panose="02020603050405020304" pitchFamily="18" charset="0"/>
                <a:cs typeface="Times New Roman" panose="02020603050405020304" pitchFamily="18" charset="0"/>
              </a:rPr>
              <a:t>80</a:t>
            </a:r>
            <a:r>
              <a:rPr lang="zh-CN" altLang="zh-CN" sz="2800">
                <a:solidFill>
                  <a:srgbClr val="000000"/>
                </a:solidFill>
                <a:latin typeface="NEU-BZ-S92"/>
                <a:cs typeface="Times New Roman" panose="02020603050405020304" pitchFamily="18" charset="0"/>
              </a:rPr>
              <a:t>词左右的文章描述事情的经过。</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经典范文展示.jpg" descr="id:2147492250;FounderCES"/>
          <p:cNvPicPr/>
          <p:nvPr/>
        </p:nvPicPr>
        <p:blipFill>
          <a:blip r:embed="rId2"/>
          <a:stretch>
            <a:fillRect/>
          </a:stretch>
        </p:blipFill>
        <p:spPr>
          <a:xfrm>
            <a:off x="360233" y="1293633"/>
            <a:ext cx="4425315" cy="855345"/>
          </a:xfrm>
          <a:prstGeom prst="rect">
            <a:avLst/>
          </a:prstGeom>
        </p:spPr>
      </p:pic>
      <p:graphicFrame>
        <p:nvGraphicFramePr>
          <p:cNvPr id="2" name="表格 1"/>
          <p:cNvGraphicFramePr>
            <a:graphicFrameLocks noGrp="1"/>
          </p:cNvGraphicFramePr>
          <p:nvPr>
            <p:extLst>
              <p:ext uri="{D42A27DB-BD31-4B8C-83A1-F6EECF244321}">
                <p14:modId xmlns:p14="http://schemas.microsoft.com/office/powerpoint/2010/main" val="714438447"/>
              </p:ext>
            </p:extLst>
          </p:nvPr>
        </p:nvGraphicFramePr>
        <p:xfrm>
          <a:off x="838200" y="3524365"/>
          <a:ext cx="10515600" cy="3200400"/>
        </p:xfrm>
        <a:graphic>
          <a:graphicData uri="http://schemas.openxmlformats.org/drawingml/2006/table">
            <a:tbl>
              <a:tblPr firstRow="1" firstCol="1" bandRow="1"/>
              <a:tblGrid>
                <a:gridCol w="1001334">
                  <a:extLst>
                    <a:ext uri="{9D8B030D-6E8A-4147-A177-3AD203B41FA5}">
                      <a16:colId xmlns:a16="http://schemas.microsoft.com/office/drawing/2014/main" val="3497770087"/>
                    </a:ext>
                  </a:extLst>
                </a:gridCol>
                <a:gridCol w="9514266">
                  <a:extLst>
                    <a:ext uri="{9D8B030D-6E8A-4147-A177-3AD203B41FA5}">
                      <a16:colId xmlns:a16="http://schemas.microsoft.com/office/drawing/2014/main" val="1748440465"/>
                    </a:ext>
                  </a:extLst>
                </a:gridCol>
              </a:tblGrid>
              <a:tr h="0">
                <a:tc>
                  <a:txBody>
                    <a:bodyPr/>
                    <a:lstStyle/>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时间</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上周日下午</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0047705"/>
                  </a:ext>
                </a:extLst>
              </a:tr>
              <a:tr h="0">
                <a:tc>
                  <a:txBody>
                    <a:bodyPr/>
                    <a:lstStyle/>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地点</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家里</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6839994"/>
                  </a:ext>
                </a:extLst>
              </a:tr>
              <a:tr h="0">
                <a:tc>
                  <a:txBody>
                    <a:bodyPr/>
                    <a:lstStyle/>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事件</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弟弟在玩耍时不小心撞倒了书架</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书散落一地</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他还摔伤了膝盖。</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5051806"/>
                  </a:ext>
                </a:extLst>
              </a:tr>
              <a:tr h="0">
                <a:tc>
                  <a:txBody>
                    <a:bodyPr/>
                    <a:lstStyle/>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结果</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dirty="0">
                          <a:solidFill>
                            <a:srgbClr val="000000"/>
                          </a:solidFill>
                          <a:effectLst/>
                          <a:latin typeface="NEU-BZ-S92"/>
                          <a:ea typeface="方正楷体_GBK" panose="03000509000000000000" pitchFamily="65" charset="-122"/>
                          <a:cs typeface="Times New Roman" panose="02020603050405020304" pitchFamily="18" charset="0"/>
                        </a:rPr>
                        <a:t>我帮弟弟清洗伤口</a:t>
                      </a:r>
                      <a:r>
                        <a:rPr lang="en-US" sz="28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dirty="0">
                          <a:solidFill>
                            <a:srgbClr val="000000"/>
                          </a:solidFill>
                          <a:effectLst/>
                          <a:latin typeface="NEU-BZ-S92"/>
                          <a:ea typeface="方正楷体_GBK" panose="03000509000000000000" pitchFamily="65" charset="-122"/>
                          <a:cs typeface="Times New Roman" panose="02020603050405020304" pitchFamily="18" charset="0"/>
                        </a:rPr>
                        <a:t>我们一起收拾满地狼藉</a:t>
                      </a:r>
                      <a:endParaRPr lang="zh-CN" sz="1200" dirty="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5696508"/>
                  </a:ext>
                </a:extLst>
              </a:tr>
            </a:tbl>
          </a:graphicData>
        </a:graphic>
      </p:graphicFrame>
    </p:spTree>
    <p:extLst>
      <p:ext uri="{BB962C8B-B14F-4D97-AF65-F5344CB8AC3E}">
        <p14:creationId xmlns:p14="http://schemas.microsoft.com/office/powerpoint/2010/main" val="17587012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1227708"/>
          </a:xfrm>
          <a:prstGeom prst="rect">
            <a:avLst/>
          </a:prstGeom>
        </p:spPr>
        <p:txBody>
          <a:bodyPr wrap="square" lIns="36000" tIns="0" rIns="36000" bIns="0">
            <a:spAutoFit/>
          </a:bodyPr>
          <a:lstStyle/>
          <a:p>
            <a:pPr indent="715963" algn="just">
              <a:lnSpc>
                <a:spcPct val="150000"/>
              </a:lnSpc>
              <a:spcAft>
                <a:spcPts val="0"/>
              </a:spcAft>
              <a:tabLst>
                <a:tab pos="5311140" algn="l"/>
              </a:tabLst>
            </a:pPr>
            <a:r>
              <a:rPr lang="zh-CN" altLang="zh-CN" sz="2800" dirty="0">
                <a:solidFill>
                  <a:srgbClr val="000000"/>
                </a:solidFill>
                <a:latin typeface="NEU-BZ-S92"/>
                <a:cs typeface="Times New Roman" panose="02020603050405020304" pitchFamily="18" charset="0"/>
              </a:rPr>
              <a:t>要求</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用过去进行时态描述事件</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不少于</a:t>
            </a:r>
            <a:r>
              <a:rPr lang="en-US" altLang="zh-CN" sz="2800" dirty="0">
                <a:solidFill>
                  <a:srgbClr val="000000"/>
                </a:solidFill>
                <a:latin typeface="Times New Roman" panose="02020603050405020304" pitchFamily="18" charset="0"/>
                <a:cs typeface="Times New Roman" panose="02020603050405020304" pitchFamily="18" charset="0"/>
              </a:rPr>
              <a:t>80</a:t>
            </a:r>
            <a:r>
              <a:rPr lang="zh-CN" altLang="zh-CN" sz="2800" dirty="0">
                <a:solidFill>
                  <a:srgbClr val="000000"/>
                </a:solidFill>
                <a:latin typeface="NEU-BZ-S92"/>
                <a:cs typeface="Times New Roman" panose="02020603050405020304" pitchFamily="18" charset="0"/>
              </a:rPr>
              <a:t>词</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可适当补充细节。</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zh-CN" altLang="zh-CN" sz="2800" dirty="0">
                <a:solidFill>
                  <a:srgbClr val="000000"/>
                </a:solidFill>
                <a:latin typeface="NEU-BZ-S92"/>
                <a:cs typeface="Times New Roman" panose="02020603050405020304" pitchFamily="18" charset="0"/>
              </a:rPr>
              <a:t>提示词</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suddenly</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knock</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over</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cry</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help</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clean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up</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bandage</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call</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mum</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p:nvPr/>
        </p:nvSpPr>
        <p:spPr>
          <a:xfrm>
            <a:off x="119336" y="2420888"/>
            <a:ext cx="2339102" cy="738664"/>
          </a:xfrm>
          <a:prstGeom prst="rect">
            <a:avLst/>
          </a:prstGeom>
        </p:spPr>
        <p:txBody>
          <a:bodyPr wrap="none">
            <a:spAutoFit/>
          </a:bodyPr>
          <a:lstStyle/>
          <a:p>
            <a:pPr algn="just">
              <a:lnSpc>
                <a:spcPct val="150000"/>
              </a:lnSpc>
              <a:spcAft>
                <a:spcPts val="0"/>
              </a:spcAft>
              <a:tabLst>
                <a:tab pos="5311140" algn="l"/>
              </a:tabLst>
            </a:pPr>
            <a:r>
              <a:rPr lang="zh-CN" altLang="zh-CN" sz="2800" dirty="0">
                <a:solidFill>
                  <a:srgbClr val="000000"/>
                </a:solidFill>
                <a:latin typeface="NEU-BZ-S92"/>
                <a:ea typeface="黑体" panose="02010609060101010101" pitchFamily="49" charset="-122"/>
                <a:cs typeface="Times New Roman" panose="02020603050405020304" pitchFamily="18" charset="0"/>
              </a:rPr>
              <a:t>【思路点拨】</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4" name="a052.jpg" descr="id:2147495814;FounderCES"/>
          <p:cNvPicPr/>
          <p:nvPr/>
        </p:nvPicPr>
        <p:blipFill>
          <a:blip r:embed="rId2"/>
          <a:stretch>
            <a:fillRect/>
          </a:stretch>
        </p:blipFill>
        <p:spPr>
          <a:xfrm>
            <a:off x="2279576" y="2790220"/>
            <a:ext cx="7205345" cy="3649980"/>
          </a:xfrm>
          <a:prstGeom prst="rect">
            <a:avLst/>
          </a:prstGeom>
        </p:spPr>
      </p:pic>
    </p:spTree>
    <p:extLst>
      <p:ext uri="{BB962C8B-B14F-4D97-AF65-F5344CB8AC3E}">
        <p14:creationId xmlns:p14="http://schemas.microsoft.com/office/powerpoint/2010/main" val="5353332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3877985"/>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dirty="0">
                <a:solidFill>
                  <a:srgbClr val="000000"/>
                </a:solidFill>
                <a:latin typeface="NEU-BZ-S92"/>
                <a:ea typeface="黑体" panose="02010609060101010101" pitchFamily="49" charset="-122"/>
                <a:cs typeface="Times New Roman" panose="02020603050405020304" pitchFamily="18" charset="0"/>
              </a:rPr>
              <a:t>【素材积累】</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zh-CN" altLang="zh-CN" sz="2800" dirty="0">
                <a:solidFill>
                  <a:srgbClr val="000000"/>
                </a:solidFill>
                <a:latin typeface="NEU-BZ-S92"/>
                <a:ea typeface="黑体" panose="02010609060101010101" pitchFamily="49" charset="-122"/>
                <a:cs typeface="Times New Roman" panose="02020603050405020304" pitchFamily="18" charset="0"/>
              </a:rPr>
              <a:t>常用短语</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zh-CN" altLang="zh-CN" sz="2800" dirty="0" smtClean="0">
                <a:solidFill>
                  <a:srgbClr val="000000"/>
                </a:solidFill>
                <a:latin typeface="NEU-BZ-S92"/>
                <a:cs typeface="Times New Roman" panose="02020603050405020304" pitchFamily="18" charset="0"/>
              </a:rPr>
              <a:t>上周日下午</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撞</a:t>
            </a:r>
            <a:r>
              <a:rPr lang="zh-CN" altLang="zh-CN" sz="2800" dirty="0" smtClean="0">
                <a:solidFill>
                  <a:srgbClr val="000000"/>
                </a:solidFill>
                <a:latin typeface="NEU-BZ-S92"/>
                <a:cs typeface="Times New Roman" panose="02020603050405020304" pitchFamily="18" charset="0"/>
              </a:rPr>
              <a:t>翻</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BZ-S92"/>
                <a:cs typeface="Times New Roman" panose="02020603050405020304" pitchFamily="18" charset="0"/>
              </a:rPr>
              <a:t>.</a:t>
            </a:r>
            <a:r>
              <a:rPr lang="zh-CN" altLang="zh-CN" sz="2800" dirty="0" smtClean="0">
                <a:solidFill>
                  <a:srgbClr val="000000"/>
                </a:solidFill>
                <a:latin typeface="NEU-BZ-S92"/>
                <a:cs typeface="Times New Roman" panose="02020603050405020304" pitchFamily="18" charset="0"/>
              </a:rPr>
              <a:t>充满</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保持</a:t>
            </a:r>
            <a:r>
              <a:rPr lang="zh-CN" altLang="zh-CN" sz="2800" dirty="0" smtClean="0">
                <a:solidFill>
                  <a:srgbClr val="000000"/>
                </a:solidFill>
                <a:latin typeface="NEU-BZ-S92"/>
                <a:cs typeface="Times New Roman" panose="02020603050405020304" pitchFamily="18" charset="0"/>
              </a:rPr>
              <a:t>冷静</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p:nvPr/>
        </p:nvSpPr>
        <p:spPr>
          <a:xfrm>
            <a:off x="6096000" y="2564904"/>
            <a:ext cx="3313728"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last Sunday afternoon</a:t>
            </a:r>
            <a:endParaRPr lang="zh-CN" altLang="en-US" dirty="0"/>
          </a:p>
        </p:txBody>
      </p:sp>
      <p:sp>
        <p:nvSpPr>
          <p:cNvPr id="3" name="矩形 2"/>
          <p:cNvSpPr/>
          <p:nvPr/>
        </p:nvSpPr>
        <p:spPr>
          <a:xfrm>
            <a:off x="6888088" y="3265820"/>
            <a:ext cx="1789272"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knock over</a:t>
            </a:r>
            <a:endParaRPr lang="zh-CN" altLang="en-US" dirty="0"/>
          </a:p>
        </p:txBody>
      </p:sp>
      <p:sp>
        <p:nvSpPr>
          <p:cNvPr id="4" name="矩形 3"/>
          <p:cNvSpPr/>
          <p:nvPr/>
        </p:nvSpPr>
        <p:spPr>
          <a:xfrm>
            <a:off x="6704339" y="3944672"/>
            <a:ext cx="2097049"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be filled with</a:t>
            </a:r>
            <a:endParaRPr lang="zh-CN" altLang="en-US" dirty="0"/>
          </a:p>
        </p:txBody>
      </p:sp>
      <p:sp>
        <p:nvSpPr>
          <p:cNvPr id="5" name="矩形 4"/>
          <p:cNvSpPr/>
          <p:nvPr/>
        </p:nvSpPr>
        <p:spPr>
          <a:xfrm>
            <a:off x="6979254" y="4467892"/>
            <a:ext cx="1547218"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stay calm</a:t>
            </a:r>
            <a:endParaRPr lang="zh-CN" altLang="en-US" dirty="0"/>
          </a:p>
        </p:txBody>
      </p:sp>
    </p:spTree>
    <p:extLst>
      <p:ext uri="{BB962C8B-B14F-4D97-AF65-F5344CB8AC3E}">
        <p14:creationId xmlns:p14="http://schemas.microsoft.com/office/powerpoint/2010/main" val="1574991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4442498"/>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a:ea typeface="黑体" panose="02010609060101010101" pitchFamily="49" charset="-122"/>
                <a:cs typeface="Times New Roman" panose="02020603050405020304" pitchFamily="18" charset="0"/>
              </a:rPr>
              <a:t>常用句子</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上周日下午</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我正在客厅看电视。</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Last</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Sunday</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afternoon</a:t>
            </a:r>
            <a:r>
              <a:rPr lang="en-US" altLang="zh-CN" sz="2800">
                <a:solidFill>
                  <a:srgbClr val="000000"/>
                </a:solidFill>
                <a:latin typeface="方正书宋_GBK" panose="03000509000000000000" pitchFamily="65" charset="-122"/>
                <a:cs typeface="Times New Roman" panose="02020603050405020304" pitchFamily="18" charset="0"/>
              </a:rPr>
              <a:t>,</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I</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______________TV</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in</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the</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living</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room</a:t>
            </a:r>
            <a:r>
              <a:rPr lang="en-US" altLang="zh-CN" sz="2800">
                <a:solidFill>
                  <a:srgbClr val="000000"/>
                </a:solidFill>
                <a:latin typeface="NEU-BZ-S92"/>
                <a:cs typeface="Times New Roman" panose="02020603050405020304" pitchFamily="18" charset="0"/>
              </a:rPr>
              <a:t>. </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他不小心撞翻了书柜。</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He</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accidentally</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______________the</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bookshelf</a:t>
            </a:r>
            <a:r>
              <a:rPr lang="en-US" altLang="zh-CN" sz="2800">
                <a:solidFill>
                  <a:srgbClr val="000000"/>
                </a:solidFill>
                <a:latin typeface="NEU-BZ-S92"/>
                <a:cs typeface="Times New Roman" panose="02020603050405020304" pitchFamily="18" charset="0"/>
              </a:rPr>
              <a:t>. </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我懂得了在紧急情况下保持冷静是多么重要。</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I</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learned</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how</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important</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it</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is</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to</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______________in</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an</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emergency</a:t>
            </a:r>
            <a:r>
              <a:rPr lang="en-US" altLang="zh-CN" sz="2800">
                <a:solidFill>
                  <a:srgbClr val="000000"/>
                </a:solidFill>
                <a:latin typeface="NEU-BZ-S92"/>
                <a:cs typeface="Times New Roman" panose="02020603050405020304" pitchFamily="18" charset="0"/>
              </a:rPr>
              <a:t>. </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p:nvPr/>
        </p:nvSpPr>
        <p:spPr>
          <a:xfrm>
            <a:off x="4453314" y="2564904"/>
            <a:ext cx="2146742"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was watching</a:t>
            </a:r>
            <a:endParaRPr lang="zh-CN" altLang="en-US" dirty="0"/>
          </a:p>
        </p:txBody>
      </p:sp>
      <p:sp>
        <p:nvSpPr>
          <p:cNvPr id="3" name="矩形 2"/>
          <p:cNvSpPr/>
          <p:nvPr/>
        </p:nvSpPr>
        <p:spPr>
          <a:xfrm>
            <a:off x="2999656" y="3876471"/>
            <a:ext cx="2127505"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knocked over</a:t>
            </a:r>
            <a:endParaRPr lang="zh-CN" altLang="en-US" dirty="0"/>
          </a:p>
        </p:txBody>
      </p:sp>
      <p:sp>
        <p:nvSpPr>
          <p:cNvPr id="4" name="矩形 3"/>
          <p:cNvSpPr/>
          <p:nvPr/>
        </p:nvSpPr>
        <p:spPr>
          <a:xfrm>
            <a:off x="5951984" y="5127609"/>
            <a:ext cx="1547218"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stay calm</a:t>
            </a:r>
            <a:endParaRPr lang="zh-CN" altLang="en-US" dirty="0"/>
          </a:p>
        </p:txBody>
      </p:sp>
    </p:spTree>
    <p:extLst>
      <p:ext uri="{BB962C8B-B14F-4D97-AF65-F5344CB8AC3E}">
        <p14:creationId xmlns:p14="http://schemas.microsoft.com/office/powerpoint/2010/main" val="2938487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735487143"/>
              </p:ext>
            </p:extLst>
          </p:nvPr>
        </p:nvGraphicFramePr>
        <p:xfrm>
          <a:off x="335360" y="1340768"/>
          <a:ext cx="11521280" cy="5150577"/>
        </p:xfrm>
        <a:graphic>
          <a:graphicData uri="http://schemas.openxmlformats.org/drawingml/2006/table">
            <a:tbl>
              <a:tblPr firstRow="1" firstCol="1" bandRow="1"/>
              <a:tblGrid>
                <a:gridCol w="7313993">
                  <a:extLst>
                    <a:ext uri="{9D8B030D-6E8A-4147-A177-3AD203B41FA5}">
                      <a16:colId xmlns:a16="http://schemas.microsoft.com/office/drawing/2014/main" val="3862584625"/>
                    </a:ext>
                  </a:extLst>
                </a:gridCol>
                <a:gridCol w="4207287">
                  <a:extLst>
                    <a:ext uri="{9D8B030D-6E8A-4147-A177-3AD203B41FA5}">
                      <a16:colId xmlns:a16="http://schemas.microsoft.com/office/drawing/2014/main" val="908028899"/>
                    </a:ext>
                  </a:extLst>
                </a:gridCol>
              </a:tblGrid>
              <a:tr h="210023">
                <a:tc>
                  <a:txBody>
                    <a:bodyPr/>
                    <a:lstStyle/>
                    <a:p>
                      <a:pPr algn="ctr">
                        <a:lnSpc>
                          <a:spcPct val="100000"/>
                        </a:lnSpc>
                        <a:spcAft>
                          <a:spcPts val="0"/>
                        </a:spcAft>
                        <a:tabLst>
                          <a:tab pos="5311140" algn="l"/>
                        </a:tabLst>
                      </a:pPr>
                      <a:r>
                        <a:rPr lang="zh-CN" sz="2100">
                          <a:solidFill>
                            <a:srgbClr val="000000"/>
                          </a:solidFill>
                          <a:effectLst/>
                          <a:latin typeface="NEU-BZ-S92"/>
                          <a:ea typeface="方正楷体_GBK" panose="03000509000000000000" pitchFamily="65" charset="-122"/>
                          <a:cs typeface="Times New Roman" panose="02020603050405020304" pitchFamily="18" charset="0"/>
                        </a:rPr>
                        <a:t>高分模板</a:t>
                      </a:r>
                      <a:endParaRPr lang="zh-CN" sz="2100">
                        <a:solidFill>
                          <a:srgbClr val="000000"/>
                        </a:solidFill>
                        <a:effectLst/>
                        <a:latin typeface="NEU-BZ-S92"/>
                        <a:ea typeface="方正书宋_GBK" panose="03000509000000000000" pitchFamily="65" charset="-122"/>
                        <a:cs typeface="Times New Roman" panose="02020603050405020304" pitchFamily="18" charset="0"/>
                      </a:endParaRPr>
                    </a:p>
                  </a:txBody>
                  <a:tcPr marL="18886" marR="18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5311140" algn="l"/>
                        </a:tabLst>
                      </a:pPr>
                      <a:r>
                        <a:rPr lang="zh-CN" sz="2100">
                          <a:solidFill>
                            <a:srgbClr val="000000"/>
                          </a:solidFill>
                          <a:effectLst/>
                          <a:latin typeface="NEU-BZ-S92"/>
                          <a:ea typeface="方正楷体_GBK" panose="03000509000000000000" pitchFamily="65" charset="-122"/>
                          <a:cs typeface="Times New Roman" panose="02020603050405020304" pitchFamily="18" charset="0"/>
                        </a:rPr>
                        <a:t>名师点评</a:t>
                      </a:r>
                      <a:endParaRPr lang="zh-CN" sz="2100">
                        <a:solidFill>
                          <a:srgbClr val="000000"/>
                        </a:solidFill>
                        <a:effectLst/>
                        <a:latin typeface="NEU-BZ-S92"/>
                        <a:ea typeface="方正书宋_GBK" panose="03000509000000000000" pitchFamily="65" charset="-122"/>
                        <a:cs typeface="Times New Roman" panose="02020603050405020304" pitchFamily="18" charset="0"/>
                      </a:endParaRPr>
                    </a:p>
                  </a:txBody>
                  <a:tcPr marL="18886" marR="18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97282950"/>
                  </a:ext>
                </a:extLst>
              </a:tr>
              <a:tr h="4830537">
                <a:tc>
                  <a:txBody>
                    <a:bodyPr/>
                    <a:lstStyle/>
                    <a:p>
                      <a:pPr algn="just">
                        <a:lnSpc>
                          <a:spcPct val="100000"/>
                        </a:lnSpc>
                        <a:spcAft>
                          <a:spcPts val="0"/>
                        </a:spcAft>
                        <a:tabLst>
                          <a:tab pos="5311140" algn="l"/>
                        </a:tabLst>
                      </a:pPr>
                      <a:r>
                        <a:rPr lang="zh-CN" sz="2100" dirty="0">
                          <a:solidFill>
                            <a:srgbClr val="000000"/>
                          </a:solidFill>
                          <a:effectLst/>
                          <a:latin typeface="NEU-BZ-S92"/>
                          <a:ea typeface="宋体" panose="02010600030101010101" pitchFamily="2"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Last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Sunday</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afternoon</a:t>
                      </a:r>
                      <a:r>
                        <a:rPr lang="en-US" sz="21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NEU-BZ-S92"/>
                          <a:ea typeface="宋体" panose="02010600030101010101" pitchFamily="2" charset="-122"/>
                          <a:cs typeface="Times New Roman" panose="02020603050405020304" pitchFamily="18" charset="0"/>
                        </a:rPr>
                        <a:t>①</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was</a:t>
                      </a:r>
                      <a:r>
                        <a:rPr lang="en-US" sz="21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watching</a:t>
                      </a:r>
                      <a:r>
                        <a:rPr lang="en-US" sz="21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TV</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living</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room</a:t>
                      </a:r>
                      <a:r>
                        <a:rPr lang="en-US" sz="2100" dirty="0">
                          <a:solidFill>
                            <a:srgbClr val="000000"/>
                          </a:solidFill>
                          <a:effectLst/>
                          <a:latin typeface="NEU-BZ-S9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NEU-BZ-S92"/>
                          <a:ea typeface="宋体" panose="02010600030101010101" pitchFamily="2" charset="-122"/>
                          <a:cs typeface="Times New Roman" panose="02020603050405020304" pitchFamily="18" charset="0"/>
                        </a:rPr>
                        <a:t>②</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Suddenly</a:t>
                      </a:r>
                      <a:r>
                        <a:rPr lang="en-US" sz="21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NEU-BZ-S92"/>
                          <a:ea typeface="宋体" panose="02010600030101010101" pitchFamily="2" charset="-122"/>
                          <a:cs typeface="Times New Roman" panose="02020603050405020304" pitchFamily="18" charset="0"/>
                        </a:rPr>
                        <a:t>①</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heard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loud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zh-CN" sz="2100" dirty="0">
                          <a:solidFill>
                            <a:srgbClr val="000000"/>
                          </a:solidFill>
                          <a:effectLst/>
                          <a:latin typeface="NEU-BZ-S92"/>
                          <a:ea typeface="方正楷体_GBK" panose="03000509000000000000" pitchFamily="65" charset="-122"/>
                          <a:cs typeface="Times New Roman" panose="02020603050405020304" pitchFamily="18" charset="0"/>
                        </a:rPr>
                        <a:t>“</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bang</a:t>
                      </a:r>
                      <a:r>
                        <a:rPr lang="zh-CN"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from</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bedroom</a:t>
                      </a:r>
                      <a:r>
                        <a:rPr lang="en-US" sz="2100" dirty="0">
                          <a:solidFill>
                            <a:srgbClr val="000000"/>
                          </a:solidFill>
                          <a:effectLst/>
                          <a:latin typeface="NEU-BZ-S9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NEU-BZ-S92"/>
                          <a:ea typeface="宋体" panose="02010600030101010101" pitchFamily="2" charset="-122"/>
                          <a:cs typeface="Times New Roman" panose="02020603050405020304" pitchFamily="18" charset="0"/>
                        </a:rPr>
                        <a:t>①</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ran</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when</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heard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noise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saw</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little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brother</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sitting</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on</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floor</a:t>
                      </a:r>
                      <a:r>
                        <a:rPr lang="en-US" sz="21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crying</a:t>
                      </a:r>
                      <a:r>
                        <a:rPr lang="en-US" sz="2100" dirty="0">
                          <a:solidFill>
                            <a:srgbClr val="000000"/>
                          </a:solidFill>
                          <a:effectLst/>
                          <a:latin typeface="NEU-BZ-S9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NEU-BZ-S92"/>
                          <a:ea typeface="宋体" panose="02010600030101010101" pitchFamily="2" charset="-122"/>
                          <a:cs typeface="Times New Roman" panose="02020603050405020304" pitchFamily="18" charset="0"/>
                        </a:rPr>
                        <a:t>①</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was</a:t>
                      </a:r>
                      <a:r>
                        <a:rPr lang="en-US" sz="21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playing</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with</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his</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toys</a:t>
                      </a:r>
                      <a:r>
                        <a:rPr lang="en-US" sz="21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but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accidentally</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NEU-BZ-S92"/>
                          <a:ea typeface="宋体" panose="02010600030101010101" pitchFamily="2" charset="-122"/>
                          <a:cs typeface="Times New Roman" panose="02020603050405020304" pitchFamily="18" charset="0"/>
                        </a:rPr>
                        <a:t>③</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knocked</a:t>
                      </a:r>
                      <a:r>
                        <a:rPr lang="en-US" sz="21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over</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bookshelf</a:t>
                      </a:r>
                      <a:r>
                        <a:rPr lang="en-US" sz="2100" dirty="0">
                          <a:solidFill>
                            <a:srgbClr val="000000"/>
                          </a:solidFill>
                          <a:effectLst/>
                          <a:latin typeface="NEU-BZ-S9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Books</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toys</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were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everywhere</a:t>
                      </a:r>
                      <a:r>
                        <a:rPr lang="en-US" sz="21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his</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knee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was</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bleeding</a:t>
                      </a:r>
                      <a:r>
                        <a:rPr lang="en-US" sz="2100" dirty="0" err="1">
                          <a:solidFill>
                            <a:srgbClr val="000000"/>
                          </a:solidFill>
                          <a:effectLst/>
                          <a:latin typeface="NEU-BZ-S92"/>
                          <a:ea typeface="宋体" panose="02010600030101010101" pitchFamily="2" charset="-122"/>
                          <a:cs typeface="Times New Roman" panose="02020603050405020304" pitchFamily="18" charset="0"/>
                        </a:rPr>
                        <a:t>.</a:t>
                      </a:r>
                      <a:r>
                        <a:rPr lang="en-US" sz="2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His</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eyes</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were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filled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with</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tears</a:t>
                      </a:r>
                      <a:r>
                        <a:rPr lang="en-US" sz="2100" dirty="0" err="1">
                          <a:solidFill>
                            <a:srgbClr val="000000"/>
                          </a:solidFill>
                          <a:effectLst/>
                          <a:latin typeface="NEU-BZ-S92"/>
                          <a:ea typeface="宋体" panose="02010600030101010101" pitchFamily="2" charset="-122"/>
                          <a:cs typeface="Times New Roman" panose="02020603050405020304" pitchFamily="18" charset="0"/>
                        </a:rPr>
                        <a:t>.</a:t>
                      </a:r>
                      <a:r>
                        <a:rPr lang="en-US" sz="2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felt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so</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nervous</a:t>
                      </a:r>
                      <a:r>
                        <a:rPr lang="en-US" sz="21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but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knew</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stay</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calm</a:t>
                      </a:r>
                      <a:r>
                        <a:rPr lang="en-US" sz="2100" dirty="0">
                          <a:solidFill>
                            <a:srgbClr val="000000"/>
                          </a:solidFill>
                          <a:effectLst/>
                          <a:latin typeface="NEU-BZ-S92"/>
                          <a:ea typeface="宋体" panose="02010600030101010101" pitchFamily="2" charset="-122"/>
                          <a:cs typeface="Times New Roman" panose="02020603050405020304" pitchFamily="18" charset="0"/>
                        </a:rPr>
                        <a:t>.</a:t>
                      </a:r>
                      <a:endParaRPr lang="zh-CN" sz="21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00000"/>
                        </a:lnSpc>
                        <a:spcAft>
                          <a:spcPts val="0"/>
                        </a:spcAft>
                        <a:tabLst>
                          <a:tab pos="5311140" algn="l"/>
                        </a:tabLst>
                      </a:pP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quickly</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helped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him</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stand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up</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took</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him</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bathroom</a:t>
                      </a:r>
                      <a:r>
                        <a:rPr lang="en-US" sz="2100" dirty="0">
                          <a:solidFill>
                            <a:srgbClr val="000000"/>
                          </a:solidFill>
                          <a:effectLst/>
                          <a:latin typeface="NEU-BZ-S9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While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was</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cleaning</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his</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knee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with</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water</a:t>
                      </a:r>
                      <a:r>
                        <a:rPr lang="en-US" sz="21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NEU-BZ-S92"/>
                          <a:ea typeface="宋体" panose="02010600030101010101" pitchFamily="2" charset="-122"/>
                          <a:cs typeface="Times New Roman" panose="02020603050405020304" pitchFamily="18" charset="0"/>
                        </a:rPr>
                        <a:t>③</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sz="21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found</a:t>
                      </a:r>
                      <a:r>
                        <a:rPr lang="en-US" sz="21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sz="21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bandage</a:t>
                      </a:r>
                      <a:r>
                        <a:rPr lang="en-US" sz="21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sz="21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put</a:t>
                      </a:r>
                      <a:r>
                        <a:rPr lang="en-US" sz="21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it</a:t>
                      </a:r>
                      <a:r>
                        <a:rPr lang="en-US" sz="21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on</a:t>
                      </a:r>
                      <a:r>
                        <a:rPr lang="en-US" sz="2100" u="sng" dirty="0">
                          <a:solidFill>
                            <a:srgbClr val="000000"/>
                          </a:solidFill>
                          <a:effectLst/>
                          <a:uFill>
                            <a:solidFill>
                              <a:srgbClr val="000000"/>
                            </a:solidFill>
                          </a:uFill>
                          <a:latin typeface="NEU-BZ-S9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NEU-BZ-S92"/>
                          <a:ea typeface="宋体" panose="02010600030101010101" pitchFamily="2" charset="-122"/>
                          <a:cs typeface="Times New Roman" panose="02020603050405020304" pitchFamily="18" charset="0"/>
                        </a:rPr>
                        <a:t>②</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Then</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called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mum</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told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her</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what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happened</a:t>
                      </a:r>
                      <a:r>
                        <a:rPr lang="en-US" sz="2100" dirty="0">
                          <a:solidFill>
                            <a:srgbClr val="000000"/>
                          </a:solidFill>
                          <a:effectLst/>
                          <a:latin typeface="NEU-BZ-S9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NEU-BZ-S92"/>
                          <a:ea typeface="宋体" panose="02010600030101010101" pitchFamily="2" charset="-122"/>
                          <a:cs typeface="Times New Roman" panose="02020603050405020304" pitchFamily="18" charset="0"/>
                        </a:rPr>
                        <a:t>②</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After</a:t>
                      </a:r>
                      <a:r>
                        <a:rPr lang="en-US" sz="21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that</a:t>
                      </a:r>
                      <a:r>
                        <a:rPr lang="en-US" sz="21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worked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together</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NEU-BZ-S92"/>
                          <a:ea typeface="宋体" panose="02010600030101010101" pitchFamily="2" charset="-122"/>
                          <a:cs typeface="Times New Roman" panose="02020603050405020304" pitchFamily="18" charset="0"/>
                        </a:rPr>
                        <a:t>③</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clean</a:t>
                      </a:r>
                      <a:r>
                        <a:rPr lang="en-US" sz="21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1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up</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mess</a:t>
                      </a:r>
                      <a:r>
                        <a:rPr lang="en-US" sz="2100" dirty="0">
                          <a:solidFill>
                            <a:srgbClr val="000000"/>
                          </a:solidFill>
                          <a:effectLst/>
                          <a:latin typeface="NEU-BZ-S9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brother</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stopped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crying</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said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zh-CN" sz="2100" dirty="0">
                          <a:solidFill>
                            <a:srgbClr val="000000"/>
                          </a:solidFill>
                          <a:effectLst/>
                          <a:latin typeface="NEU-BZ-S92"/>
                          <a:ea typeface="方正楷体_GBK" panose="03000509000000000000" pitchFamily="65" charset="-122"/>
                          <a:cs typeface="Times New Roman" panose="02020603050405020304" pitchFamily="18" charset="0"/>
                        </a:rPr>
                        <a:t>“</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Thank</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you</a:t>
                      </a:r>
                      <a:r>
                        <a:rPr lang="zh-CN"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me</a:t>
                      </a:r>
                      <a:r>
                        <a:rPr lang="en-US" sz="2100" dirty="0">
                          <a:solidFill>
                            <a:srgbClr val="000000"/>
                          </a:solidFill>
                          <a:effectLst/>
                          <a:latin typeface="NEU-BZ-S92"/>
                          <a:ea typeface="宋体" panose="02010600030101010101" pitchFamily="2" charset="-122"/>
                          <a:cs typeface="Times New Roman" panose="02020603050405020304" pitchFamily="18" charset="0"/>
                        </a:rPr>
                        <a: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felt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happy</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help</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him</a:t>
                      </a:r>
                      <a:r>
                        <a:rPr lang="en-US" sz="2100" dirty="0" err="1">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1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learned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how</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important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is</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stay</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calm</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emergency</a:t>
                      </a:r>
                      <a:r>
                        <a:rPr lang="en-US" sz="2100" dirty="0">
                          <a:solidFill>
                            <a:srgbClr val="000000"/>
                          </a:solidFill>
                          <a:effectLst/>
                          <a:latin typeface="NEU-BZ-S92"/>
                          <a:ea typeface="宋体" panose="02010600030101010101" pitchFamily="2" charset="-122"/>
                          <a:cs typeface="Times New Roman" panose="02020603050405020304" pitchFamily="18" charset="0"/>
                        </a:rPr>
                        <a:t>.</a:t>
                      </a:r>
                      <a:endParaRPr lang="zh-CN" sz="2100" dirty="0">
                        <a:solidFill>
                          <a:srgbClr val="000000"/>
                        </a:solidFill>
                        <a:effectLst/>
                        <a:latin typeface="NEU-BZ-S92"/>
                        <a:ea typeface="方正书宋_GBK" panose="03000509000000000000" pitchFamily="65" charset="-122"/>
                        <a:cs typeface="Times New Roman" panose="02020603050405020304" pitchFamily="18" charset="0"/>
                      </a:endParaRPr>
                    </a:p>
                  </a:txBody>
                  <a:tcPr marL="18886" marR="18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5311140" algn="l"/>
                        </a:tabLst>
                      </a:pPr>
                      <a:r>
                        <a:rPr lang="en-US" sz="2100" dirty="0">
                          <a:solidFill>
                            <a:srgbClr val="000000"/>
                          </a:solidFill>
                          <a:effectLst/>
                          <a:latin typeface="NEU-BZ-S92"/>
                          <a:ea typeface="宋体" panose="02010600030101010101" pitchFamily="2" charset="-122"/>
                          <a:cs typeface="Times New Roman" panose="02020603050405020304" pitchFamily="18" charset="0"/>
                        </a:rPr>
                        <a:t>①</a:t>
                      </a:r>
                      <a:r>
                        <a:rPr lang="zh-CN" sz="2100" dirty="0">
                          <a:solidFill>
                            <a:srgbClr val="000000"/>
                          </a:solidFill>
                          <a:effectLst/>
                          <a:latin typeface="NEU-BZ-S92"/>
                          <a:ea typeface="方正楷体_GBK" panose="03000509000000000000" pitchFamily="65" charset="-122"/>
                          <a:cs typeface="Times New Roman" panose="02020603050405020304" pitchFamily="18" charset="0"/>
                        </a:rPr>
                        <a:t>全文大量使用过去进行时</a:t>
                      </a:r>
                      <a:r>
                        <a:rPr lang="en-US" sz="21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100" dirty="0">
                          <a:solidFill>
                            <a:srgbClr val="000000"/>
                          </a:solidFill>
                          <a:effectLst/>
                          <a:latin typeface="NEU-BZ-S92"/>
                          <a:ea typeface="方正楷体_GBK" panose="03000509000000000000" pitchFamily="65" charset="-122"/>
                          <a:cs typeface="Times New Roman" panose="02020603050405020304" pitchFamily="18" charset="0"/>
                        </a:rPr>
                        <a:t>如“</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was</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watching</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TV</a:t>
                      </a:r>
                      <a:r>
                        <a:rPr lang="zh-CN" sz="2100" dirty="0">
                          <a:solidFill>
                            <a:srgbClr val="000000"/>
                          </a:solidFill>
                          <a:effectLst/>
                          <a:latin typeface="NEU-BZ-S92"/>
                          <a:ea typeface="方正楷体_GBK" panose="03000509000000000000" pitchFamily="65" charset="-122"/>
                          <a:cs typeface="Times New Roman" panose="02020603050405020304" pitchFamily="18" charset="0"/>
                        </a:rPr>
                        <a:t>”“</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was</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playing</a:t>
                      </a:r>
                      <a:r>
                        <a:rPr lang="zh-CN" sz="2100" dirty="0">
                          <a:solidFill>
                            <a:srgbClr val="000000"/>
                          </a:solidFill>
                          <a:effectLst/>
                          <a:latin typeface="NEU-BZ-S92"/>
                          <a:ea typeface="方正楷体_GBK" panose="03000509000000000000" pitchFamily="65" charset="-122"/>
                          <a:cs typeface="Times New Roman" panose="02020603050405020304" pitchFamily="18" charset="0"/>
                        </a:rPr>
                        <a:t>”和一般过去时如“</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heard</a:t>
                      </a:r>
                      <a:r>
                        <a:rPr lang="zh-CN" sz="2100" dirty="0">
                          <a:solidFill>
                            <a:srgbClr val="000000"/>
                          </a:solidFill>
                          <a:effectLst/>
                          <a:latin typeface="NEU-BZ-S92"/>
                          <a:ea typeface="方正楷体_GBK" panose="03000509000000000000" pitchFamily="65" charset="-122"/>
                          <a:cs typeface="Times New Roman" panose="02020603050405020304" pitchFamily="18" charset="0"/>
                        </a:rPr>
                        <a:t>”“</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ran</a:t>
                      </a:r>
                      <a:r>
                        <a:rPr lang="zh-CN" sz="2100" dirty="0">
                          <a:solidFill>
                            <a:srgbClr val="000000"/>
                          </a:solidFill>
                          <a:effectLst/>
                          <a:latin typeface="NEU-BZ-S92"/>
                          <a:ea typeface="方正楷体_GBK" panose="03000509000000000000" pitchFamily="65" charset="-122"/>
                          <a:cs typeface="Times New Roman" panose="02020603050405020304" pitchFamily="18" charset="0"/>
                        </a:rPr>
                        <a:t>”</a:t>
                      </a:r>
                      <a:r>
                        <a:rPr lang="en-US" sz="21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100" dirty="0">
                          <a:solidFill>
                            <a:srgbClr val="000000"/>
                          </a:solidFill>
                          <a:effectLst/>
                          <a:latin typeface="NEU-BZ-S92"/>
                          <a:ea typeface="方正楷体_GBK" panose="03000509000000000000" pitchFamily="65" charset="-122"/>
                          <a:cs typeface="Times New Roman" panose="02020603050405020304" pitchFamily="18" charset="0"/>
                        </a:rPr>
                        <a:t>准确描述了事件发生时的情景。</a:t>
                      </a:r>
                      <a:endParaRPr lang="zh-CN" sz="21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00000"/>
                        </a:lnSpc>
                        <a:spcAft>
                          <a:spcPts val="0"/>
                        </a:spcAft>
                        <a:tabLst>
                          <a:tab pos="5311140" algn="l"/>
                        </a:tabLst>
                      </a:pPr>
                      <a:r>
                        <a:rPr lang="en-US" sz="2100" dirty="0">
                          <a:solidFill>
                            <a:srgbClr val="000000"/>
                          </a:solidFill>
                          <a:effectLst/>
                          <a:latin typeface="NEU-BZ-S92"/>
                          <a:ea typeface="宋体" panose="02010600030101010101" pitchFamily="2" charset="-122"/>
                          <a:cs typeface="Times New Roman" panose="02020603050405020304" pitchFamily="18" charset="0"/>
                        </a:rPr>
                        <a:t>②</a:t>
                      </a:r>
                      <a:r>
                        <a:rPr lang="zh-CN" sz="2100" dirty="0">
                          <a:solidFill>
                            <a:srgbClr val="000000"/>
                          </a:solidFill>
                          <a:effectLst/>
                          <a:latin typeface="NEU-BZ-S92"/>
                          <a:ea typeface="方正楷体_GBK" panose="03000509000000000000" pitchFamily="65" charset="-122"/>
                          <a:cs typeface="Times New Roman" panose="02020603050405020304" pitchFamily="18" charset="0"/>
                        </a:rPr>
                        <a:t>按照“意外发生—发现情况—提供帮助—后续处理”的顺序展开</a:t>
                      </a:r>
                      <a:r>
                        <a:rPr lang="en-US" sz="21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100" dirty="0">
                          <a:solidFill>
                            <a:srgbClr val="000000"/>
                          </a:solidFill>
                          <a:effectLst/>
                          <a:latin typeface="NEU-BZ-S92"/>
                          <a:ea typeface="方正楷体_GBK" panose="03000509000000000000" pitchFamily="65" charset="-122"/>
                          <a:cs typeface="Times New Roman" panose="02020603050405020304" pitchFamily="18" charset="0"/>
                        </a:rPr>
                        <a:t>使用“</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Suddenly</a:t>
                      </a:r>
                      <a:r>
                        <a:rPr lang="zh-CN" sz="2100" dirty="0">
                          <a:solidFill>
                            <a:srgbClr val="000000"/>
                          </a:solidFill>
                          <a:effectLst/>
                          <a:latin typeface="NEU-BZ-S92"/>
                          <a:ea typeface="方正楷体_GBK" panose="03000509000000000000" pitchFamily="65" charset="-122"/>
                          <a:cs typeface="Times New Roman" panose="02020603050405020304" pitchFamily="18" charset="0"/>
                        </a:rPr>
                        <a:t>”“</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Then</a:t>
                      </a:r>
                      <a:r>
                        <a:rPr lang="zh-CN" sz="2100" dirty="0">
                          <a:solidFill>
                            <a:srgbClr val="000000"/>
                          </a:solidFill>
                          <a:effectLst/>
                          <a:latin typeface="NEU-BZ-S92"/>
                          <a:ea typeface="方正楷体_GBK" panose="03000509000000000000" pitchFamily="65" charset="-122"/>
                          <a:cs typeface="Times New Roman" panose="02020603050405020304" pitchFamily="18" charset="0"/>
                        </a:rPr>
                        <a:t>”“</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After</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that</a:t>
                      </a:r>
                      <a:r>
                        <a:rPr lang="zh-CN" sz="2100" dirty="0">
                          <a:solidFill>
                            <a:srgbClr val="000000"/>
                          </a:solidFill>
                          <a:effectLst/>
                          <a:latin typeface="NEU-BZ-S92"/>
                          <a:ea typeface="方正楷体_GBK" panose="03000509000000000000" pitchFamily="65" charset="-122"/>
                          <a:cs typeface="Times New Roman" panose="02020603050405020304" pitchFamily="18" charset="0"/>
                        </a:rPr>
                        <a:t>”等连接词</a:t>
                      </a:r>
                      <a:r>
                        <a:rPr lang="en-US" sz="21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100" dirty="0">
                          <a:solidFill>
                            <a:srgbClr val="000000"/>
                          </a:solidFill>
                          <a:effectLst/>
                          <a:latin typeface="NEU-BZ-S92"/>
                          <a:ea typeface="方正楷体_GBK" panose="03000509000000000000" pitchFamily="65" charset="-122"/>
                          <a:cs typeface="Times New Roman" panose="02020603050405020304" pitchFamily="18" charset="0"/>
                        </a:rPr>
                        <a:t>使文章结构紧凑</a:t>
                      </a:r>
                      <a:r>
                        <a:rPr lang="en-US" sz="21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100" dirty="0">
                          <a:solidFill>
                            <a:srgbClr val="000000"/>
                          </a:solidFill>
                          <a:effectLst/>
                          <a:latin typeface="NEU-BZ-S92"/>
                          <a:ea typeface="方正楷体_GBK" panose="03000509000000000000" pitchFamily="65" charset="-122"/>
                          <a:cs typeface="Times New Roman" panose="02020603050405020304" pitchFamily="18" charset="0"/>
                        </a:rPr>
                        <a:t>事件发展一目了然。</a:t>
                      </a:r>
                      <a:endParaRPr lang="zh-CN" sz="21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00000"/>
                        </a:lnSpc>
                        <a:spcAft>
                          <a:spcPts val="0"/>
                        </a:spcAft>
                        <a:tabLst>
                          <a:tab pos="5311140" algn="l"/>
                        </a:tabLst>
                      </a:pPr>
                      <a:r>
                        <a:rPr lang="en-US" sz="2100" dirty="0">
                          <a:solidFill>
                            <a:srgbClr val="000000"/>
                          </a:solidFill>
                          <a:effectLst/>
                          <a:latin typeface="NEU-BZ-S92"/>
                          <a:ea typeface="宋体" panose="02010600030101010101" pitchFamily="2" charset="-122"/>
                          <a:cs typeface="Times New Roman" panose="02020603050405020304" pitchFamily="18" charset="0"/>
                        </a:rPr>
                        <a:t>③</a:t>
                      </a:r>
                      <a:r>
                        <a:rPr lang="zh-CN" sz="2100" dirty="0">
                          <a:solidFill>
                            <a:srgbClr val="000000"/>
                          </a:solidFill>
                          <a:effectLst/>
                          <a:latin typeface="NEU-BZ-S92"/>
                          <a:ea typeface="方正楷体_GBK" panose="03000509000000000000" pitchFamily="65" charset="-122"/>
                          <a:cs typeface="Times New Roman" panose="02020603050405020304" pitchFamily="18" charset="0"/>
                        </a:rPr>
                        <a:t>使用的词汇和句式简单易懂</a:t>
                      </a:r>
                      <a:r>
                        <a:rPr lang="en-US" sz="21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100" dirty="0">
                          <a:solidFill>
                            <a:srgbClr val="000000"/>
                          </a:solidFill>
                          <a:effectLst/>
                          <a:latin typeface="NEU-BZ-S92"/>
                          <a:ea typeface="方正楷体_GBK" panose="03000509000000000000" pitchFamily="65" charset="-122"/>
                          <a:cs typeface="Times New Roman" panose="02020603050405020304" pitchFamily="18" charset="0"/>
                        </a:rPr>
                        <a:t>如“</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knocked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over</a:t>
                      </a:r>
                      <a:r>
                        <a:rPr lang="zh-CN" sz="2100" dirty="0">
                          <a:solidFill>
                            <a:srgbClr val="000000"/>
                          </a:solidFill>
                          <a:effectLst/>
                          <a:latin typeface="NEU-BZ-S92"/>
                          <a:ea typeface="方正楷体_GBK" panose="03000509000000000000" pitchFamily="65" charset="-122"/>
                          <a:cs typeface="Times New Roman" panose="02020603050405020304" pitchFamily="18" charset="0"/>
                        </a:rPr>
                        <a:t>”“</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put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on</a:t>
                      </a:r>
                      <a:r>
                        <a:rPr lang="zh-CN" sz="2100" dirty="0">
                          <a:solidFill>
                            <a:srgbClr val="000000"/>
                          </a:solidFill>
                          <a:effectLst/>
                          <a:latin typeface="NEU-BZ-S92"/>
                          <a:ea typeface="方正楷体_GBK" panose="03000509000000000000" pitchFamily="65" charset="-122"/>
                          <a:cs typeface="Times New Roman" panose="02020603050405020304" pitchFamily="18" charset="0"/>
                        </a:rPr>
                        <a:t>”“</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clean</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up</a:t>
                      </a:r>
                      <a:r>
                        <a:rPr lang="zh-CN" sz="2100" dirty="0">
                          <a:solidFill>
                            <a:srgbClr val="000000"/>
                          </a:solidFill>
                          <a:effectLst/>
                          <a:latin typeface="NEU-BZ-S92"/>
                          <a:ea typeface="方正楷体_GBK" panose="03000509000000000000" pitchFamily="65" charset="-122"/>
                          <a:cs typeface="Times New Roman" panose="02020603050405020304" pitchFamily="18" charset="0"/>
                        </a:rPr>
                        <a:t>”等短语</a:t>
                      </a:r>
                      <a:r>
                        <a:rPr lang="en-US" sz="21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100" dirty="0">
                          <a:solidFill>
                            <a:srgbClr val="000000"/>
                          </a:solidFill>
                          <a:effectLst/>
                          <a:latin typeface="NEU-BZ-S92"/>
                          <a:ea typeface="方正楷体_GBK" panose="03000509000000000000" pitchFamily="65" charset="-122"/>
                          <a:cs typeface="Times New Roman" panose="02020603050405020304" pitchFamily="18" charset="0"/>
                        </a:rPr>
                        <a:t>以及“</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found</a:t>
                      </a:r>
                      <a:r>
                        <a:rPr lang="zh-CN"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put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a:t>
                      </a:r>
                      <a:r>
                        <a:rPr lang="en-US" sz="2100" dirty="0">
                          <a:solidFill>
                            <a:srgbClr val="000000"/>
                          </a:solidFill>
                          <a:effectLst/>
                          <a:latin typeface="NEU-BZ-S92"/>
                          <a:ea typeface="方正楷体_GBK" panose="03000509000000000000" pitchFamily="65" charset="-122"/>
                          <a:cs typeface="Times New Roman" panose="02020603050405020304" pitchFamily="18" charset="0"/>
                        </a:rPr>
                        <a:t> </a:t>
                      </a:r>
                      <a:r>
                        <a:rPr lang="en-US" sz="2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on</a:t>
                      </a:r>
                      <a:r>
                        <a:rPr lang="zh-CN" sz="2100" dirty="0">
                          <a:solidFill>
                            <a:srgbClr val="000000"/>
                          </a:solidFill>
                          <a:effectLst/>
                          <a:latin typeface="NEU-BZ-S92"/>
                          <a:ea typeface="方正楷体_GBK" panose="03000509000000000000" pitchFamily="65" charset="-122"/>
                          <a:cs typeface="Times New Roman" panose="02020603050405020304" pitchFamily="18" charset="0"/>
                        </a:rPr>
                        <a:t>”等基础句型</a:t>
                      </a:r>
                      <a:r>
                        <a:rPr lang="en-US" sz="21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100" dirty="0">
                          <a:solidFill>
                            <a:srgbClr val="000000"/>
                          </a:solidFill>
                          <a:effectLst/>
                          <a:latin typeface="NEU-BZ-S92"/>
                          <a:ea typeface="方正楷体_GBK" panose="03000509000000000000" pitchFamily="65" charset="-122"/>
                          <a:cs typeface="Times New Roman" panose="02020603050405020304" pitchFamily="18" charset="0"/>
                        </a:rPr>
                        <a:t>符合八年级学生的语言水平。</a:t>
                      </a:r>
                      <a:endParaRPr lang="zh-CN" sz="2100" dirty="0">
                        <a:solidFill>
                          <a:srgbClr val="000000"/>
                        </a:solidFill>
                        <a:effectLst/>
                        <a:latin typeface="NEU-BZ-S92"/>
                        <a:ea typeface="方正书宋_GBK" panose="03000509000000000000" pitchFamily="65" charset="-122"/>
                        <a:cs typeface="Times New Roman" panose="02020603050405020304" pitchFamily="18" charset="0"/>
                      </a:endParaRPr>
                    </a:p>
                  </a:txBody>
                  <a:tcPr marL="18886" marR="18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1459379"/>
                  </a:ext>
                </a:extLst>
              </a:tr>
            </a:tbl>
          </a:graphicData>
        </a:graphic>
      </p:graphicFrame>
    </p:spTree>
    <p:extLst>
      <p:ext uri="{BB962C8B-B14F-4D97-AF65-F5344CB8AC3E}">
        <p14:creationId xmlns:p14="http://schemas.microsoft.com/office/powerpoint/2010/main" val="32217141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2204864"/>
            <a:ext cx="11521280" cy="1838004"/>
          </a:xfrm>
          <a:prstGeom prst="rect">
            <a:avLst/>
          </a:prstGeom>
        </p:spPr>
        <p:txBody>
          <a:bodyPr wrap="square" lIns="36000" tIns="0" rIns="36000" bIns="0">
            <a:spAutoFit/>
          </a:bodyPr>
          <a:lstStyle/>
          <a:p>
            <a:pPr indent="711200" algn="just">
              <a:lnSpc>
                <a:spcPct val="150000"/>
              </a:lnSpc>
              <a:spcAft>
                <a:spcPts val="0"/>
              </a:spcAft>
              <a:tabLst>
                <a:tab pos="5311140" algn="l"/>
              </a:tabLst>
            </a:pPr>
            <a:r>
              <a:rPr lang="zh-CN" altLang="zh-CN" sz="2800" smtClean="0">
                <a:solidFill>
                  <a:srgbClr val="000000"/>
                </a:solidFill>
                <a:latin typeface="NEU-BZ-S92"/>
                <a:cs typeface="Times New Roman" panose="02020603050405020304" pitchFamily="18" charset="0"/>
              </a:rPr>
              <a:t>生活中</a:t>
            </a:r>
            <a:r>
              <a:rPr lang="en-US" altLang="zh-CN" sz="2800" smtClean="0">
                <a:solidFill>
                  <a:srgbClr val="000000"/>
                </a:solidFill>
                <a:latin typeface="方正书宋_GBK" panose="03000509000000000000" pitchFamily="65" charset="-122"/>
                <a:cs typeface="Times New Roman" panose="02020603050405020304" pitchFamily="18" charset="0"/>
              </a:rPr>
              <a:t>,</a:t>
            </a:r>
            <a:r>
              <a:rPr lang="zh-CN" altLang="zh-CN" sz="2800" smtClean="0">
                <a:solidFill>
                  <a:srgbClr val="000000"/>
                </a:solidFill>
                <a:latin typeface="NEU-BZ-S92"/>
                <a:cs typeface="Times New Roman" panose="02020603050405020304" pitchFamily="18" charset="0"/>
              </a:rPr>
              <a:t>我们可能会遇到各种危险情况。当火灾发生时</a:t>
            </a:r>
            <a:r>
              <a:rPr lang="en-US" altLang="zh-CN" sz="2800" smtClean="0">
                <a:solidFill>
                  <a:srgbClr val="000000"/>
                </a:solidFill>
                <a:latin typeface="方正书宋_GBK" panose="03000509000000000000" pitchFamily="65" charset="-122"/>
                <a:cs typeface="Times New Roman" panose="02020603050405020304" pitchFamily="18" charset="0"/>
              </a:rPr>
              <a:t>,</a:t>
            </a:r>
            <a:r>
              <a:rPr lang="zh-CN" altLang="zh-CN" sz="2800" smtClean="0">
                <a:solidFill>
                  <a:srgbClr val="000000"/>
                </a:solidFill>
                <a:latin typeface="NEU-BZ-S92"/>
                <a:cs typeface="Times New Roman" panose="02020603050405020304" pitchFamily="18" charset="0"/>
              </a:rPr>
              <a:t>如何保护好自己</a:t>
            </a:r>
            <a:r>
              <a:rPr lang="en-US" altLang="zh-CN" sz="2800" smtClean="0">
                <a:solidFill>
                  <a:srgbClr val="000000"/>
                </a:solidFill>
                <a:latin typeface="方正书宋_GBK" panose="03000509000000000000" pitchFamily="65" charset="-122"/>
                <a:cs typeface="Times New Roman" panose="02020603050405020304" pitchFamily="18" charset="0"/>
              </a:rPr>
              <a:t>?</a:t>
            </a:r>
            <a:r>
              <a:rPr lang="zh-CN" altLang="zh-CN" sz="2800" smtClean="0">
                <a:solidFill>
                  <a:srgbClr val="000000"/>
                </a:solidFill>
                <a:latin typeface="NEU-BZ-S92"/>
                <a:cs typeface="Times New Roman" panose="02020603050405020304" pitchFamily="18" charset="0"/>
              </a:rPr>
              <a:t>请你根据下列提示</a:t>
            </a:r>
            <a:r>
              <a:rPr lang="en-US" altLang="zh-CN" sz="2800" smtClean="0">
                <a:solidFill>
                  <a:srgbClr val="000000"/>
                </a:solidFill>
                <a:latin typeface="方正书宋_GBK" panose="03000509000000000000" pitchFamily="65" charset="-122"/>
                <a:cs typeface="Times New Roman" panose="02020603050405020304" pitchFamily="18" charset="0"/>
              </a:rPr>
              <a:t>,</a:t>
            </a:r>
            <a:r>
              <a:rPr lang="zh-CN" altLang="zh-CN" sz="2800" smtClean="0">
                <a:solidFill>
                  <a:srgbClr val="000000"/>
                </a:solidFill>
                <a:latin typeface="NEU-BZ-S92"/>
                <a:cs typeface="Times New Roman" panose="02020603050405020304" pitchFamily="18" charset="0"/>
              </a:rPr>
              <a:t>以“</a:t>
            </a:r>
            <a:r>
              <a:rPr lang="en-US" altLang="zh-CN" sz="2800" smtClean="0">
                <a:solidFill>
                  <a:srgbClr val="000000"/>
                </a:solidFill>
                <a:latin typeface="Times New Roman" panose="02020603050405020304" pitchFamily="18" charset="0"/>
                <a:cs typeface="Times New Roman" panose="02020603050405020304" pitchFamily="18" charset="0"/>
              </a:rPr>
              <a:t>Protect</a:t>
            </a:r>
            <a:r>
              <a:rPr lang="en-US" altLang="zh-CN" sz="2800" smtClean="0">
                <a:solidFill>
                  <a:srgbClr val="000000"/>
                </a:solidFill>
                <a:latin typeface="NEU-BZ-S92"/>
                <a:cs typeface="Times New Roman" panose="02020603050405020304" pitchFamily="18" charset="0"/>
              </a:rPr>
              <a:t> </a:t>
            </a:r>
            <a:r>
              <a:rPr lang="en-US" altLang="zh-CN" sz="2800" smtClean="0">
                <a:solidFill>
                  <a:srgbClr val="000000"/>
                </a:solidFill>
                <a:latin typeface="Times New Roman" panose="02020603050405020304" pitchFamily="18" charset="0"/>
                <a:cs typeface="Times New Roman" panose="02020603050405020304" pitchFamily="18" charset="0"/>
              </a:rPr>
              <a:t>yourself</a:t>
            </a:r>
            <a:r>
              <a:rPr lang="en-US" altLang="zh-CN" sz="2800" smtClean="0">
                <a:solidFill>
                  <a:srgbClr val="000000"/>
                </a:solidFill>
                <a:latin typeface="NEU-BZ-S92"/>
                <a:cs typeface="Times New Roman" panose="02020603050405020304" pitchFamily="18" charset="0"/>
              </a:rPr>
              <a:t> </a:t>
            </a:r>
            <a:r>
              <a:rPr lang="en-US" altLang="zh-CN" sz="2800" smtClean="0">
                <a:solidFill>
                  <a:srgbClr val="000000"/>
                </a:solidFill>
                <a:latin typeface="Times New Roman" panose="02020603050405020304" pitchFamily="18" charset="0"/>
                <a:cs typeface="Times New Roman" panose="02020603050405020304" pitchFamily="18" charset="0"/>
              </a:rPr>
              <a:t>in</a:t>
            </a:r>
            <a:r>
              <a:rPr lang="en-US" altLang="zh-CN" sz="2800" smtClean="0">
                <a:solidFill>
                  <a:srgbClr val="000000"/>
                </a:solidFill>
                <a:latin typeface="NEU-BZ-S92"/>
                <a:cs typeface="Times New Roman" panose="02020603050405020304" pitchFamily="18" charset="0"/>
              </a:rPr>
              <a:t> </a:t>
            </a:r>
            <a:r>
              <a:rPr lang="en-US" altLang="zh-CN" sz="2800" smtClean="0">
                <a:solidFill>
                  <a:srgbClr val="000000"/>
                </a:solidFill>
                <a:latin typeface="Times New Roman" panose="02020603050405020304" pitchFamily="18" charset="0"/>
                <a:cs typeface="Times New Roman" panose="02020603050405020304" pitchFamily="18" charset="0"/>
              </a:rPr>
              <a:t>a</a:t>
            </a:r>
            <a:r>
              <a:rPr lang="en-US" altLang="zh-CN" sz="2800" smtClean="0">
                <a:solidFill>
                  <a:srgbClr val="000000"/>
                </a:solidFill>
                <a:latin typeface="NEU-BZ-S92"/>
                <a:cs typeface="Times New Roman" panose="02020603050405020304" pitchFamily="18" charset="0"/>
              </a:rPr>
              <a:t> </a:t>
            </a:r>
            <a:r>
              <a:rPr lang="en-US" altLang="zh-CN" sz="2800" smtClean="0">
                <a:solidFill>
                  <a:srgbClr val="000000"/>
                </a:solidFill>
                <a:latin typeface="Times New Roman" panose="02020603050405020304" pitchFamily="18" charset="0"/>
                <a:cs typeface="Times New Roman" panose="02020603050405020304" pitchFamily="18" charset="0"/>
              </a:rPr>
              <a:t>fire</a:t>
            </a:r>
            <a:r>
              <a:rPr lang="zh-CN" altLang="zh-CN" sz="2800" smtClean="0">
                <a:solidFill>
                  <a:srgbClr val="000000"/>
                </a:solidFill>
                <a:latin typeface="NEU-BZ-S92"/>
                <a:cs typeface="Times New Roman" panose="02020603050405020304" pitchFamily="18" charset="0"/>
              </a:rPr>
              <a:t>”为题</a:t>
            </a:r>
            <a:r>
              <a:rPr lang="en-US" altLang="zh-CN" sz="2800" smtClean="0">
                <a:solidFill>
                  <a:srgbClr val="000000"/>
                </a:solidFill>
                <a:latin typeface="方正书宋_GBK" panose="03000509000000000000" pitchFamily="65" charset="-122"/>
                <a:cs typeface="Times New Roman" panose="02020603050405020304" pitchFamily="18" charset="0"/>
              </a:rPr>
              <a:t>,</a:t>
            </a:r>
            <a:r>
              <a:rPr lang="zh-CN" altLang="zh-CN" sz="2800" smtClean="0">
                <a:solidFill>
                  <a:srgbClr val="000000"/>
                </a:solidFill>
                <a:latin typeface="NEU-BZ-S92"/>
                <a:cs typeface="Times New Roman" panose="02020603050405020304" pitchFamily="18" charset="0"/>
              </a:rPr>
              <a:t>用英语写一篇短文。</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pic>
        <p:nvPicPr>
          <p:cNvPr id="4" name="单元写作任务.jpg" descr="id:2147492280;FounderCES"/>
          <p:cNvPicPr/>
          <p:nvPr/>
        </p:nvPicPr>
        <p:blipFill>
          <a:blip r:embed="rId2"/>
          <a:stretch>
            <a:fillRect/>
          </a:stretch>
        </p:blipFill>
        <p:spPr>
          <a:xfrm>
            <a:off x="363641" y="1297041"/>
            <a:ext cx="4396105" cy="862965"/>
          </a:xfrm>
          <a:prstGeom prst="rect">
            <a:avLst/>
          </a:prstGeom>
        </p:spPr>
      </p:pic>
      <p:pic>
        <p:nvPicPr>
          <p:cNvPr id="5" name="a050a.jpg" descr="id:2147495836;FounderCES"/>
          <p:cNvPicPr/>
          <p:nvPr/>
        </p:nvPicPr>
        <p:blipFill>
          <a:blip r:embed="rId3"/>
          <a:stretch>
            <a:fillRect/>
          </a:stretch>
        </p:blipFill>
        <p:spPr>
          <a:xfrm>
            <a:off x="4801235" y="3717032"/>
            <a:ext cx="2589530" cy="2259965"/>
          </a:xfrm>
          <a:prstGeom prst="rect">
            <a:avLst/>
          </a:prstGeom>
        </p:spPr>
      </p:pic>
    </p:spTree>
    <p:extLst>
      <p:ext uri="{BB962C8B-B14F-4D97-AF65-F5344CB8AC3E}">
        <p14:creationId xmlns:p14="http://schemas.microsoft.com/office/powerpoint/2010/main" val="9095410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3149837"/>
          </a:xfrm>
          <a:prstGeom prst="rect">
            <a:avLst/>
          </a:prstGeom>
        </p:spPr>
        <p:txBody>
          <a:bodyPr wrap="square" lIns="36000" tIns="0" rIns="36000" bIns="0">
            <a:spAutoFit/>
          </a:bodyPr>
          <a:lstStyle/>
          <a:p>
            <a:pPr indent="711200"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提示</a:t>
            </a:r>
            <a:r>
              <a:rPr lang="en-US" altLang="zh-CN" sz="2800">
                <a:solidFill>
                  <a:srgbClr val="000000"/>
                </a:solidFill>
                <a:latin typeface="方正书宋_GBK" panose="03000509000000000000" pitchFamily="65" charset="-12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NEU-BZ-S9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cut</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off</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gas</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and</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power</a:t>
            </a:r>
            <a:r>
              <a:rPr lang="en-US" altLang="zh-CN" sz="2800">
                <a:solidFill>
                  <a:srgbClr val="000000"/>
                </a:solidFill>
                <a:latin typeface="方正书宋_GBK" panose="03000509000000000000" pitchFamily="65" charset="-122"/>
                <a:cs typeface="Times New Roman" panose="02020603050405020304" pitchFamily="18" charset="0"/>
              </a:rPr>
              <a:t>;</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NEU-BZ-S9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call</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119</a:t>
            </a:r>
            <a:r>
              <a:rPr lang="en-US" altLang="zh-CN" sz="2800">
                <a:solidFill>
                  <a:srgbClr val="000000"/>
                </a:solidFill>
                <a:latin typeface="方正书宋_GBK" panose="03000509000000000000" pitchFamily="65" charset="-122"/>
                <a:cs typeface="Times New Roman" panose="02020603050405020304" pitchFamily="18" charset="0"/>
              </a:rPr>
              <a:t>;</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NEU-BZ-S9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be</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careful</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of</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the</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smoke</a:t>
            </a:r>
            <a:r>
              <a:rPr lang="zh-CN" altLang="zh-CN" sz="2800">
                <a:solidFill>
                  <a:srgbClr val="000000"/>
                </a:solidFill>
                <a:latin typeface="NEU-BZ-S92"/>
                <a:cs typeface="Times New Roman" panose="02020603050405020304" pitchFamily="18" charset="0"/>
              </a:rPr>
              <a:t>…</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要求</a:t>
            </a:r>
            <a:r>
              <a:rPr lang="en-US" altLang="zh-CN" sz="2800">
                <a:solidFill>
                  <a:srgbClr val="000000"/>
                </a:solidFill>
                <a:latin typeface="方正书宋_GBK" panose="03000509000000000000" pitchFamily="65" charset="-12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文中不得出现真实的人名和校名</a:t>
            </a:r>
            <a:r>
              <a:rPr lang="en-US" altLang="zh-CN" sz="2800">
                <a:solidFill>
                  <a:srgbClr val="000000"/>
                </a:solidFill>
                <a:latin typeface="方正书宋_GBK" panose="03000509000000000000" pitchFamily="65" charset="-122"/>
                <a:cs typeface="Times New Roman" panose="02020603050405020304" pitchFamily="18" charset="0"/>
              </a:rPr>
              <a:t>;</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词数</a:t>
            </a:r>
            <a:r>
              <a:rPr lang="en-US" altLang="zh-CN" sz="2800">
                <a:solidFill>
                  <a:srgbClr val="000000"/>
                </a:solidFill>
                <a:latin typeface="Times New Roman" panose="02020603050405020304" pitchFamily="18" charset="0"/>
                <a:cs typeface="Times New Roman" panose="02020603050405020304" pitchFamily="18" charset="0"/>
              </a:rPr>
              <a:t>80</a:t>
            </a:r>
            <a:r>
              <a:rPr lang="zh-CN" altLang="zh-CN" sz="2800">
                <a:solidFill>
                  <a:srgbClr val="000000"/>
                </a:solidFill>
                <a:latin typeface="NEU-BZ-S92"/>
                <a:cs typeface="Times New Roman" panose="02020603050405020304" pitchFamily="18" charset="0"/>
              </a:rPr>
              <a:t>左右。</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4355355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GI2YTZkNGE2Njk2NzcyNTAzOGM5ZmQ1NzQ5MzlhNzI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TotalTime>
  <Words>671</Words>
  <Application>Microsoft Office PowerPoint</Application>
  <PresentationFormat>宽屏</PresentationFormat>
  <Paragraphs>93</Paragraphs>
  <Slides>15</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15</vt:i4>
      </vt:variant>
    </vt:vector>
  </HeadingPairs>
  <TitlesOfParts>
    <vt:vector size="28" baseType="lpstr">
      <vt:lpstr>NEU-BZ-S92</vt:lpstr>
      <vt:lpstr>NEU-HZ-S92</vt:lpstr>
      <vt:lpstr>方正黑体_GBK</vt:lpstr>
      <vt:lpstr>方正楷体_GBK</vt:lpstr>
      <vt:lpstr>方正书宋_GBK</vt:lpstr>
      <vt:lpstr>黑体</vt:lpstr>
      <vt:lpstr>宋体</vt:lpstr>
      <vt:lpstr>Arial</vt:lpstr>
      <vt:lpstr>Calibri</vt:lpstr>
      <vt:lpstr>Cambria</vt:lpstr>
      <vt:lpstr>Raavi</vt:lpstr>
      <vt:lpstr>Times New Roman</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Microsoft</cp:lastModifiedBy>
  <cp:revision>93</cp:revision>
  <dcterms:created xsi:type="dcterms:W3CDTF">2015-09-16T06:44:00Z</dcterms:created>
  <dcterms:modified xsi:type="dcterms:W3CDTF">2025-08-27T07:57:19Z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2052-12.1.0.16417</vt:lpwstr>
  </property>
  <property fmtid="{D5CDD505-2E9C-101B-9397-08002B2CF9AE}" pid="3" name="ICV">
    <vt:lpwstr>0803F182AC044BA3913AF2E555CD301E</vt:lpwstr>
  </property>
</Properties>
</file>