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26" r:id="rId3"/>
    <p:sldId id="328" r:id="rId4"/>
    <p:sldId id="329" r:id="rId5"/>
    <p:sldId id="330" r:id="rId6"/>
    <p:sldId id="331" r:id="rId7"/>
    <p:sldId id="332" r:id="rId8"/>
    <p:sldId id="333" r:id="rId9"/>
    <p:sldId id="335" r:id="rId10"/>
    <p:sldId id="336" r:id="rId11"/>
    <p:sldId id="337" r:id="rId12"/>
    <p:sldId id="338" r:id="rId13"/>
    <p:sldId id="339" r:id="rId14"/>
    <p:sldId id="342" r:id="rId15"/>
    <p:sldId id="343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Hands-on fun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单元主题阅读任务群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56921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room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blue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blue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ceiling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blue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lvl="0" indent="711200"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shelf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9  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”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hours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10  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shelf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shelf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Whoops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shelf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11  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lvl="0" indent="711200"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bought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course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12  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13  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already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14  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instead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15  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attending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lessons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Saturday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cousin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316288" algn="l"/>
                <a:tab pos="5827713" algn="l"/>
                <a:tab pos="83407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316288" algn="l"/>
                <a:tab pos="5827713" algn="l"/>
                <a:tab pos="83407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terrible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tidy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316288" algn="l"/>
                <a:tab pos="5827713" algn="l"/>
                <a:tab pos="83407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316288" algn="l"/>
                <a:tab pos="5827713" algn="l"/>
                <a:tab pos="83407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Another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316288" algn="l"/>
                <a:tab pos="5827713" algn="l"/>
                <a:tab pos="83407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picture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advertisement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316288" algn="l"/>
                <a:tab pos="5827713" algn="l"/>
                <a:tab pos="83407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flowers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smoke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waste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316288" algn="l"/>
                <a:tab pos="5827713" algn="l"/>
                <a:tab pos="83407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bored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bright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316288" algn="l"/>
                <a:tab pos="5827713" algn="l"/>
                <a:tab pos="834072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Shoot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3392" y="1302471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3392" y="192716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3392" y="267859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23392" y="3203699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23392" y="3918923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23392" y="455266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23392" y="5123034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23392" y="5847311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678238" algn="l"/>
                <a:tab pos="6189663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below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678238" algn="l"/>
                <a:tab pos="6189663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putting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puts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678238" algn="l"/>
                <a:tab pos="6189663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higher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highest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	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678238" algn="l"/>
                <a:tab pos="6189663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BBC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678238" algn="l"/>
                <a:tab pos="6189663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678238" algn="l"/>
                <a:tab pos="6189663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everything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nothing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anything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678238" algn="l"/>
                <a:tab pos="6189663" algn="l"/>
                <a:tab pos="87010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herself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himself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myself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themselves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3392" y="129341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3392" y="206084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23392" y="262216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23392" y="337360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23392" y="401639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23392" y="465919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23392" y="519334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8513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三、语篇填空。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阅读短文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从方框中选择适当的词并用其正确形式填空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使短文通顺、意思完整。每空限填一词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每词限用一次。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3124562"/>
            <a:ext cx="11521280" cy="59247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share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without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3848125"/>
            <a:ext cx="11521280" cy="188513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popular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today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especially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UK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shops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supermarkets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TV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programmes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63752" y="4529080"/>
            <a:ext cx="6815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sell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39416" y="5197067"/>
            <a:ext cx="8034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how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167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UK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Englishman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castle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城堡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holidays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castles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anything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fixing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homes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walls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putting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shower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job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themselves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experiences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Sometimes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money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_______spending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money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40416" y="1916832"/>
            <a:ext cx="10214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spend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935760" y="3303932"/>
            <a:ext cx="841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their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861849" y="3285241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or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633421" y="3862362"/>
            <a:ext cx="9412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share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055440" y="5157192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joy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943872" y="5852687"/>
            <a:ext cx="12811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without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516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0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8513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However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sometimes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dangerous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91744" y="1195478"/>
            <a:ext cx="82266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only</a:t>
            </a:r>
            <a:endParaRPr lang="zh-CN" altLang="zh-CN" sz="1200" dirty="0">
              <a:solidFill>
                <a:srgbClr val="000000"/>
              </a:solidFill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20336" y="1949715"/>
            <a:ext cx="11801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careful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991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38609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一、阅读理解。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Primary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middle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required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Practical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实践活动课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least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practical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activities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Middle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lazy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own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housework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since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Middle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housework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dishes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cooking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become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daily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167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beginning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month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housework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weekend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parents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record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performance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tasks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common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simple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daily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sweeping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floor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washing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cups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cooking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holidays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Mother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prepare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presents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mothers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Yixi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learned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several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skills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including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包括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cooking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learned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tired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mother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housework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begin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understand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parents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”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7779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Yixi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brother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middle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07768" y="134076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7779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Middle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parents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housework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needn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housework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instead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24192" y="141277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848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7779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Yixi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?(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lazy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record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herself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tired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housework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learned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skills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28048" y="134076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171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35492" y="1268760"/>
            <a:ext cx="11621148" cy="3494738"/>
            <a:chOff x="235492" y="1268760"/>
            <a:chExt cx="11621148" cy="3494738"/>
          </a:xfrm>
        </p:grpSpPr>
        <p:sp>
          <p:nvSpPr>
            <p:cNvPr id="6" name="矩形 5"/>
            <p:cNvSpPr/>
            <p:nvPr/>
          </p:nvSpPr>
          <p:spPr>
            <a:xfrm>
              <a:off x="335360" y="1268760"/>
              <a:ext cx="11521280" cy="1238801"/>
            </a:xfrm>
            <a:prstGeom prst="rect">
              <a:avLst/>
            </a:prstGeom>
          </p:spPr>
          <p:txBody>
            <a:bodyPr wrap="square" lIns="36000" tIns="0" rIns="36000" bIns="0">
              <a:spAutoFit/>
            </a:bodyPr>
            <a:lstStyle/>
            <a:p>
              <a:pPr indent="3406775" algn="just">
                <a:lnSpc>
                  <a:spcPct val="150000"/>
                </a:lnSpc>
                <a:spcAft>
                  <a:spcPts val="0"/>
                </a:spcAft>
                <a:tabLst>
                  <a:tab pos="5311140" algn="l"/>
                </a:tabLst>
              </a:pP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From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passage</a:t>
              </a:r>
              <a:r>
                <a:rPr lang="en-US" altLang="zh-CN" sz="2800" dirty="0">
                  <a:solidFill>
                    <a:srgbClr val="000000"/>
                  </a:solidFill>
                  <a:latin typeface="方正书宋_GBK" panose="03000509000000000000" pitchFamily="65" charset="-122"/>
                  <a:cs typeface="Times New Roman" panose="02020603050405020304" pitchFamily="18" charset="0"/>
                </a:rPr>
                <a:t>,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which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job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can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both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Gu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Quan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and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Huang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Yixi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do</a:t>
              </a:r>
              <a:r>
                <a:rPr lang="en-US" altLang="zh-CN" sz="2800" dirty="0">
                  <a:solidFill>
                    <a:srgbClr val="000000"/>
                  </a:solidFill>
                  <a:latin typeface="方正书宋_GBK" panose="03000509000000000000" pitchFamily="65" charset="-122"/>
                  <a:cs typeface="Times New Roman" panose="02020603050405020304" pitchFamily="18" charset="0"/>
                </a:rPr>
                <a:t>?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　　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zh-CN" sz="1200" dirty="0">
                <a:solidFill>
                  <a:srgbClr val="000000"/>
                </a:solidFill>
                <a:latin typeface="NEU-BZ-S92" panose="0201060001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623392" y="1306897"/>
              <a:ext cx="2982607" cy="537927"/>
              <a:chOff x="990055" y="1247380"/>
              <a:chExt cx="2982607" cy="537927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0055" y="1276567"/>
                <a:ext cx="2982607" cy="508740"/>
              </a:xfrm>
              <a:prstGeom prst="rect">
                <a:avLst/>
              </a:prstGeom>
            </p:spPr>
          </p:pic>
          <p:sp>
            <p:nvSpPr>
              <p:cNvPr id="5" name="文本框 4"/>
              <p:cNvSpPr txBox="1"/>
              <p:nvPr/>
            </p:nvSpPr>
            <p:spPr>
              <a:xfrm>
                <a:off x="990056" y="1247380"/>
                <a:ext cx="132860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rtl="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800" b="1" dirty="0" smtClean="0">
                    <a:solidFill>
                      <a:prstClr val="white"/>
                    </a:solidFill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新中考</a:t>
                </a:r>
                <a:endParaRPr lang="zh-CN" altLang="en-US" sz="28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2252798" y="1247380"/>
                <a:ext cx="171986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0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28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图片理解</a:t>
                </a: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235492" y="1328844"/>
              <a:ext cx="55976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zh-CN" altLang="zh-CN" sz="2800" dirty="0">
                  <a:solidFill>
                    <a:srgbClr val="000000"/>
                  </a:solidFill>
                  <a:latin typeface="NEU-BZ-S92" panose="02010600010101010101" pitchFamily="2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endParaRPr lang="zh-CN" altLang="en-US" dirty="0"/>
            </a:p>
          </p:txBody>
        </p:sp>
        <p:pic>
          <p:nvPicPr>
            <p:cNvPr id="8" name="a020a.jpg" descr="id:2147493849;FounderCES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441912" y="2852936"/>
              <a:ext cx="1345565" cy="1411605"/>
            </a:xfrm>
            <a:prstGeom prst="rect">
              <a:avLst/>
            </a:prstGeom>
          </p:spPr>
        </p:pic>
        <p:pic>
          <p:nvPicPr>
            <p:cNvPr id="9" name="a020b.jpg" descr="id:2147493856;FounderCES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3935760" y="2831346"/>
              <a:ext cx="1345565" cy="1433195"/>
            </a:xfrm>
            <a:prstGeom prst="rect">
              <a:avLst/>
            </a:prstGeom>
          </p:spPr>
        </p:pic>
        <p:pic>
          <p:nvPicPr>
            <p:cNvPr id="10" name="a020c.jpg" descr="id:2147493863;FounderCES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6429608" y="2852936"/>
              <a:ext cx="1345565" cy="1411605"/>
            </a:xfrm>
            <a:prstGeom prst="rect">
              <a:avLst/>
            </a:prstGeom>
          </p:spPr>
        </p:pic>
        <p:pic>
          <p:nvPicPr>
            <p:cNvPr id="11" name="a020d.jpg" descr="id:2147493870;FounderCES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8889993" y="2904053"/>
              <a:ext cx="1353185" cy="1411605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1886135" y="4240278"/>
              <a:ext cx="4443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A</a:t>
              </a:r>
              <a:endParaRPr lang="zh-CN" altLang="en-US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4396785" y="4226064"/>
              <a:ext cx="42351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B</a:t>
              </a:r>
              <a:endParaRPr lang="zh-CN" altLang="en-US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6940456" y="4240278"/>
              <a:ext cx="42351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C</a:t>
              </a: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9451106" y="4226064"/>
              <a:ext cx="4443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D</a:t>
              </a:r>
              <a:endParaRPr lang="zh-CN" altLang="en-US" dirty="0"/>
            </a:p>
          </p:txBody>
        </p:sp>
      </p:grpSp>
      <p:sp>
        <p:nvSpPr>
          <p:cNvPr id="17" name="矩形 16"/>
          <p:cNvSpPr/>
          <p:nvPr/>
        </p:nvSpPr>
        <p:spPr>
          <a:xfrm>
            <a:off x="2927648" y="202247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099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8513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practical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activities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Lazy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Quiet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easygoing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Weak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560496" y="141277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060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167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二、完形填空。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cousin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Andrew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crazy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  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repair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decorate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finishes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2  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once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3  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brighter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bedroom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mistake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power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4  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5  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bedroom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pipe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filled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room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6  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month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room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7  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blue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8  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”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kept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living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625</Words>
  <Application>Microsoft Office PowerPoint</Application>
  <PresentationFormat>宽屏</PresentationFormat>
  <Paragraphs>91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NEU-BZ-S92</vt:lpstr>
      <vt:lpstr>等线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2025-08-27T08:41:09Z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