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5" r:id="rId12"/>
    <p:sldId id="336" r:id="rId13"/>
    <p:sldId id="337" r:id="rId14"/>
    <p:sldId id="338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>
                <a:latin typeface="Raavi" panose="020B0502040204020203" pitchFamily="34" charset="0"/>
                <a:cs typeface="Raavi" panose="020B0502040204020203" pitchFamily="34" charset="0"/>
              </a:rPr>
              <a:t>Seasons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第四课时　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Grammar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6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215991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delicious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picnic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together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28048" y="1556792"/>
            <a:ext cx="37444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Good weather for a picnic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87947" y="2830007"/>
            <a:ext cx="32078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Good idea/Great/OK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0605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0569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3590925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 smtClean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阅读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还原。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Falling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leaves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arrival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another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season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Lidong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Chinese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Terms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节气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welcome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lidong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colourful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customs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believed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season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enough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energy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Chinese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dumplings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1344" y="134076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五、</a:t>
            </a:r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983432" y="1314514"/>
            <a:ext cx="2982607" cy="537927"/>
            <a:chOff x="990055" y="1247380"/>
            <a:chExt cx="2982607" cy="53792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跨学科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科 学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8328248" y="2564904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471458" y="3814970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27853" y="5134483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20370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jiǎo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similar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pronunciation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jiāo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alternation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change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Chinese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dumplings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celebrating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change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autumn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south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chicken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duck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5936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history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lidong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vegetables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around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lidong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north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began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vegetables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cabbages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onions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cellar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地窖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However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nowadays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customs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changed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Instead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winter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customs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born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certain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Harbin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experienced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swimmers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choose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winter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lidong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39416" y="1916832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701046" y="3224772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55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4249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根据材料内容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从下面五个选项中选出能填入文中空缺处的最佳选项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使文章意思通顺、内容完整。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north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prefer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eating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dumplings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popular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customs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meal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fresh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vegetables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supermarket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beginning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winter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fresh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vegetables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winter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2312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语法精讲.jpg" descr="id:214749204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1280" cy="50210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448754" y="1770867"/>
            <a:ext cx="329449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动词及基本句型</a:t>
            </a:r>
            <a:r>
              <a:rPr lang="en-US" altLang="zh-CN" sz="2800" dirty="0">
                <a:solidFill>
                  <a:srgbClr val="000000"/>
                </a:solidFill>
                <a:latin typeface="方正黑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Ⅰ</a:t>
            </a:r>
            <a:r>
              <a:rPr lang="en-US" altLang="zh-CN" sz="2800" dirty="0">
                <a:solidFill>
                  <a:srgbClr val="000000"/>
                </a:solidFill>
                <a:latin typeface="方正黑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a035.jpg" descr="id:2147494647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335360" y="2509531"/>
            <a:ext cx="11593288" cy="3413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844824"/>
            <a:ext cx="11521280" cy="444249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一、将下列句子按照三种句型分类</a:t>
            </a:r>
            <a:r>
              <a:rPr lang="en-US" altLang="zh-CN" sz="280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并将其序号填写在横线上。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made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kite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quickly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②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leaves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yellow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③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Jacky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seems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④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girl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crying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⑤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temperature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dropped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volunteers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bought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books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语法精练.jpg" descr="id:214749205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314436"/>
            <a:ext cx="11521280" cy="502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tastes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Farmers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harvest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crops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swimming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 defTabSz="912813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+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Times New Roman" panose="02020603050405020304" pitchFamily="18" charset="0"/>
              </a:rPr>
              <a:t> </a:t>
            </a:r>
            <a:r>
              <a:rPr lang="en-US" altLang="zh-CN" sz="28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Times New Roman" panose="02020603050405020304" pitchFamily="18" charset="0"/>
              </a:rPr>
              <a:t>								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+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+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Times New Roman" panose="02020603050405020304" pitchFamily="18" charset="0"/>
              </a:rPr>
              <a:t> </a:t>
            </a:r>
            <a:r>
              <a:rPr lang="en-US" altLang="zh-CN" sz="28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Times New Roman" panose="02020603050405020304" pitchFamily="18" charset="0"/>
              </a:rPr>
              <a:t>								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+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+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Times New Roman" panose="02020603050405020304" pitchFamily="18" charset="0"/>
              </a:rPr>
              <a:t> </a:t>
            </a:r>
            <a:r>
              <a:rPr lang="en-US" altLang="zh-CN" sz="28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Times New Roman" panose="02020603050405020304" pitchFamily="18" charset="0"/>
              </a:rPr>
              <a:t>								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95600" y="3717032"/>
            <a:ext cx="1415772" cy="19872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zh-CN" sz="2400" dirty="0">
                <a:solidFill>
                  <a:srgbClr val="FF0000"/>
                </a:solidFill>
                <a:cs typeface="宋体" panose="02010600030101010101" pitchFamily="2" charset="-122"/>
              </a:rPr>
              <a:t>④⑤⑨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en-US" altLang="zh-CN" sz="2400" dirty="0" smtClean="0">
              <a:solidFill>
                <a:srgbClr val="FF0000"/>
              </a:solidFill>
              <a:latin typeface="Times New Roman" panose="02020603050405020304" pitchFamily="18" charset="0"/>
              <a:ea typeface="方正书宋_GBK" panose="03000509000000000000" pitchFamily="65" charset="-122"/>
            </a:endParaRPr>
          </a:p>
          <a:p>
            <a:pPr>
              <a:lnSpc>
                <a:spcPct val="180000"/>
              </a:lnSpc>
            </a:pPr>
            <a:r>
              <a:rPr lang="zh-CN" altLang="zh-CN" sz="2400" dirty="0" smtClean="0">
                <a:solidFill>
                  <a:srgbClr val="FF0000"/>
                </a:solidFill>
                <a:cs typeface="宋体" panose="02010600030101010101" pitchFamily="2" charset="-122"/>
              </a:rPr>
              <a:t>②</a:t>
            </a:r>
            <a:r>
              <a:rPr lang="zh-CN" altLang="zh-CN" sz="2400" dirty="0">
                <a:solidFill>
                  <a:srgbClr val="FF0000"/>
                </a:solidFill>
                <a:cs typeface="宋体" panose="02010600030101010101" pitchFamily="2" charset="-122"/>
              </a:rPr>
              <a:t>③⑦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en-US" altLang="zh-CN" sz="2400" dirty="0" smtClean="0">
              <a:solidFill>
                <a:srgbClr val="FF0000"/>
              </a:solidFill>
              <a:latin typeface="Times New Roman" panose="02020603050405020304" pitchFamily="18" charset="0"/>
              <a:ea typeface="方正书宋_GBK" panose="03000509000000000000" pitchFamily="65" charset="-122"/>
            </a:endParaRPr>
          </a:p>
          <a:p>
            <a:pPr>
              <a:lnSpc>
                <a:spcPct val="180000"/>
              </a:lnSpc>
            </a:pPr>
            <a:r>
              <a:rPr lang="zh-CN" altLang="zh-CN" sz="2400" dirty="0" smtClean="0">
                <a:solidFill>
                  <a:srgbClr val="FF0000"/>
                </a:solidFill>
                <a:cs typeface="宋体" panose="02010600030101010101" pitchFamily="2" charset="-122"/>
              </a:rPr>
              <a:t>①</a:t>
            </a:r>
            <a:r>
              <a:rPr lang="zh-CN" altLang="zh-CN" sz="2400" dirty="0">
                <a:solidFill>
                  <a:srgbClr val="FF0000"/>
                </a:solidFill>
                <a:cs typeface="宋体" panose="02010600030101010101" pitchFamily="2" charset="-122"/>
              </a:rPr>
              <a:t>⑥⑧⑩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870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二、根据汉语意思完成句子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每空一词。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他们喜欢生活在中国。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___________in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这家餐馆供应许多特色的河南小吃。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restaurant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________________Henan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约翰告诉了我他的想法。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John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43472" y="2564904"/>
            <a:ext cx="19442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enjoy living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1963" y="3790781"/>
            <a:ext cx="27939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serves many 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special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384032" y="3872827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snacks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74024" y="5099760"/>
            <a:ext cx="23737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told me his ideas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533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8532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这个故事听起来很有趣。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所有在教室里的人都笑了。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classroom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91544" y="1939200"/>
            <a:ext cx="36724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sounds very interesting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3685" y="3154542"/>
            <a:ext cx="34720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All the people laughed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499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770867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三、根据句意</a:t>
            </a:r>
            <a:r>
              <a:rPr lang="en-US" altLang="zh-CN" sz="280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从方框中选择恰当的单词并用其适当形式填空。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时精练.jpg" descr="id:214749466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1280" cy="50210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374182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blow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shine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smell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snowman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2999928"/>
            <a:ext cx="11521280" cy="323165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Jack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talks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girls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____red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_______hard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please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noses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yesterday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_______brightly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84032" y="3013533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turns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48639" y="3661715"/>
            <a:ext cx="12710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blowing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83768" y="4309898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smell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97895" y="4946505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shone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83768" y="5548389"/>
            <a:ext cx="13998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snowman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8487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四、补全对话。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根据下面的对话情景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在每个空白处填上一个适当的句子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使对话的意思连贯、完整。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Hello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Jenny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en-US" altLang="zh-CN" sz="2800" dirty="0" smtClean="0">
              <a:solidFill>
                <a:srgbClr val="000000"/>
              </a:solidFill>
              <a:latin typeface="Cambria" panose="02040503050406030204" pitchFamily="18" charset="0"/>
              <a:cs typeface="Cambria" panose="020405030504060302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tomorrow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Anything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special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picnic</a:t>
            </a:r>
            <a:r>
              <a:rPr lang="en-US" altLang="zh-CN" sz="2800" dirty="0" err="1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sunny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tomorrow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c069.jpg" descr="id:214749466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9336360" y="2636912"/>
            <a:ext cx="2377440" cy="252349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9656" y="3140968"/>
            <a:ext cx="38164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Are you free tomorrow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1714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23165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sunny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tomorrow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changes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check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online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Oh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windy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tomorrow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between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℃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℃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83432" y="1268760"/>
            <a:ext cx="17281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 think so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99456" y="3140968"/>
            <a:ext cx="33920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What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’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 the temperature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0998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546</Words>
  <Application>Microsoft Office PowerPoint</Application>
  <PresentationFormat>宽屏</PresentationFormat>
  <Paragraphs>90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NEU-BZ-S92</vt:lpstr>
      <vt:lpstr>等线</vt:lpstr>
      <vt:lpstr>方正黑体_GBK</vt:lpstr>
      <vt:lpstr>方正兰亭中黑简体</vt:lpstr>
      <vt:lpstr>方正书宋_GBK</vt:lpstr>
      <vt:lpstr>黑体</vt:lpstr>
      <vt:lpstr>楷体</vt:lpstr>
      <vt:lpstr>宋体</vt:lpstr>
      <vt:lpstr>Arial</vt:lpstr>
      <vt:lpstr>Calibri</vt:lpstr>
      <vt:lpstr>Cambria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88</cp:revision>
  <dcterms:created xsi:type="dcterms:W3CDTF">2015-09-16T06:44:00Z</dcterms:created>
  <dcterms:modified xsi:type="dcterms:W3CDTF">2025-08-27T08:29:41Z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