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324" r:id="rId2"/>
    <p:sldId id="325" r:id="rId3"/>
    <p:sldId id="327" r:id="rId4"/>
    <p:sldId id="328" r:id="rId5"/>
    <p:sldId id="329" r:id="rId6"/>
    <p:sldId id="330" r:id="rId7"/>
    <p:sldId id="331" r:id="rId8"/>
    <p:sldId id="332" r:id="rId9"/>
    <p:sldId id="333" r:id="rId10"/>
    <p:sldId id="334" r:id="rId11"/>
    <p:sldId id="338" r:id="rId12"/>
    <p:sldId id="339" r:id="rId13"/>
    <p:sldId id="342" r:id="rId14"/>
    <p:sldId id="340" r:id="rId15"/>
    <p:sldId id="341" r:id="rId16"/>
    <p:sldId id="343" r:id="rId17"/>
    <p:sldId id="355" r:id="rId18"/>
  </p:sldIdLst>
  <p:sldSz cx="12192000" cy="6858000"/>
  <p:notesSz cx="6858000" cy="9144000"/>
  <p:custDataLst>
    <p:tags r:id="rId21"/>
  </p:custDataLst>
  <p:defaultTextStyle>
    <a:defPPr>
      <a:defRPr lang="zh-CN"/>
    </a:defPPr>
    <a:lvl1pPr marL="0" lvl="0"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9393"/>
    <a:srgbClr val="4A4A4A"/>
    <a:srgbClr val="B6B6B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68"/>
    <p:restoredTop sz="94660"/>
  </p:normalViewPr>
  <p:slideViewPr>
    <p:cSldViewPr showGuides="1">
      <p:cViewPr varScale="1">
        <p:scale>
          <a:sx n="106" d="100"/>
          <a:sy n="106" d="100"/>
        </p:scale>
        <p:origin x="1122"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75165"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userDrawn="1"/>
        </p:nvPicPr>
        <p:blipFill>
          <a:blip r:embed="rId4"/>
          <a:stretch>
            <a:fillRect/>
          </a:stretch>
        </p:blipFill>
        <p:spPr>
          <a:xfrm>
            <a:off x="15240" y="0"/>
            <a:ext cx="1096010" cy="12166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627790" y="2212624"/>
            <a:ext cx="9266083" cy="784830"/>
          </a:xfrm>
          <a:prstGeom prst="rect">
            <a:avLst/>
          </a:prstGeom>
          <a:noFill/>
        </p:spPr>
        <p:txBody>
          <a:bodyPr wrap="square" rtlCol="0">
            <a:spAutoFit/>
          </a:bodyPr>
          <a:lstStyle/>
          <a:p>
            <a:r>
              <a:rPr lang="en-US" altLang="zh-CN" sz="4500" b="1">
                <a:latin typeface="Raavi" panose="020B0502040204020203" pitchFamily="34" charset="0"/>
                <a:cs typeface="Raavi" panose="020B0502040204020203" pitchFamily="34" charset="0"/>
              </a:rPr>
              <a:t>To be a good learner</a:t>
            </a:r>
            <a:endParaRPr lang="zh-CN" altLang="en-US" sz="4500" b="1" dirty="0">
              <a:latin typeface="Raavi" panose="020B0502040204020203" pitchFamily="34" charset="0"/>
              <a:cs typeface="Raavi" panose="020B0502040204020203" pitchFamily="34" charset="0"/>
            </a:endParaRPr>
          </a:p>
        </p:txBody>
      </p:sp>
      <p:sp>
        <p:nvSpPr>
          <p:cNvPr id="25" name="文本框 24"/>
          <p:cNvSpPr txBox="1"/>
          <p:nvPr/>
        </p:nvSpPr>
        <p:spPr>
          <a:xfrm>
            <a:off x="333836" y="3817835"/>
            <a:ext cx="11560037" cy="646331"/>
          </a:xfrm>
          <a:prstGeom prst="rect">
            <a:avLst/>
          </a:prstGeom>
          <a:noFill/>
        </p:spPr>
        <p:txBody>
          <a:bodyPr wrap="square" rtlCol="0">
            <a:spAutoFit/>
          </a:bodyPr>
          <a:lstStyle/>
          <a:p>
            <a:pPr algn="ctr"/>
            <a:r>
              <a:rPr lang="zh-CN" altLang="en-US" sz="3600" b="1" dirty="0" smtClean="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单元主题写作与指导</a:t>
            </a:r>
            <a:endParaRPr lang="zh-CN" altLang="en-US" sz="36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6" name="组合 25"/>
          <p:cNvGrpSpPr/>
          <p:nvPr/>
        </p:nvGrpSpPr>
        <p:grpSpPr>
          <a:xfrm>
            <a:off x="333836" y="1915962"/>
            <a:ext cx="11541183" cy="1152128"/>
            <a:chOff x="333836" y="1700808"/>
            <a:chExt cx="11541183" cy="1152128"/>
          </a:xfrm>
        </p:grpSpPr>
        <p:grpSp>
          <p:nvGrpSpPr>
            <p:cNvPr id="27" name="组合 26"/>
            <p:cNvGrpSpPr/>
            <p:nvPr/>
          </p:nvGrpSpPr>
          <p:grpSpPr>
            <a:xfrm>
              <a:off x="333836" y="1700808"/>
              <a:ext cx="11541183" cy="1152128"/>
              <a:chOff x="333836" y="3717032"/>
              <a:chExt cx="11541183" cy="1152128"/>
            </a:xfrm>
          </p:grpSpPr>
          <p:sp>
            <p:nvSpPr>
              <p:cNvPr id="29" name="任意多边形 28"/>
              <p:cNvSpPr/>
              <p:nvPr/>
            </p:nvSpPr>
            <p:spPr>
              <a:xfrm>
                <a:off x="333836" y="3717032"/>
                <a:ext cx="2161764" cy="1152128"/>
              </a:xfrm>
              <a:custGeom>
                <a:avLst/>
                <a:gdLst>
                  <a:gd name="connsiteX0" fmla="*/ 0 w 2161764"/>
                  <a:gd name="connsiteY0" fmla="*/ 0 h 1298470"/>
                  <a:gd name="connsiteX1" fmla="*/ 2161764 w 2161764"/>
                  <a:gd name="connsiteY1" fmla="*/ 0 h 1298470"/>
                  <a:gd name="connsiteX2" fmla="*/ 2161764 w 2161764"/>
                  <a:gd name="connsiteY2" fmla="*/ 417222 h 1298470"/>
                  <a:gd name="connsiteX3" fmla="*/ 2161764 w 2161764"/>
                  <a:gd name="connsiteY3" fmla="*/ 578390 h 1298470"/>
                  <a:gd name="connsiteX4" fmla="*/ 2161764 w 2161764"/>
                  <a:gd name="connsiteY4" fmla="*/ 1099598 h 1298470"/>
                  <a:gd name="connsiteX5" fmla="*/ 1962892 w 2161764"/>
                  <a:gd name="connsiteY5" fmla="*/ 1298470 h 1298470"/>
                  <a:gd name="connsiteX6" fmla="*/ 198872 w 2161764"/>
                  <a:gd name="connsiteY6" fmla="*/ 1298470 h 1298470"/>
                  <a:gd name="connsiteX7" fmla="*/ 0 w 2161764"/>
                  <a:gd name="connsiteY7" fmla="*/ 1099598 h 1298470"/>
                  <a:gd name="connsiteX8" fmla="*/ 0 w 2161764"/>
                  <a:gd name="connsiteY8" fmla="*/ 578390 h 1298470"/>
                  <a:gd name="connsiteX9" fmla="*/ 0 w 2161764"/>
                  <a:gd name="connsiteY9" fmla="*/ 417222 h 129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1764" h="1298470">
                    <a:moveTo>
                      <a:pt x="0" y="0"/>
                    </a:moveTo>
                    <a:lnTo>
                      <a:pt x="2161764" y="0"/>
                    </a:lnTo>
                    <a:lnTo>
                      <a:pt x="2161764" y="417222"/>
                    </a:lnTo>
                    <a:lnTo>
                      <a:pt x="2161764" y="578390"/>
                    </a:lnTo>
                    <a:lnTo>
                      <a:pt x="2161764" y="1099598"/>
                    </a:lnTo>
                    <a:cubicBezTo>
                      <a:pt x="2161764" y="1209432"/>
                      <a:pt x="2072726" y="1298470"/>
                      <a:pt x="1962892" y="1298470"/>
                    </a:cubicBezTo>
                    <a:lnTo>
                      <a:pt x="198872" y="1298470"/>
                    </a:lnTo>
                    <a:cubicBezTo>
                      <a:pt x="89038" y="1298470"/>
                      <a:pt x="0" y="1209432"/>
                      <a:pt x="0" y="1099598"/>
                    </a:cubicBezTo>
                    <a:lnTo>
                      <a:pt x="0" y="578390"/>
                    </a:lnTo>
                    <a:lnTo>
                      <a:pt x="0" y="417222"/>
                    </a:lnTo>
                    <a:close/>
                  </a:path>
                </a:pathLst>
              </a:custGeom>
              <a:solidFill>
                <a:srgbClr val="B6B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2548754" y="393305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2548754" y="466834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grpSp>
        <p:sp>
          <p:nvSpPr>
            <p:cNvPr id="28" name="直角三角形 27"/>
            <p:cNvSpPr/>
            <p:nvPr/>
          </p:nvSpPr>
          <p:spPr>
            <a:xfrm>
              <a:off x="2495600" y="1700808"/>
              <a:ext cx="216024" cy="144016"/>
            </a:xfrm>
            <a:prstGeom prst="rtTriangl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506027" y="2086930"/>
            <a:ext cx="1855433" cy="784830"/>
          </a:xfrm>
          <a:prstGeom prst="rect">
            <a:avLst/>
          </a:prstGeom>
          <a:noFill/>
        </p:spPr>
        <p:txBody>
          <a:bodyPr wrap="square" rtlCol="0">
            <a:spAutoFit/>
          </a:bodyPr>
          <a:lstStyle/>
          <a:p>
            <a:r>
              <a:rPr lang="en-US" altLang="zh-CN" sz="4500" b="1" dirty="0" smtClean="0">
                <a:solidFill>
                  <a:schemeClr val="bg1"/>
                </a:solidFill>
                <a:latin typeface="Times New Roman" panose="02020603050405020304" pitchFamily="18" charset="0"/>
                <a:cs typeface="Times New Roman" panose="02020603050405020304" pitchFamily="18" charset="0"/>
              </a:rPr>
              <a:t>Unit 3</a:t>
            </a:r>
            <a:endParaRPr lang="zh-CN" altLang="en-US" sz="45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1838004"/>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为了交流学习经验</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提高学习效率</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河南省某初中英语学习报正在举办以“</a:t>
            </a:r>
            <a:r>
              <a:rPr lang="en-US" altLang="zh-CN" sz="2800">
                <a:solidFill>
                  <a:srgbClr val="000000"/>
                </a:solidFill>
                <a:latin typeface="Times New Roman" panose="02020603050405020304" pitchFamily="18" charset="0"/>
                <a:cs typeface="Times New Roman" panose="02020603050405020304" pitchFamily="18" charset="0"/>
              </a:rPr>
              <a:t>How</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to</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be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good</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learner</a:t>
            </a:r>
            <a:r>
              <a:rPr lang="zh-CN" altLang="zh-CN" sz="2800">
                <a:solidFill>
                  <a:srgbClr val="000000"/>
                </a:solidFill>
                <a:latin typeface="NEU-BZ-S92"/>
                <a:cs typeface="Times New Roman" panose="02020603050405020304" pitchFamily="18" charset="0"/>
              </a:rPr>
              <a:t>”为题的征文比赛</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请根据以下提示</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踊跃投稿。</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单元写作任务.jpg" descr="id:2147492280;FounderCES"/>
          <p:cNvPicPr/>
          <p:nvPr/>
        </p:nvPicPr>
        <p:blipFill>
          <a:blip r:embed="rId2"/>
          <a:stretch>
            <a:fillRect/>
          </a:stretch>
        </p:blipFill>
        <p:spPr>
          <a:xfrm>
            <a:off x="363641" y="1297041"/>
            <a:ext cx="4396105" cy="862965"/>
          </a:xfrm>
          <a:prstGeom prst="rect">
            <a:avLst/>
          </a:prstGeom>
        </p:spPr>
      </p:pic>
    </p:spTree>
    <p:extLst>
      <p:ext uri="{BB962C8B-B14F-4D97-AF65-F5344CB8AC3E}">
        <p14:creationId xmlns:p14="http://schemas.microsoft.com/office/powerpoint/2010/main" val="9095410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010.jpg" descr="id:2147493329;FounderCES"/>
          <p:cNvPicPr/>
          <p:nvPr/>
        </p:nvPicPr>
        <p:blipFill>
          <a:blip r:embed="rId2"/>
          <a:stretch>
            <a:fillRect/>
          </a:stretch>
        </p:blipFill>
        <p:spPr>
          <a:xfrm>
            <a:off x="2135560" y="1124744"/>
            <a:ext cx="7110095" cy="4601210"/>
          </a:xfrm>
          <a:prstGeom prst="rect">
            <a:avLst/>
          </a:prstGeom>
        </p:spPr>
      </p:pic>
    </p:spTree>
    <p:extLst>
      <p:ext uri="{BB962C8B-B14F-4D97-AF65-F5344CB8AC3E}">
        <p14:creationId xmlns:p14="http://schemas.microsoft.com/office/powerpoint/2010/main" val="17923124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166701"/>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要求</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条理清晰</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行文连贯</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书写规范、整洁</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要包括思维导图中所给的提示信息并适当发挥</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文中不得出现真实的人名、地名、校名</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4</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词数</a:t>
            </a:r>
            <a:r>
              <a:rPr lang="en-US" altLang="zh-CN" sz="2800">
                <a:solidFill>
                  <a:srgbClr val="000000"/>
                </a:solidFill>
                <a:latin typeface="Times New Roman" panose="02020603050405020304" pitchFamily="18" charset="0"/>
                <a:cs typeface="Times New Roman" panose="02020603050405020304" pitchFamily="18" charset="0"/>
              </a:rPr>
              <a:t>80</a:t>
            </a:r>
            <a:r>
              <a:rPr lang="zh-CN" altLang="zh-CN" sz="2800">
                <a:solidFill>
                  <a:srgbClr val="000000"/>
                </a:solidFill>
                <a:latin typeface="NEU-BZ-S92"/>
                <a:cs typeface="Times New Roman" panose="02020603050405020304" pitchFamily="18" charset="0"/>
              </a:rPr>
              <a:t>词左右。</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短文开头已给出</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不计入总词数</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16100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360" y="1484784"/>
            <a:ext cx="11521280" cy="4524315"/>
          </a:xfrm>
          <a:prstGeom prst="rect">
            <a:avLst/>
          </a:prstGeom>
        </p:spPr>
        <p:txBody>
          <a:bodyPr wrap="square" lIns="36000" tIns="0" rIns="36000" bIns="0">
            <a:spAutoFit/>
          </a:bodyPr>
          <a:lstStyle/>
          <a:p>
            <a:pPr algn="ctr">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How</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be</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good</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learner</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good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learner</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should</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NEU-BZ-S92"/>
                <a:cs typeface="Times New Roman" panose="02020603050405020304" pitchFamily="18" charset="0"/>
              </a:rPr>
              <a:t>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smtClean="0">
                <a:solidFill>
                  <a:srgbClr val="000000"/>
                </a:solidFill>
                <a:latin typeface="NEU-BZ-S92"/>
                <a:ea typeface="方正书宋_GBK" panose="03000509000000000000" pitchFamily="65" charset="-122"/>
                <a:cs typeface="Times New Roman" panose="02020603050405020304" pitchFamily="18" charset="0"/>
              </a:rPr>
              <a:t>________________________________________________________________</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smtClean="0">
                <a:solidFill>
                  <a:srgbClr val="000000"/>
                </a:solidFill>
                <a:latin typeface="NEU-BZ-S92"/>
                <a:ea typeface="方正书宋_GBK" panose="03000509000000000000" pitchFamily="65" charset="-122"/>
                <a:cs typeface="Times New Roman" panose="02020603050405020304" pitchFamily="18" charset="0"/>
              </a:rPr>
              <a:t>________________________________________________________________</a:t>
            </a:r>
            <a:r>
              <a:rPr lang="en-US" altLang="zh-CN" sz="2800" dirty="0">
                <a:solidFill>
                  <a:srgbClr val="000000"/>
                </a:solidFill>
                <a:latin typeface="NEU-BZ-S92"/>
                <a:ea typeface="方正书宋_GBK" panose="03000509000000000000" pitchFamily="65" charset="-122"/>
                <a:cs typeface="Times New Roman" panose="02020603050405020304" pitchFamily="18" charset="0"/>
              </a:rPr>
              <a:t>________________________________________________________________</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NEU-BZ-S92"/>
                <a:ea typeface="方正书宋_GBK" panose="03000509000000000000" pitchFamily="65" charset="-122"/>
                <a:cs typeface="Times New Roman" panose="02020603050405020304" pitchFamily="18" charset="0"/>
              </a:rPr>
              <a:t>________________________________________________________________</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smtClean="0">
                <a:solidFill>
                  <a:srgbClr val="000000"/>
                </a:solidFill>
                <a:latin typeface="NEU-BZ-S92"/>
                <a:ea typeface="方正书宋_GBK" panose="03000509000000000000" pitchFamily="65" charset="-122"/>
                <a:cs typeface="Times New Roman" panose="02020603050405020304" pitchFamily="18" charset="0"/>
              </a:rPr>
              <a:t>________________________________________________________________</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p:txBody>
      </p:sp>
      <p:grpSp>
        <p:nvGrpSpPr>
          <p:cNvPr id="9" name="组合 8"/>
          <p:cNvGrpSpPr/>
          <p:nvPr/>
        </p:nvGrpSpPr>
        <p:grpSpPr>
          <a:xfrm>
            <a:off x="335360" y="1988840"/>
            <a:ext cx="12061071" cy="3999063"/>
            <a:chOff x="335360" y="1988840"/>
            <a:chExt cx="12061071" cy="3999063"/>
          </a:xfrm>
        </p:grpSpPr>
        <p:sp>
          <p:nvSpPr>
            <p:cNvPr id="5" name="矩形 4"/>
            <p:cNvSpPr/>
            <p:nvPr/>
          </p:nvSpPr>
          <p:spPr>
            <a:xfrm>
              <a:off x="5591944" y="1988840"/>
              <a:ext cx="6264696" cy="738664"/>
            </a:xfrm>
            <a:prstGeom prst="rect">
              <a:avLst/>
            </a:prstGeom>
          </p:spPr>
          <p:txBody>
            <a:bodyPr wrap="square">
              <a:spAutoFit/>
            </a:bodyPr>
            <a:lstStyle/>
            <a:p>
              <a:pPr indent="711200">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have good learning habits and </a:t>
              </a:r>
              <a:r>
                <a:rPr lang="en-US" altLang="zh-CN" sz="2800" dirty="0" smtClean="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ways</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35360" y="2663916"/>
              <a:ext cx="12061071" cy="3323987"/>
            </a:xfrm>
            <a:prstGeom prst="rect">
              <a:avLst/>
            </a:prstGeom>
          </p:spPr>
          <p:txBody>
            <a:bodyPr wrap="square">
              <a:spAutoFit/>
            </a:bodyPr>
            <a:lstStyle/>
            <a:p>
              <a:pPr lvl="0">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of learning. We need to get ready for our lessons before class and always listen carefully in class. It</a:t>
              </a:r>
              <a:r>
                <a:rPr lang="en-US" altLang="zh-C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s good to study in groups and help each other. We should do more reading in our free time. If we have some problems, we</a:t>
              </a:r>
              <a:r>
                <a:rPr lang="en-US" altLang="zh-C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d better ask others for help. As a student, working hard is important, but don</a:t>
              </a:r>
              <a:r>
                <a:rPr lang="en-US" altLang="zh-C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t forget to do sports and keep healthy.</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grpSp>
    </p:spTree>
    <p:extLst>
      <p:ext uri="{BB962C8B-B14F-4D97-AF65-F5344CB8AC3E}">
        <p14:creationId xmlns:p14="http://schemas.microsoft.com/office/powerpoint/2010/main" val="128516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916832"/>
            <a:ext cx="11521280" cy="4653582"/>
          </a:xfrm>
          <a:prstGeom prst="rect">
            <a:avLst/>
          </a:prstGeom>
        </p:spPr>
        <p:txBody>
          <a:bodyPr wrap="square" lIns="36000" tIns="0" rIns="36000" bIns="0">
            <a:spAutoFit/>
          </a:bodyPr>
          <a:lstStyle/>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My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friend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wants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works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hard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day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Finally</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passing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exam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His</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en-US" altLang="zh-CN" sz="2800" dirty="0">
                <a:solidFill>
                  <a:srgbClr val="000000"/>
                </a:solidFill>
                <a:latin typeface="Times New Roman" panose="02020603050405020304" pitchFamily="18" charset="0"/>
                <a:cs typeface="Times New Roman" panose="02020603050405020304" pitchFamily="18" charset="0"/>
              </a:rPr>
              <a:t>makes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us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happy</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success</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Jim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hard</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working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student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_______often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does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homework</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never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asks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for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help</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My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brother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studies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English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very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hard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tries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en-US" altLang="zh-CN" sz="2800" dirty="0">
                <a:solidFill>
                  <a:srgbClr val="000000"/>
                </a:solidFill>
                <a:latin typeface="Times New Roman" panose="02020603050405020304" pitchFamily="18" charset="0"/>
                <a:cs typeface="Times New Roman" panose="02020603050405020304" pitchFamily="18" charset="0"/>
              </a:rPr>
              <a:t>each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word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clearly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a:cs typeface="Times New Roman" panose="02020603050405020304" pitchFamily="18" charset="0"/>
              </a:rPr>
              <a:t> </a:t>
            </a:r>
            <a:r>
              <a:rPr lang="en-US" altLang="zh-CN" sz="2800" dirty="0" err="1">
                <a:solidFill>
                  <a:srgbClr val="000000"/>
                </a:solidFill>
                <a:latin typeface="Times New Roman" panose="02020603050405020304" pitchFamily="18" charset="0"/>
                <a:cs typeface="Times New Roman" panose="02020603050405020304" pitchFamily="18" charset="0"/>
              </a:rPr>
              <a:t>practises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_____________every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day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Now</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speaks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English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more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accurately</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pronounce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微语段训练营.jpg" descr="id:2147492295;FounderCES"/>
          <p:cNvPicPr/>
          <p:nvPr/>
        </p:nvPicPr>
        <p:blipFill>
          <a:blip r:embed="rId2"/>
          <a:stretch>
            <a:fillRect/>
          </a:stretch>
        </p:blipFill>
        <p:spPr>
          <a:xfrm>
            <a:off x="335360" y="1342717"/>
            <a:ext cx="11521280" cy="502107"/>
          </a:xfrm>
          <a:prstGeom prst="rect">
            <a:avLst/>
          </a:prstGeom>
        </p:spPr>
      </p:pic>
      <p:sp>
        <p:nvSpPr>
          <p:cNvPr id="4" name="矩形 3"/>
          <p:cNvSpPr/>
          <p:nvPr/>
        </p:nvSpPr>
        <p:spPr>
          <a:xfrm>
            <a:off x="5591944" y="1988840"/>
            <a:ext cx="1657826"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successful</a:t>
            </a:r>
            <a:endParaRPr lang="zh-CN" altLang="en-US" sz="2800" dirty="0"/>
          </a:p>
        </p:txBody>
      </p:sp>
      <p:sp>
        <p:nvSpPr>
          <p:cNvPr id="7" name="矩形 6"/>
          <p:cNvSpPr/>
          <p:nvPr/>
        </p:nvSpPr>
        <p:spPr>
          <a:xfrm>
            <a:off x="2423592" y="2492896"/>
            <a:ext cx="165622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succeeded</a:t>
            </a:r>
            <a:endParaRPr lang="zh-CN" altLang="en-US" sz="2800" dirty="0"/>
          </a:p>
        </p:txBody>
      </p:sp>
      <p:sp>
        <p:nvSpPr>
          <p:cNvPr id="9" name="矩形 8"/>
          <p:cNvSpPr/>
          <p:nvPr/>
        </p:nvSpPr>
        <p:spPr>
          <a:xfrm>
            <a:off x="8832304" y="2528106"/>
            <a:ext cx="125867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success</a:t>
            </a:r>
            <a:endParaRPr lang="zh-CN" altLang="en-US" sz="2800" dirty="0"/>
          </a:p>
        </p:txBody>
      </p:sp>
      <p:sp>
        <p:nvSpPr>
          <p:cNvPr id="11" name="矩形 10"/>
          <p:cNvSpPr/>
          <p:nvPr/>
        </p:nvSpPr>
        <p:spPr>
          <a:xfrm>
            <a:off x="6672064" y="3709156"/>
            <a:ext cx="603050"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He</a:t>
            </a:r>
            <a:endParaRPr lang="zh-CN" altLang="en-US" sz="2800" dirty="0"/>
          </a:p>
        </p:txBody>
      </p:sp>
      <p:sp>
        <p:nvSpPr>
          <p:cNvPr id="13" name="矩形 12"/>
          <p:cNvSpPr/>
          <p:nvPr/>
        </p:nvSpPr>
        <p:spPr>
          <a:xfrm>
            <a:off x="347973" y="4252966"/>
            <a:ext cx="1260281"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himself</a:t>
            </a:r>
            <a:endParaRPr lang="zh-CN" altLang="en-US" sz="2800" dirty="0"/>
          </a:p>
        </p:txBody>
      </p:sp>
      <p:sp>
        <p:nvSpPr>
          <p:cNvPr id="15" name="矩形 14"/>
          <p:cNvSpPr/>
          <p:nvPr/>
        </p:nvSpPr>
        <p:spPr>
          <a:xfrm>
            <a:off x="9368753" y="4776186"/>
            <a:ext cx="169950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pronounce</a:t>
            </a:r>
            <a:endParaRPr lang="zh-CN" altLang="en-US" sz="2800" dirty="0"/>
          </a:p>
        </p:txBody>
      </p:sp>
      <p:sp>
        <p:nvSpPr>
          <p:cNvPr id="17" name="矩形 16"/>
          <p:cNvSpPr/>
          <p:nvPr/>
        </p:nvSpPr>
        <p:spPr>
          <a:xfrm>
            <a:off x="5007400" y="5229200"/>
            <a:ext cx="2177199" cy="738664"/>
          </a:xfrm>
          <a:prstGeom prst="rect">
            <a:avLst/>
          </a:prstGeom>
        </p:spPr>
        <p:txBody>
          <a:bodyPr wrap="none">
            <a:spAutoFit/>
          </a:bodyPr>
          <a:lstStyle/>
          <a:p>
            <a:pPr>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pronunciation</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5539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770867"/>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HZ-S9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drive</a:t>
            </a:r>
            <a:r>
              <a:rPr lang="en-US" altLang="zh-CN" sz="2800" dirty="0">
                <a:solidFill>
                  <a:srgbClr val="000000"/>
                </a:solidFill>
                <a:latin typeface="NEU-BZ-S9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NEU-HZ-S9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冲劲</a:t>
            </a:r>
            <a:r>
              <a:rPr lang="en-US" altLang="zh-CN" sz="2800" dirty="0">
                <a:solidFill>
                  <a:srgbClr val="000000"/>
                </a:solidFill>
                <a:latin typeface="方正黑体_GBK" panose="03000509000000000000" pitchFamily="65" charset="-12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本能需求</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熟词生义探究.jpg" descr="id:2147492302;FounderCES"/>
          <p:cNvPicPr/>
          <p:nvPr/>
        </p:nvPicPr>
        <p:blipFill>
          <a:blip r:embed="rId2"/>
          <a:stretch>
            <a:fillRect/>
          </a:stretch>
        </p:blipFill>
        <p:spPr>
          <a:xfrm>
            <a:off x="335360" y="1268760"/>
            <a:ext cx="11521280" cy="502107"/>
          </a:xfrm>
          <a:prstGeom prst="rect">
            <a:avLst/>
          </a:prstGeom>
        </p:spPr>
      </p:pic>
      <p:sp>
        <p:nvSpPr>
          <p:cNvPr id="4" name="矩形 3"/>
          <p:cNvSpPr/>
          <p:nvPr/>
        </p:nvSpPr>
        <p:spPr>
          <a:xfrm>
            <a:off x="335360" y="2389992"/>
            <a:ext cx="11521280" cy="581378"/>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生义</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err="1">
                <a:solidFill>
                  <a:srgbClr val="000000"/>
                </a:solidFill>
                <a:latin typeface="Times New Roman" panose="02020603050405020304" pitchFamily="18" charset="0"/>
                <a:cs typeface="Times New Roman" panose="02020603050405020304" pitchFamily="18" charset="0"/>
              </a:rPr>
              <a:t>A</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驾驶</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开车　</a:t>
            </a:r>
            <a:r>
              <a:rPr lang="en-US" altLang="zh-CN" sz="2800" dirty="0" err="1">
                <a:solidFill>
                  <a:srgbClr val="000000"/>
                </a:solidFill>
                <a:latin typeface="Times New Roman" panose="02020603050405020304" pitchFamily="18" charset="0"/>
                <a:cs typeface="Times New Roman" panose="02020603050405020304" pitchFamily="18" charset="0"/>
              </a:rPr>
              <a:t>B</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BZ-S9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zh-CN" altLang="zh-CN" sz="2800" dirty="0">
                <a:solidFill>
                  <a:srgbClr val="000000"/>
                </a:solidFill>
                <a:latin typeface="NEU-BZ-S92"/>
                <a:cs typeface="Times New Roman" panose="02020603050405020304" pitchFamily="18" charset="0"/>
              </a:rPr>
              <a:t>驱使</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迫使</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5360" y="3075792"/>
            <a:ext cx="11521280" cy="1227708"/>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noise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almost</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drove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mad</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drives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work</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day</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8554691" y="3166426"/>
            <a:ext cx="42351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B</a:t>
            </a:r>
            <a:endParaRPr lang="zh-CN" altLang="en-US" sz="2800" dirty="0"/>
          </a:p>
        </p:txBody>
      </p:sp>
      <p:sp>
        <p:nvSpPr>
          <p:cNvPr id="8" name="矩形 7"/>
          <p:cNvSpPr/>
          <p:nvPr/>
        </p:nvSpPr>
        <p:spPr>
          <a:xfrm>
            <a:off x="8544272" y="3834563"/>
            <a:ext cx="444352" cy="523220"/>
          </a:xfrm>
          <a:prstGeom prst="rect">
            <a:avLst/>
          </a:prstGeom>
        </p:spPr>
        <p:txBody>
          <a:bodyPr wrap="none">
            <a:spAutoFit/>
          </a:bodyPr>
          <a:lstStyle/>
          <a:p>
            <a:r>
              <a:rPr lang="en-US" altLang="zh-CN" sz="2800" dirty="0" smtClean="0">
                <a:solidFill>
                  <a:srgbClr val="FF0000"/>
                </a:solidFill>
                <a:latin typeface="Times New Roman" panose="02020603050405020304" pitchFamily="18" charset="0"/>
                <a:ea typeface="方正书宋_GBK" panose="03000509000000000000" pitchFamily="65" charset="-122"/>
              </a:rPr>
              <a:t>A</a:t>
            </a:r>
            <a:endParaRPr lang="zh-CN" altLang="en-US" sz="2800" dirty="0"/>
          </a:p>
        </p:txBody>
      </p:sp>
    </p:spTree>
    <p:extLst>
      <p:ext uri="{BB962C8B-B14F-4D97-AF65-F5344CB8AC3E}">
        <p14:creationId xmlns:p14="http://schemas.microsoft.com/office/powerpoint/2010/main" val="86376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HZ-S92"/>
                <a:cs typeface="Times New Roman" panose="02020603050405020304" pitchFamily="18" charset="0"/>
              </a:rPr>
              <a:t>.</a:t>
            </a:r>
            <a:r>
              <a:rPr lang="en-US" altLang="zh-CN" sz="2800" b="1">
                <a:solidFill>
                  <a:srgbClr val="000000"/>
                </a:solidFill>
                <a:latin typeface="Times New Roman" panose="02020603050405020304" pitchFamily="18" charset="0"/>
                <a:cs typeface="Times New Roman" panose="02020603050405020304" pitchFamily="18" charset="0"/>
              </a:rPr>
              <a:t>guide</a:t>
            </a:r>
            <a:r>
              <a:rPr lang="en-US" altLang="zh-CN" sz="2800">
                <a:solidFill>
                  <a:srgbClr val="000000"/>
                </a:solidFill>
                <a:latin typeface="NEU-BZ-S92"/>
                <a:ea typeface="黑体" panose="02010609060101010101" pitchFamily="49" charset="-122"/>
                <a:cs typeface="Times New Roman" panose="02020603050405020304" pitchFamily="18" charset="0"/>
              </a:rPr>
              <a:t> </a:t>
            </a:r>
            <a:r>
              <a:rPr lang="en-US" altLang="zh-CN" sz="2800" b="1" i="1">
                <a:solidFill>
                  <a:srgbClr val="000000"/>
                </a:solidFill>
                <a:latin typeface="Times New Roman" panose="02020603050405020304" pitchFamily="18" charset="0"/>
                <a:cs typeface="Times New Roman" panose="02020603050405020304" pitchFamily="18" charset="0"/>
              </a:rPr>
              <a:t>vt</a:t>
            </a:r>
            <a:r>
              <a:rPr lang="en-US" altLang="zh-CN" sz="2800" i="1">
                <a:solidFill>
                  <a:srgbClr val="000000"/>
                </a:solidFill>
                <a:latin typeface="NEU-HZ-S92"/>
                <a:cs typeface="Times New Roman" panose="02020603050405020304" pitchFamily="18" charset="0"/>
              </a:rPr>
              <a:t>.</a:t>
            </a:r>
            <a:r>
              <a:rPr lang="zh-CN" altLang="zh-CN" sz="2800">
                <a:solidFill>
                  <a:srgbClr val="000000"/>
                </a:solidFill>
                <a:latin typeface="NEU-BZ-S92"/>
                <a:ea typeface="黑体" panose="02010609060101010101" pitchFamily="49" charset="-122"/>
                <a:cs typeface="Times New Roman" panose="02020603050405020304" pitchFamily="18" charset="0"/>
              </a:rPr>
              <a:t>指导</a:t>
            </a:r>
            <a:r>
              <a:rPr lang="en-US" altLang="zh-CN" sz="2800">
                <a:solidFill>
                  <a:srgbClr val="000000"/>
                </a:solidFill>
                <a:latin typeface="方正黑体_GBK" panose="03000509000000000000" pitchFamily="65" charset="-122"/>
                <a:cs typeface="Times New Roman" panose="02020603050405020304" pitchFamily="18" charset="0"/>
              </a:rPr>
              <a:t>;</a:t>
            </a:r>
            <a:r>
              <a:rPr lang="zh-CN" altLang="zh-CN" sz="2800">
                <a:solidFill>
                  <a:srgbClr val="000000"/>
                </a:solidFill>
                <a:latin typeface="NEU-BZ-S92"/>
                <a:ea typeface="黑体" panose="02010609060101010101" pitchFamily="49" charset="-122"/>
                <a:cs typeface="Times New Roman" panose="02020603050405020304" pitchFamily="18" charset="0"/>
              </a:rPr>
              <a:t>给某人领路</a:t>
            </a:r>
            <a:r>
              <a:rPr lang="en-US" altLang="zh-CN" sz="2800">
                <a:solidFill>
                  <a:srgbClr val="000000"/>
                </a:solidFill>
                <a:latin typeface="方正黑体_GBK" panose="03000509000000000000" pitchFamily="65" charset="-122"/>
                <a:cs typeface="Times New Roman" panose="02020603050405020304" pitchFamily="18" charset="0"/>
              </a:rPr>
              <a:t>(</a:t>
            </a:r>
            <a:r>
              <a:rPr lang="zh-CN" altLang="zh-CN" sz="2800">
                <a:solidFill>
                  <a:srgbClr val="000000"/>
                </a:solidFill>
                <a:latin typeface="NEU-BZ-S92"/>
                <a:ea typeface="黑体" panose="02010609060101010101" pitchFamily="49" charset="-122"/>
                <a:cs typeface="Times New Roman" panose="02020603050405020304" pitchFamily="18" charset="0"/>
              </a:rPr>
              <a:t>或导游</a:t>
            </a:r>
            <a:r>
              <a:rPr lang="en-US" altLang="zh-CN" sz="2800">
                <a:solidFill>
                  <a:srgbClr val="000000"/>
                </a:solidFill>
                <a:latin typeface="方正黑体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5360" y="1859310"/>
            <a:ext cx="11521280" cy="581378"/>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生义</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指南</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手册　</a:t>
            </a:r>
            <a:r>
              <a:rPr lang="en-US" altLang="zh-CN" sz="2800">
                <a:solidFill>
                  <a:srgbClr val="000000"/>
                </a:solidFill>
                <a:latin typeface="Times New Roman" panose="02020603050405020304" pitchFamily="18" charset="0"/>
                <a:cs typeface="Times New Roman" panose="02020603050405020304" pitchFamily="18" charset="0"/>
              </a:rPr>
              <a:t>B</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导游</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向导</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360" y="2478435"/>
            <a:ext cx="11521280" cy="1227708"/>
          </a:xfrm>
          <a:prstGeom prst="rect">
            <a:avLst/>
          </a:prstGeom>
        </p:spPr>
        <p:txBody>
          <a:bodyPr wrap="square" lIns="36000" tIns="0" rIns="36000" bIns="0">
            <a:spAutoFit/>
          </a:bodyPr>
          <a:lstStyle/>
          <a:p>
            <a:pPr algn="just">
              <a:lnSpc>
                <a:spcPct val="150000"/>
              </a:lnSpc>
              <a:spcAft>
                <a:spcPts val="0"/>
              </a:spcAft>
              <a:tabLst>
                <a:tab pos="5310188" algn="l"/>
                <a:tab pos="9953625" algn="l"/>
              </a:tabLst>
            </a:pP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1</a:t>
            </a: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The</a:t>
            </a:r>
            <a:r>
              <a:rPr lang="en-US" altLang="zh-CN" sz="2800" dirty="0" smtClean="0">
                <a:solidFill>
                  <a:srgbClr val="000000"/>
                </a:solid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guide</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showed</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us</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around</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the</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ancient</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city</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a:t>
            </a:r>
            <a:endParaRPr lang="zh-CN" altLang="zh-CN" sz="1200" dirty="0" smtClean="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0188" algn="l"/>
                <a:tab pos="9953625" algn="l"/>
              </a:tabLst>
            </a:pP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2</a:t>
            </a: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You</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can</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refer</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to</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this</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travel</a:t>
            </a:r>
            <a:r>
              <a:rPr lang="en-US" altLang="zh-CN" sz="2800" dirty="0" smtClean="0">
                <a:solidFill>
                  <a:srgbClr val="000000"/>
                </a:solid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guide</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when</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you</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plan</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your</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trip</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0776520" y="2569051"/>
            <a:ext cx="42351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B</a:t>
            </a:r>
            <a:endParaRPr lang="zh-CN" altLang="en-US" sz="2800" dirty="0"/>
          </a:p>
        </p:txBody>
      </p:sp>
      <p:sp>
        <p:nvSpPr>
          <p:cNvPr id="7" name="矩形 6"/>
          <p:cNvSpPr/>
          <p:nvPr/>
        </p:nvSpPr>
        <p:spPr>
          <a:xfrm>
            <a:off x="10776520" y="3182886"/>
            <a:ext cx="444352" cy="523220"/>
          </a:xfrm>
          <a:prstGeom prst="rect">
            <a:avLst/>
          </a:prstGeom>
        </p:spPr>
        <p:txBody>
          <a:bodyPr wrap="none">
            <a:spAutoFit/>
          </a:bodyPr>
          <a:lstStyle/>
          <a:p>
            <a:r>
              <a:rPr lang="en-US" altLang="zh-CN" sz="2800" dirty="0" smtClean="0">
                <a:solidFill>
                  <a:srgbClr val="FF0000"/>
                </a:solidFill>
                <a:latin typeface="Times New Roman" panose="02020603050405020304" pitchFamily="18" charset="0"/>
                <a:ea typeface="方正书宋_GBK" panose="03000509000000000000" pitchFamily="65" charset="-122"/>
              </a:rPr>
              <a:t>A</a:t>
            </a:r>
            <a:endParaRPr lang="zh-CN" altLang="en-US" sz="2800" dirty="0"/>
          </a:p>
        </p:txBody>
      </p:sp>
    </p:spTree>
    <p:extLst>
      <p:ext uri="{BB962C8B-B14F-4D97-AF65-F5344CB8AC3E}">
        <p14:creationId xmlns:p14="http://schemas.microsoft.com/office/powerpoint/2010/main" val="240991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HZ-S9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page</a:t>
            </a:r>
            <a:r>
              <a:rPr lang="en-US" altLang="zh-CN" sz="2800" dirty="0">
                <a:solidFill>
                  <a:srgbClr val="000000"/>
                </a:solidFill>
                <a:latin typeface="NEU-BZ-S9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NEU-HZ-S92"/>
                <a:cs typeface="Times New Roman" panose="02020603050405020304" pitchFamily="18" charset="0"/>
              </a:rPr>
              <a:t>.</a:t>
            </a:r>
            <a:r>
              <a:rPr lang="en-US" altLang="zh-CN" sz="2800" dirty="0">
                <a:solidFill>
                  <a:srgbClr val="000000"/>
                </a:solidFill>
                <a:latin typeface="方正黑体_GBK" panose="03000509000000000000" pitchFamily="65" charset="-12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书刊或纸张的</a:t>
            </a:r>
            <a:r>
              <a:rPr lang="en-US" altLang="zh-CN" sz="2800" dirty="0">
                <a:solidFill>
                  <a:srgbClr val="000000"/>
                </a:solidFill>
                <a:latin typeface="方正黑体_GBK" panose="03000509000000000000" pitchFamily="65" charset="-12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页</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5360" y="1916832"/>
            <a:ext cx="11521280" cy="1227708"/>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生义</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a:cs typeface="Times New Roman" panose="02020603050405020304" pitchFamily="18" charset="0"/>
              </a:rPr>
              <a:t>.</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计算机</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网页</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版面 </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B</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v</a:t>
            </a:r>
            <a:r>
              <a:rPr lang="en-US" altLang="zh-CN" sz="2800" i="1">
                <a:solidFill>
                  <a:srgbClr val="000000"/>
                </a:solidFill>
                <a:latin typeface="NEU-BZ-S92"/>
                <a:cs typeface="Times New Roman" panose="02020603050405020304" pitchFamily="18" charset="0"/>
              </a:rPr>
              <a:t>.</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在公共传呼系统上</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呼叫</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360" y="3240435"/>
            <a:ext cx="11521280" cy="1227708"/>
          </a:xfrm>
          <a:prstGeom prst="rect">
            <a:avLst/>
          </a:prstGeom>
        </p:spPr>
        <p:txBody>
          <a:bodyPr wrap="square" lIns="36000" tIns="0" rIns="36000" bIns="0">
            <a:spAutoFit/>
          </a:bodyPr>
          <a:lstStyle/>
          <a:p>
            <a:pPr algn="just">
              <a:lnSpc>
                <a:spcPct val="150000"/>
              </a:lnSpc>
              <a:spcAft>
                <a:spcPts val="0"/>
              </a:spcAft>
              <a:tabLst>
                <a:tab pos="5310188" algn="l"/>
                <a:tab pos="897255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found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information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their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official</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page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0188" algn="l"/>
                <a:tab pos="897255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hospital</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paged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doctor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urgently</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9840416" y="3390780"/>
            <a:ext cx="407484" cy="461665"/>
          </a:xfrm>
          <a:prstGeom prst="rect">
            <a:avLst/>
          </a:prstGeom>
        </p:spPr>
        <p:txBody>
          <a:bodyPr wrap="none">
            <a:spAutoFit/>
          </a:bodyPr>
          <a:lstStyle/>
          <a:p>
            <a:r>
              <a:rPr lang="en-US" altLang="zh-CN" sz="2400" dirty="0">
                <a:solidFill>
                  <a:srgbClr val="FF0000"/>
                </a:solidFill>
                <a:latin typeface="Times New Roman" panose="02020603050405020304" pitchFamily="18" charset="0"/>
                <a:ea typeface="方正书宋_GBK" panose="03000509000000000000" pitchFamily="65" charset="-122"/>
              </a:rPr>
              <a:t>A</a:t>
            </a:r>
            <a:endParaRPr lang="zh-CN" altLang="en-US" dirty="0"/>
          </a:p>
        </p:txBody>
      </p:sp>
      <p:sp>
        <p:nvSpPr>
          <p:cNvPr id="7" name="矩形 6"/>
          <p:cNvSpPr/>
          <p:nvPr/>
        </p:nvSpPr>
        <p:spPr>
          <a:xfrm>
            <a:off x="9840416" y="3870614"/>
            <a:ext cx="389850" cy="461665"/>
          </a:xfrm>
          <a:prstGeom prst="rect">
            <a:avLst/>
          </a:prstGeom>
        </p:spPr>
        <p:txBody>
          <a:bodyPr wrap="none">
            <a:spAutoFit/>
          </a:bodyPr>
          <a:lstStyle/>
          <a:p>
            <a:r>
              <a:rPr lang="en-US" altLang="zh-CN" sz="2400" dirty="0" smtClean="0">
                <a:solidFill>
                  <a:srgbClr val="FF0000"/>
                </a:solidFill>
                <a:latin typeface="Times New Roman" panose="02020603050405020304" pitchFamily="18" charset="0"/>
                <a:ea typeface="方正书宋_GBK" panose="03000509000000000000" pitchFamily="65" charset="-122"/>
              </a:rPr>
              <a:t>B</a:t>
            </a:r>
            <a:endParaRPr lang="zh-CN" altLang="en-US" dirty="0"/>
          </a:p>
        </p:txBody>
      </p:sp>
    </p:spTree>
    <p:extLst>
      <p:ext uri="{BB962C8B-B14F-4D97-AF65-F5344CB8AC3E}">
        <p14:creationId xmlns:p14="http://schemas.microsoft.com/office/powerpoint/2010/main" val="2826535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主题剖析.jpg" descr="id:2147492236;FounderCES"/>
          <p:cNvPicPr/>
          <p:nvPr/>
        </p:nvPicPr>
        <p:blipFill>
          <a:blip r:embed="rId2"/>
          <a:stretch>
            <a:fillRect/>
          </a:stretch>
        </p:blipFill>
        <p:spPr>
          <a:xfrm>
            <a:off x="350806" y="1304191"/>
            <a:ext cx="4483735" cy="862965"/>
          </a:xfrm>
          <a:prstGeom prst="rect">
            <a:avLst/>
          </a:prstGeom>
        </p:spPr>
      </p:pic>
      <p:pic>
        <p:nvPicPr>
          <p:cNvPr id="5" name="a008.jpg" descr="id:2147493285;FounderCES"/>
          <p:cNvPicPr/>
          <p:nvPr/>
        </p:nvPicPr>
        <p:blipFill>
          <a:blip r:embed="rId3"/>
          <a:stretch>
            <a:fillRect/>
          </a:stretch>
        </p:blipFill>
        <p:spPr>
          <a:xfrm>
            <a:off x="350806" y="2348880"/>
            <a:ext cx="7044055" cy="2574925"/>
          </a:xfrm>
          <a:prstGeom prst="rect">
            <a:avLst/>
          </a:prstGeom>
        </p:spPr>
      </p:pic>
    </p:spTree>
    <p:extLst>
      <p:ext uri="{BB962C8B-B14F-4D97-AF65-F5344CB8AC3E}">
        <p14:creationId xmlns:p14="http://schemas.microsoft.com/office/powerpoint/2010/main" val="2740217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1874039"/>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【典型例题】</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假定在英语课上</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同学们正在进行关于英语学习的分享和展示。请你根据下面自我评价表中的内容</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写一篇短文介绍一下你的英语学习情况。</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经典范文展示.jpg" descr="id:2147492250;FounderCES"/>
          <p:cNvPicPr/>
          <p:nvPr/>
        </p:nvPicPr>
        <p:blipFill>
          <a:blip r:embed="rId2"/>
          <a:stretch>
            <a:fillRect/>
          </a:stretch>
        </p:blipFill>
        <p:spPr>
          <a:xfrm>
            <a:off x="360233" y="1293633"/>
            <a:ext cx="4425315" cy="855345"/>
          </a:xfrm>
          <a:prstGeom prst="rect">
            <a:avLst/>
          </a:prstGeom>
        </p:spPr>
      </p:pic>
    </p:spTree>
    <p:extLst>
      <p:ext uri="{BB962C8B-B14F-4D97-AF65-F5344CB8AC3E}">
        <p14:creationId xmlns:p14="http://schemas.microsoft.com/office/powerpoint/2010/main" val="1758701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891542293"/>
              </p:ext>
            </p:extLst>
          </p:nvPr>
        </p:nvGraphicFramePr>
        <p:xfrm>
          <a:off x="360232" y="1340768"/>
          <a:ext cx="11496407" cy="4556285"/>
        </p:xfrm>
        <a:graphic>
          <a:graphicData uri="http://schemas.openxmlformats.org/drawingml/2006/table">
            <a:tbl>
              <a:tblPr firstRow="1" firstCol="1" bandRow="1"/>
              <a:tblGrid>
                <a:gridCol w="8040024">
                  <a:extLst>
                    <a:ext uri="{9D8B030D-6E8A-4147-A177-3AD203B41FA5}">
                      <a16:colId xmlns:a16="http://schemas.microsoft.com/office/drawing/2014/main" val="4235589903"/>
                    </a:ext>
                  </a:extLst>
                </a:gridCol>
                <a:gridCol w="3456383">
                  <a:extLst>
                    <a:ext uri="{9D8B030D-6E8A-4147-A177-3AD203B41FA5}">
                      <a16:colId xmlns:a16="http://schemas.microsoft.com/office/drawing/2014/main" val="4287760033"/>
                    </a:ext>
                  </a:extLst>
                </a:gridCol>
              </a:tblGrid>
              <a:tr h="435134">
                <a:tc gridSpan="2">
                  <a:txBody>
                    <a:bodyPr/>
                    <a:lstStyle/>
                    <a:p>
                      <a:pPr algn="ctr">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Self</a:t>
                      </a:r>
                      <a:r>
                        <a:rPr lang="en-US" sz="2800">
                          <a:solidFill>
                            <a:srgbClr val="000000"/>
                          </a:solidFill>
                          <a:effectLst/>
                          <a:latin typeface="NEU-BZ-S92"/>
                          <a:ea typeface="宋体" panose="02010600030101010101" pitchFamily="2" charset="-122"/>
                          <a:cs typeface="Times New Roman" panose="02020603050405020304" pitchFamily="18" charset="0"/>
                        </a:rPr>
                        <a:t>-</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check</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2799009954"/>
                  </a:ext>
                </a:extLst>
              </a:tr>
              <a:tr h="870268">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a:solidFill>
                            <a:srgbClr val="000000"/>
                          </a:solidFill>
                          <a:effectLst/>
                          <a:latin typeface="NEU-BZ-S92"/>
                          <a:ea typeface="宋体" panose="02010600030101010101" pitchFamily="2" charset="-122"/>
                          <a:cs typeface="Times New Roman" panose="02020603050405020304" pitchFamily="18" charset="0"/>
                        </a:rPr>
                        <a:t>.</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Take</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part</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activities</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12950" marR="12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NEU-BZ-S92"/>
                          <a:cs typeface="Times New Roman" panose="02020603050405020304" pitchFamily="18" charset="0"/>
                        </a:rPr>
                        <a:t>★★★★★</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9552783"/>
                  </a:ext>
                </a:extLst>
              </a:tr>
              <a:tr h="870268">
                <a:tc>
                  <a:txBody>
                    <a:bodyPr/>
                    <a:lstStyle/>
                    <a:p>
                      <a:pPr algn="just">
                        <a:lnSpc>
                          <a:spcPct val="150000"/>
                        </a:lnSpc>
                        <a:spcAft>
                          <a:spcPts val="0"/>
                        </a:spcAft>
                        <a:tabLst>
                          <a:tab pos="5311140"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800" dirty="0">
                          <a:solidFill>
                            <a:srgbClr val="000000"/>
                          </a:solidFill>
                          <a:effectLst/>
                          <a:latin typeface="NEU-BZ-S92"/>
                          <a:ea typeface="宋体" panose="02010600030101010101" pitchFamily="2" charset="-122"/>
                          <a:cs typeface="Times New Roman" panose="02020603050405020304" pitchFamily="18" charset="0"/>
                        </a:rPr>
                        <a:t>.</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Learn</a:t>
                      </a:r>
                      <a:r>
                        <a:rPr lang="en-US" sz="2800" dirty="0">
                          <a:solidFill>
                            <a:srgbClr val="000000"/>
                          </a:solidFill>
                          <a:effectLst/>
                          <a:latin typeface="NEU-BZ-S92"/>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by</a:t>
                      </a:r>
                      <a:r>
                        <a:rPr lang="en-US" sz="2800" dirty="0">
                          <a:solidFill>
                            <a:srgbClr val="000000"/>
                          </a:solidFill>
                          <a:effectLst/>
                          <a:latin typeface="NEU-BZ-S92"/>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yourself</a:t>
                      </a:r>
                      <a:r>
                        <a:rPr lang="en-US" sz="2800" dirty="0">
                          <a:solidFill>
                            <a:srgbClr val="000000"/>
                          </a:solidFill>
                          <a:effectLst/>
                          <a:latin typeface="NEU-BZ-S92"/>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after</a:t>
                      </a:r>
                      <a:r>
                        <a:rPr lang="en-US" sz="2800" dirty="0">
                          <a:solidFill>
                            <a:srgbClr val="000000"/>
                          </a:solidFill>
                          <a:effectLst/>
                          <a:latin typeface="NEU-BZ-S92"/>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12950" marR="12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NEU-BZ-S92"/>
                          <a:cs typeface="Times New Roman" panose="02020603050405020304" pitchFamily="18" charset="0"/>
                        </a:rPr>
                        <a:t>★★★★★</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7906341"/>
                  </a:ext>
                </a:extLst>
              </a:tr>
              <a:tr h="1305401">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2800">
                          <a:solidFill>
                            <a:srgbClr val="000000"/>
                          </a:solidFill>
                          <a:effectLst/>
                          <a:latin typeface="NEU-BZ-S92"/>
                          <a:ea typeface="宋体" panose="02010600030101010101" pitchFamily="2" charset="-122"/>
                          <a:cs typeface="Times New Roman" panose="02020603050405020304" pitchFamily="18" charset="0"/>
                        </a:rPr>
                        <a:t>.</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What</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problems</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do</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you</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meet</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English</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study</a:t>
                      </a:r>
                      <a:r>
                        <a:rPr lang="en-US" sz="280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12950" marR="12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宋体" panose="02010600030101010101" pitchFamily="2" charset="-122"/>
                          <a:cs typeface="Times New Roman" panose="02020603050405020304" pitchFamily="18" charset="0"/>
                        </a:rPr>
                        <a:t>…</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4283478"/>
                  </a:ext>
                </a:extLst>
              </a:tr>
              <a:tr h="870268">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2800">
                          <a:solidFill>
                            <a:srgbClr val="000000"/>
                          </a:solidFill>
                          <a:effectLst/>
                          <a:latin typeface="NEU-BZ-S92"/>
                          <a:ea typeface="宋体" panose="02010600030101010101" pitchFamily="2" charset="-122"/>
                          <a:cs typeface="Times New Roman" panose="02020603050405020304" pitchFamily="18" charset="0"/>
                        </a:rPr>
                        <a:t>.</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How</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you</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solve</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problem</a:t>
                      </a:r>
                      <a:r>
                        <a:rPr lang="en-US" sz="280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12950" marR="12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dirty="0">
                          <a:solidFill>
                            <a:srgbClr val="000000"/>
                          </a:solidFill>
                          <a:effectLst/>
                          <a:latin typeface="NEU-BZ-S92"/>
                          <a:ea typeface="宋体" panose="02010600030101010101" pitchFamily="2" charset="-122"/>
                          <a:cs typeface="Times New Roman" panose="02020603050405020304" pitchFamily="18" charset="0"/>
                        </a:rPr>
                        <a:t>…</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6611310"/>
                  </a:ext>
                </a:extLst>
              </a:tr>
            </a:tbl>
          </a:graphicData>
        </a:graphic>
      </p:graphicFrame>
    </p:spTree>
    <p:extLst>
      <p:ext uri="{BB962C8B-B14F-4D97-AF65-F5344CB8AC3E}">
        <p14:creationId xmlns:p14="http://schemas.microsoft.com/office/powerpoint/2010/main" val="535333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170646"/>
          </a:xfrm>
          <a:prstGeom prst="rect">
            <a:avLst/>
          </a:prstGeom>
        </p:spPr>
        <p:txBody>
          <a:bodyPr wrap="square" lIns="36000" tIns="0" rIns="36000" bIns="0">
            <a:spAutoFit/>
          </a:bodyPr>
          <a:lstStyle/>
          <a:p>
            <a:pPr indent="715963"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注意</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短文不得出现真实的地名、校名和人名。</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词数</a:t>
            </a:r>
            <a:r>
              <a:rPr lang="en-US" altLang="zh-CN" sz="2800" dirty="0">
                <a:solidFill>
                  <a:srgbClr val="000000"/>
                </a:solidFill>
                <a:latin typeface="Times New Roman" panose="02020603050405020304" pitchFamily="18" charset="0"/>
                <a:cs typeface="Times New Roman" panose="02020603050405020304" pitchFamily="18" charset="0"/>
              </a:rPr>
              <a:t>80</a:t>
            </a:r>
            <a:r>
              <a:rPr lang="zh-CN" altLang="zh-CN" sz="2800" dirty="0">
                <a:solidFill>
                  <a:srgbClr val="000000"/>
                </a:solidFill>
                <a:latin typeface="NEU-BZ-S92"/>
                <a:cs typeface="Times New Roman" panose="02020603050405020304" pitchFamily="18" charset="0"/>
              </a:rPr>
              <a:t>个词左右</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开头已给出</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不计入总词数</a:t>
            </a:r>
            <a:r>
              <a:rPr lang="en-US" altLang="zh-CN" sz="2800" dirty="0">
                <a:solidFill>
                  <a:srgbClr val="000000"/>
                </a:solidFill>
                <a:latin typeface="方正书宋_GBK" panose="03000509000000000000" pitchFamily="65" charset="-122"/>
                <a:cs typeface="Times New Roman" panose="02020603050405020304" pitchFamily="18" charset="0"/>
              </a:rPr>
              <a:t>)</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Hello</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everyone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very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happy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share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our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self</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checks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with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each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other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for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me</a:t>
            </a:r>
            <a:r>
              <a:rPr lang="en-US" altLang="zh-CN" sz="2800" dirty="0" smtClean="0">
                <a:solidFill>
                  <a:srgbClr val="000000"/>
                </a:solidFill>
                <a:latin typeface="方正书宋_GBK" panose="03000509000000000000" pitchFamily="65" charset="-122"/>
                <a:cs typeface="Times New Roman" panose="02020603050405020304" pitchFamily="18" charset="0"/>
              </a:rPr>
              <a:t>,____________________________________________</a:t>
            </a:r>
            <a:r>
              <a:rPr lang="en-US" altLang="zh-CN" sz="2800" u="sng" dirty="0" smtClean="0">
                <a:solidFill>
                  <a:srgbClr val="000000"/>
                </a:solidFill>
                <a:uFill>
                  <a:solidFill>
                    <a:srgbClr val="000000"/>
                  </a:solidFill>
                </a:u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u="sng" dirty="0">
                <a:solidFill>
                  <a:srgbClr val="000000"/>
                </a:solidFill>
                <a:uFill>
                  <a:solidFill>
                    <a:srgbClr val="000000"/>
                  </a:solidFill>
                </a:uFill>
                <a:latin typeface="NEU-BZ-S92"/>
                <a:cs typeface="Times New Roman" panose="02020603050405020304" pitchFamily="18" charset="0"/>
              </a:rPr>
              <a:t> 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u="sng" dirty="0">
                <a:solidFill>
                  <a:srgbClr val="000000"/>
                </a:solidFill>
                <a:uFill>
                  <a:solidFill>
                    <a:srgbClr val="000000"/>
                  </a:solidFill>
                </a:uFill>
                <a:latin typeface="NEU-BZ-S92"/>
                <a:cs typeface="Times New Roman" panose="02020603050405020304" pitchFamily="18" charset="0"/>
              </a:rPr>
              <a:t> 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u="sng" dirty="0">
                <a:solidFill>
                  <a:srgbClr val="000000"/>
                </a:solidFill>
                <a:uFill>
                  <a:solidFill>
                    <a:srgbClr val="000000"/>
                  </a:solidFill>
                </a:uFill>
                <a:latin typeface="NEU-BZ-S92"/>
                <a:cs typeface="Times New Roman" panose="02020603050405020304" pitchFamily="18" charset="0"/>
              </a:rPr>
              <a:t> _______________________________________________________________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49915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45342"/>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【思路点拨】</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a009.jpg" descr="id:2147493307;FounderCES"/>
          <p:cNvPicPr/>
          <p:nvPr/>
        </p:nvPicPr>
        <p:blipFill>
          <a:blip r:embed="rId2"/>
          <a:stretch>
            <a:fillRect/>
          </a:stretch>
        </p:blipFill>
        <p:spPr>
          <a:xfrm>
            <a:off x="407368" y="1988840"/>
            <a:ext cx="7285355" cy="3123565"/>
          </a:xfrm>
          <a:prstGeom prst="rect">
            <a:avLst/>
          </a:prstGeom>
        </p:spPr>
      </p:pic>
    </p:spTree>
    <p:extLst>
      <p:ext uri="{BB962C8B-B14F-4D97-AF65-F5344CB8AC3E}">
        <p14:creationId xmlns:p14="http://schemas.microsoft.com/office/powerpoint/2010/main" val="29384877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877985"/>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【素材积累】</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常用短语</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与……</a:t>
            </a:r>
            <a:r>
              <a:rPr lang="zh-CN" altLang="zh-CN" sz="2800" dirty="0" smtClean="0">
                <a:solidFill>
                  <a:srgbClr val="000000"/>
                </a:solidFill>
                <a:latin typeface="NEU-BZ-S92"/>
                <a:cs typeface="Times New Roman" panose="02020603050405020304" pitchFamily="18" charset="0"/>
              </a:rPr>
              <a:t>分享</a:t>
            </a:r>
            <a:r>
              <a:rPr lang="en-US" altLang="zh-CN" sz="2800" dirty="0" smtClean="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a:t>
            </a:r>
            <a:r>
              <a:rPr lang="en-US" altLang="zh-CN" sz="2800" u="sng" dirty="0" smtClean="0">
                <a:solidFill>
                  <a:srgbClr val="000000"/>
                </a:solidFill>
                <a:uFill>
                  <a:solidFill>
                    <a:srgbClr val="000000"/>
                  </a:solidFill>
                </a:uFill>
                <a:latin typeface="NEU-BZ-S92"/>
                <a:cs typeface="Times New Roman" panose="02020603050405020304" pitchFamily="18" charset="0"/>
              </a:rPr>
              <a:t>	_______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尽可能</a:t>
            </a:r>
            <a:r>
              <a:rPr lang="zh-CN" altLang="zh-CN" sz="2800" dirty="0" smtClean="0">
                <a:solidFill>
                  <a:srgbClr val="000000"/>
                </a:solidFill>
                <a:latin typeface="NEU-BZ-S92"/>
                <a:cs typeface="Times New Roman" panose="02020603050405020304" pitchFamily="18" charset="0"/>
              </a:rPr>
              <a:t>的</a:t>
            </a:r>
            <a:r>
              <a:rPr lang="en-US" altLang="zh-CN" sz="2800" dirty="0" smtClean="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___________</a:t>
            </a:r>
            <a:r>
              <a:rPr lang="en-US" altLang="zh-CN" sz="2800" u="sng" dirty="0" smtClean="0">
                <a:solidFill>
                  <a:srgbClr val="000000"/>
                </a:solidFill>
                <a:uFill>
                  <a:solidFill>
                    <a:srgbClr val="000000"/>
                  </a:solidFill>
                </a:u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花时间干某</a:t>
            </a:r>
            <a:r>
              <a:rPr lang="zh-CN" altLang="zh-CN" sz="2800" dirty="0" smtClean="0">
                <a:solidFill>
                  <a:srgbClr val="000000"/>
                </a:solidFill>
                <a:latin typeface="NEU-BZ-S92"/>
                <a:cs typeface="Times New Roman" panose="02020603050405020304" pitchFamily="18" charset="0"/>
              </a:rPr>
              <a:t>事</a:t>
            </a:r>
            <a:r>
              <a:rPr lang="en-US" altLang="zh-CN" sz="2800" dirty="0" smtClean="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_______</a:t>
            </a:r>
            <a:r>
              <a:rPr lang="en-US" altLang="zh-CN" sz="2800" u="sng" dirty="0" smtClean="0">
                <a:solidFill>
                  <a:srgbClr val="000000"/>
                </a:solidFill>
                <a:uFill>
                  <a:solidFill>
                    <a:srgbClr val="000000"/>
                  </a:solidFill>
                </a:uFill>
                <a:latin typeface="NEU-BZ-S92"/>
                <a:cs typeface="Times New Roman" panose="02020603050405020304" pitchFamily="18" charset="0"/>
              </a:rPr>
              <a:t>	_______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a:cs typeface="Times New Roman" panose="02020603050405020304" pitchFamily="18" charset="0"/>
              </a:rPr>
              <a:t>.</a:t>
            </a:r>
            <a:r>
              <a:rPr lang="zh-CN" altLang="zh-CN" sz="2800" dirty="0" smtClean="0">
                <a:solidFill>
                  <a:srgbClr val="000000"/>
                </a:solidFill>
                <a:latin typeface="NEU-BZ-S92"/>
                <a:cs typeface="Times New Roman" panose="02020603050405020304" pitchFamily="18" charset="0"/>
              </a:rPr>
              <a:t>为了</a:t>
            </a:r>
            <a:r>
              <a:rPr lang="en-US" altLang="zh-CN" sz="2800" dirty="0" smtClean="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NEU-BZ-S92"/>
                <a:cs typeface="Times New Roman" panose="02020603050405020304" pitchFamily="18" charset="0"/>
              </a:rPr>
              <a:t> </a:t>
            </a:r>
            <a:r>
              <a:rPr lang="en-US" altLang="zh-CN" sz="2800" u="sng" dirty="0" smtClean="0">
                <a:solidFill>
                  <a:srgbClr val="000000"/>
                </a:solidFill>
                <a:uFill>
                  <a:solidFill>
                    <a:srgbClr val="000000"/>
                  </a:solidFill>
                </a:uFill>
                <a:latin typeface="NEU-BZ-S92"/>
                <a:cs typeface="Times New Roman" panose="02020603050405020304" pitchFamily="18" charset="0"/>
              </a:rPr>
              <a:t>______</a:t>
            </a:r>
            <a:r>
              <a:rPr lang="en-US" altLang="zh-CN" sz="2800" u="sng" dirty="0" smtClean="0">
                <a:solidFill>
                  <a:srgbClr val="000000"/>
                </a:solidFill>
                <a:uFill>
                  <a:solidFill>
                    <a:srgbClr val="000000"/>
                  </a:solidFill>
                </a:uFill>
                <a:latin typeface="NEU-BZ-S92"/>
                <a:cs typeface="Times New Roman" panose="02020603050405020304" pitchFamily="18" charset="0"/>
              </a:rPr>
              <a:t>	______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096000" y="2603994"/>
            <a:ext cx="229742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share…with…</a:t>
            </a:r>
            <a:endParaRPr lang="zh-CN" altLang="en-US" sz="2800" dirty="0"/>
          </a:p>
        </p:txBody>
      </p:sp>
      <p:sp>
        <p:nvSpPr>
          <p:cNvPr id="5" name="矩形 4"/>
          <p:cNvSpPr/>
          <p:nvPr/>
        </p:nvSpPr>
        <p:spPr>
          <a:xfrm>
            <a:off x="6070260" y="3207752"/>
            <a:ext cx="2404826"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as…as possible</a:t>
            </a:r>
            <a:endParaRPr lang="zh-CN" altLang="en-US" sz="2800" dirty="0"/>
          </a:p>
        </p:txBody>
      </p:sp>
      <p:sp>
        <p:nvSpPr>
          <p:cNvPr id="8" name="矩形 7"/>
          <p:cNvSpPr/>
          <p:nvPr/>
        </p:nvSpPr>
        <p:spPr>
          <a:xfrm>
            <a:off x="5879976" y="3851326"/>
            <a:ext cx="3315331"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spend…(in) doing </a:t>
            </a:r>
            <a:r>
              <a:rPr lang="en-US" altLang="zh-CN" sz="2800" dirty="0" err="1">
                <a:solidFill>
                  <a:srgbClr val="FF0000"/>
                </a:solidFill>
                <a:latin typeface="Times New Roman" panose="02020603050405020304" pitchFamily="18" charset="0"/>
                <a:ea typeface="方正书宋_GBK" panose="03000509000000000000" pitchFamily="65" charset="-122"/>
              </a:rPr>
              <a:t>sth</a:t>
            </a:r>
            <a:endParaRPr lang="zh-CN" altLang="en-US" sz="2800" dirty="0"/>
          </a:p>
        </p:txBody>
      </p:sp>
      <p:sp>
        <p:nvSpPr>
          <p:cNvPr id="10" name="矩形 9"/>
          <p:cNvSpPr/>
          <p:nvPr/>
        </p:nvSpPr>
        <p:spPr>
          <a:xfrm>
            <a:off x="6402818" y="4426979"/>
            <a:ext cx="1680268" cy="656846"/>
          </a:xfrm>
          <a:prstGeom prst="rect">
            <a:avLst/>
          </a:prstGeom>
        </p:spPr>
        <p:txBody>
          <a:bodyPr wrap="none">
            <a:spAutoFit/>
          </a:bodyPr>
          <a:lstStyle/>
          <a:p>
            <a:pPr>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in order to</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1714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4524315"/>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常用句子</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我很高兴我们能互相分享自我检查的情况。</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happy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_______our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self</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checks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_______each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other</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熟能生巧。</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makes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所以为了提高我们的英语</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我们应该努力学习。</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So</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 improve</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our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English</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should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study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hard</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575720" y="2564904"/>
            <a:ext cx="94128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share</a:t>
            </a:r>
            <a:endParaRPr lang="zh-CN" altLang="en-US" sz="2800" dirty="0"/>
          </a:p>
        </p:txBody>
      </p:sp>
      <p:sp>
        <p:nvSpPr>
          <p:cNvPr id="5" name="矩形 4"/>
          <p:cNvSpPr/>
          <p:nvPr/>
        </p:nvSpPr>
        <p:spPr>
          <a:xfrm>
            <a:off x="7401831" y="2636912"/>
            <a:ext cx="822661"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with</a:t>
            </a:r>
            <a:endParaRPr lang="zh-CN" altLang="en-US" sz="2800" dirty="0"/>
          </a:p>
        </p:txBody>
      </p:sp>
      <p:sp>
        <p:nvSpPr>
          <p:cNvPr id="8" name="矩形 7"/>
          <p:cNvSpPr/>
          <p:nvPr/>
        </p:nvSpPr>
        <p:spPr>
          <a:xfrm>
            <a:off x="479376" y="3933056"/>
            <a:ext cx="133882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Practice</a:t>
            </a:r>
            <a:endParaRPr lang="zh-CN" altLang="en-US" sz="2800" dirty="0"/>
          </a:p>
        </p:txBody>
      </p:sp>
      <p:sp>
        <p:nvSpPr>
          <p:cNvPr id="10" name="矩形 9"/>
          <p:cNvSpPr/>
          <p:nvPr/>
        </p:nvSpPr>
        <p:spPr>
          <a:xfrm>
            <a:off x="2955198" y="3887204"/>
            <a:ext cx="1180131"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perfect</a:t>
            </a:r>
            <a:endParaRPr lang="zh-CN" altLang="en-US" sz="2800" dirty="0"/>
          </a:p>
        </p:txBody>
      </p:sp>
      <p:sp>
        <p:nvSpPr>
          <p:cNvPr id="12" name="矩形 11"/>
          <p:cNvSpPr/>
          <p:nvPr/>
        </p:nvSpPr>
        <p:spPr>
          <a:xfrm>
            <a:off x="1055440" y="5013176"/>
            <a:ext cx="1680268" cy="656846"/>
          </a:xfrm>
          <a:prstGeom prst="rect">
            <a:avLst/>
          </a:prstGeom>
        </p:spPr>
        <p:txBody>
          <a:bodyPr wrap="none">
            <a:spAutoFit/>
          </a:bodyPr>
          <a:lstStyle/>
          <a:p>
            <a:pPr>
              <a:lnSpc>
                <a:spcPct val="150000"/>
              </a:lnSpc>
              <a:spcAft>
                <a:spcPts val="0"/>
              </a:spcAft>
            </a:pPr>
            <a:r>
              <a:rPr lang="en-US" altLang="zh-CN" sz="2800"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in order to</a:t>
            </a:r>
            <a:endParaRPr lang="zh-CN" altLang="zh-CN" sz="28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099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514808693"/>
              </p:ext>
            </p:extLst>
          </p:nvPr>
        </p:nvGraphicFramePr>
        <p:xfrm>
          <a:off x="263352" y="1340768"/>
          <a:ext cx="11593288" cy="5349240"/>
        </p:xfrm>
        <a:graphic>
          <a:graphicData uri="http://schemas.openxmlformats.org/drawingml/2006/table">
            <a:tbl>
              <a:tblPr firstRow="1" firstCol="1" bandRow="1"/>
              <a:tblGrid>
                <a:gridCol w="9076970">
                  <a:extLst>
                    <a:ext uri="{9D8B030D-6E8A-4147-A177-3AD203B41FA5}">
                      <a16:colId xmlns:a16="http://schemas.microsoft.com/office/drawing/2014/main" val="1558016775"/>
                    </a:ext>
                  </a:extLst>
                </a:gridCol>
                <a:gridCol w="2516318">
                  <a:extLst>
                    <a:ext uri="{9D8B030D-6E8A-4147-A177-3AD203B41FA5}">
                      <a16:colId xmlns:a16="http://schemas.microsoft.com/office/drawing/2014/main" val="2771769873"/>
                    </a:ext>
                  </a:extLst>
                </a:gridCol>
              </a:tblGrid>
              <a:tr h="222286">
                <a:tc>
                  <a:txBody>
                    <a:bodyPr/>
                    <a:lstStyle/>
                    <a:p>
                      <a:pPr algn="ctr">
                        <a:lnSpc>
                          <a:spcPct val="150000"/>
                        </a:lnSpc>
                        <a:spcAft>
                          <a:spcPts val="0"/>
                        </a:spcAft>
                        <a:tabLst>
                          <a:tab pos="5311140" algn="l"/>
                        </a:tabLst>
                      </a:pPr>
                      <a:r>
                        <a:rPr lang="zh-CN" sz="1800">
                          <a:solidFill>
                            <a:srgbClr val="000000"/>
                          </a:solidFill>
                          <a:effectLst/>
                          <a:latin typeface="NEU-BZ-S92"/>
                          <a:ea typeface="方正楷体_GBK" panose="03000509000000000000" pitchFamily="65" charset="-122"/>
                          <a:cs typeface="Times New Roman" panose="02020603050405020304" pitchFamily="18" charset="0"/>
                        </a:rPr>
                        <a:t>高分模板</a:t>
                      </a:r>
                      <a:endParaRPr lang="zh-CN" sz="1800">
                        <a:solidFill>
                          <a:srgbClr val="000000"/>
                        </a:solidFill>
                        <a:effectLst/>
                        <a:latin typeface="NEU-BZ-S92"/>
                        <a:ea typeface="方正书宋_GBK" panose="03000509000000000000" pitchFamily="65" charset="-122"/>
                        <a:cs typeface="Times New Roman" panose="02020603050405020304" pitchFamily="18" charset="0"/>
                      </a:endParaRPr>
                    </a:p>
                  </a:txBody>
                  <a:tcPr marL="22663" marR="226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5311140" algn="l"/>
                        </a:tabLst>
                      </a:pPr>
                      <a:r>
                        <a:rPr lang="zh-CN" sz="1800">
                          <a:solidFill>
                            <a:srgbClr val="000000"/>
                          </a:solidFill>
                          <a:effectLst/>
                          <a:latin typeface="NEU-BZ-S92"/>
                          <a:ea typeface="方正楷体_GBK" panose="03000509000000000000" pitchFamily="65" charset="-122"/>
                          <a:cs typeface="Times New Roman" panose="02020603050405020304" pitchFamily="18" charset="0"/>
                        </a:rPr>
                        <a:t>名师点评</a:t>
                      </a:r>
                      <a:endParaRPr lang="zh-CN" sz="1800">
                        <a:solidFill>
                          <a:srgbClr val="000000"/>
                        </a:solidFill>
                        <a:effectLst/>
                        <a:latin typeface="NEU-BZ-S92"/>
                        <a:ea typeface="方正书宋_GBK" panose="03000509000000000000" pitchFamily="65" charset="-122"/>
                        <a:cs typeface="Times New Roman" panose="02020603050405020304" pitchFamily="18" charset="0"/>
                      </a:endParaRPr>
                    </a:p>
                  </a:txBody>
                  <a:tcPr marL="22663" marR="226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5019669"/>
                  </a:ext>
                </a:extLst>
              </a:tr>
              <a:tr h="4890282">
                <a:tc>
                  <a:txBody>
                    <a:bodyPr/>
                    <a:lstStyle/>
                    <a:p>
                      <a:pPr algn="just">
                        <a:lnSpc>
                          <a:spcPct val="150000"/>
                        </a:lnSpc>
                        <a:spcAft>
                          <a:spcPts val="0"/>
                        </a:spcAft>
                        <a:tabLst>
                          <a:tab pos="5311140" algn="l"/>
                        </a:tabLst>
                      </a:pPr>
                      <a:r>
                        <a:rPr lang="zh-CN" sz="1800">
                          <a:solidFill>
                            <a:srgbClr val="000000"/>
                          </a:solidFill>
                          <a:effectLst/>
                          <a:latin typeface="NEU-BZ-S92"/>
                          <a:ea typeface="宋体" panose="02010600030101010101" pitchFamily="2"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Hello</a:t>
                      </a:r>
                      <a:r>
                        <a:rPr lang="en-US" sz="1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everyone</a:t>
                      </a:r>
                      <a:r>
                        <a:rPr lang="en-US" sz="1800">
                          <a:solidFill>
                            <a:srgbClr val="000000"/>
                          </a:solidFill>
                          <a:effectLst/>
                          <a:latin typeface="NEU-BZ-S9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18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rPr>
                        <a:t>’</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very</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happy</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share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our</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self</a:t>
                      </a:r>
                      <a:r>
                        <a:rPr lang="en-US" sz="1800">
                          <a:solidFill>
                            <a:srgbClr val="000000"/>
                          </a:solidFill>
                          <a:effectLst/>
                          <a:latin typeface="NEU-BZ-S92"/>
                          <a:ea typeface="宋体" panose="02010600030101010101" pitchFamily="2" charset="-122"/>
                          <a:cs typeface="Times New Roman" panose="02020603050405020304" pitchFamily="18" charset="0"/>
                        </a:rPr>
                        <a:t>-</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checks</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each</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other</a:t>
                      </a:r>
                      <a:r>
                        <a:rPr lang="en-US" sz="1800">
                          <a:solidFill>
                            <a:srgbClr val="000000"/>
                          </a:solidFill>
                          <a:effectLst/>
                          <a:latin typeface="NEU-BZ-S9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NEU-BZ-S92"/>
                          <a:ea typeface="宋体" panose="02010600030101010101" pitchFamily="2" charset="-122"/>
                          <a:cs typeface="Times New Roman" panose="02020603050405020304" pitchFamily="18" charset="0"/>
                        </a:rPr>
                        <a:t>①</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As</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for</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me</a:t>
                      </a:r>
                      <a:r>
                        <a:rPr lang="en-US" sz="1800" u="sng">
                          <a:solidFill>
                            <a:srgbClr val="000000"/>
                          </a:solidFill>
                          <a:effectLst/>
                          <a:uFill>
                            <a:solidFill>
                              <a:srgbClr val="000000"/>
                            </a:solidFill>
                          </a:uFill>
                          <a:latin typeface="方正楷体_GBK" panose="03000509000000000000" pitchFamily="65" charset="-122"/>
                          <a:ea typeface="宋体" panose="02010600030101010101" pitchFamily="2" charset="-122"/>
                          <a:cs typeface="Times New Roman" panose="02020603050405020304" pitchFamily="18" charset="0"/>
                        </a:rPr>
                        <a:t>,</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take</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active</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part</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class</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activities</a:t>
                      </a:r>
                      <a:r>
                        <a:rPr lang="en-US" sz="1800" u="sng">
                          <a:solidFill>
                            <a:srgbClr val="000000"/>
                          </a:solidFill>
                          <a:effectLst/>
                          <a:uFill>
                            <a:solidFill>
                              <a:srgbClr val="000000"/>
                            </a:solidFill>
                          </a:uFill>
                          <a:latin typeface="NEU-BZ-S9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practise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speaking</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English</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NEU-BZ-S92"/>
                          <a:ea typeface="宋体" panose="02010600030101010101" pitchFamily="2" charset="-122"/>
                          <a:cs typeface="Times New Roman" panose="02020603050405020304" pitchFamily="18" charset="0"/>
                        </a:rPr>
                        <a:t>②</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as</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much</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as</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possible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classmates</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sz="1800">
                          <a:solidFill>
                            <a:srgbClr val="000000"/>
                          </a:solidFill>
                          <a:effectLst/>
                          <a:latin typeface="NEU-BZ-S9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After</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sz="1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often</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NEU-BZ-S92"/>
                          <a:ea typeface="宋体" panose="02010600030101010101" pitchFamily="2" charset="-122"/>
                          <a:cs typeface="Times New Roman" panose="02020603050405020304" pitchFamily="18" charset="0"/>
                        </a:rPr>
                        <a:t>③</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spend</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some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time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studying</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something</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new</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from</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books</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or</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language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learning</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app</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by</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myself</a:t>
                      </a:r>
                      <a:r>
                        <a:rPr lang="en-US" sz="1800">
                          <a:solidFill>
                            <a:srgbClr val="000000"/>
                          </a:solidFill>
                          <a:effectLst/>
                          <a:latin typeface="NEU-BZ-S92"/>
                          <a:ea typeface="宋体" panose="02010600030101010101" pitchFamily="2" charset="-122"/>
                          <a:cs typeface="Times New Roman" panose="02020603050405020304" pitchFamily="18" charset="0"/>
                        </a:rPr>
                        <a:t>.</a:t>
                      </a:r>
                      <a:endParaRPr lang="zh-CN" sz="180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also</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have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some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problems</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English</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study</a:t>
                      </a:r>
                      <a:r>
                        <a:rPr lang="en-US" sz="1800">
                          <a:solidFill>
                            <a:srgbClr val="000000"/>
                          </a:solidFill>
                          <a:effectLst/>
                          <a:latin typeface="NEU-BZ-S9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For</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example</a:t>
                      </a:r>
                      <a:r>
                        <a:rPr lang="en-US" sz="1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do</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badly</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speaking</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writing</a:t>
                      </a:r>
                      <a:r>
                        <a:rPr lang="en-US" sz="1800">
                          <a:solidFill>
                            <a:srgbClr val="000000"/>
                          </a:solidFill>
                          <a:effectLst/>
                          <a:latin typeface="NEU-BZ-S9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solve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problems</a:t>
                      </a:r>
                      <a:r>
                        <a:rPr lang="en-US" sz="1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will</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make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good</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learning</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plan</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first</a:t>
                      </a:r>
                      <a:r>
                        <a:rPr lang="en-US" sz="1800">
                          <a:solidFill>
                            <a:srgbClr val="000000"/>
                          </a:solidFill>
                          <a:effectLst/>
                          <a:latin typeface="NEU-BZ-S9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will</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find</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club</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learn</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English</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together</a:t>
                      </a:r>
                      <a:r>
                        <a:rPr lang="en-US" sz="1800">
                          <a:solidFill>
                            <a:srgbClr val="000000"/>
                          </a:solidFill>
                          <a:effectLst/>
                          <a:latin typeface="NEU-BZ-S9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meet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every</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weekend</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speak</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English</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NEU-BZ-S92"/>
                          <a:ea typeface="宋体" panose="02010600030101010101" pitchFamily="2" charset="-122"/>
                          <a:cs typeface="Times New Roman" panose="02020603050405020304" pitchFamily="18" charset="0"/>
                        </a:rPr>
                        <a:t>④</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as</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often</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as</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possible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improve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our</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spoken</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English</a:t>
                      </a:r>
                      <a:r>
                        <a:rPr lang="en-US" sz="1800">
                          <a:solidFill>
                            <a:srgbClr val="000000"/>
                          </a:solidFill>
                          <a:effectLst/>
                          <a:latin typeface="NEU-BZ-S92"/>
                          <a:ea typeface="宋体" panose="02010600030101010101" pitchFamily="2" charset="-122"/>
                          <a:cs typeface="Times New Roman" panose="02020603050405020304" pitchFamily="18" charset="0"/>
                        </a:rPr>
                        <a: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then</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will</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read</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passage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write</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report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every</a:t>
                      </a:r>
                      <a:r>
                        <a:rPr lang="en-US" sz="1800">
                          <a:solidFill>
                            <a:srgbClr val="000000"/>
                          </a:solidFill>
                          <a:effectLst/>
                          <a:latin typeface="NEU-BZ-S92"/>
                          <a:ea typeface="方正楷体_GBK" panose="03000509000000000000" pitchFamily="65" charset="-122"/>
                          <a:cs typeface="Times New Roman" panose="02020603050405020304" pitchFamily="18" charset="0"/>
                        </a:rPr>
                        <a:t> </a:t>
                      </a:r>
                      <a:r>
                        <a:rPr lang="en-US" sz="1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day</a:t>
                      </a:r>
                      <a:r>
                        <a:rPr lang="en-US" sz="1800">
                          <a:solidFill>
                            <a:srgbClr val="000000"/>
                          </a:solidFill>
                          <a:effectLst/>
                          <a:latin typeface="NEU-BZ-S92"/>
                          <a:ea typeface="宋体" panose="02010600030101010101" pitchFamily="2" charset="-122"/>
                          <a:cs typeface="Times New Roman" panose="02020603050405020304" pitchFamily="18" charset="0"/>
                        </a:rPr>
                        <a:t>.</a:t>
                      </a:r>
                      <a:endParaRPr lang="zh-CN" sz="180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1800">
                          <a:solidFill>
                            <a:srgbClr val="000000"/>
                          </a:solidFill>
                          <a:effectLst/>
                          <a:latin typeface="NEU-BZ-S92"/>
                          <a:ea typeface="宋体" panose="02010600030101010101" pitchFamily="2" charset="-122"/>
                          <a:cs typeface="Times New Roman" panose="02020603050405020304" pitchFamily="18" charset="0"/>
                        </a:rPr>
                        <a:t>⑤</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short</a:t>
                      </a:r>
                      <a:r>
                        <a:rPr lang="en-US" sz="1800" u="sng">
                          <a:solidFill>
                            <a:srgbClr val="000000"/>
                          </a:solidFill>
                          <a:effectLst/>
                          <a:uFill>
                            <a:solidFill>
                              <a:srgbClr val="000000"/>
                            </a:solidFill>
                          </a:uFill>
                          <a:latin typeface="方正楷体_GBK" panose="03000509000000000000" pitchFamily="65" charset="-122"/>
                          <a:ea typeface="宋体" panose="02010600030101010101" pitchFamily="2" charset="-122"/>
                          <a:cs typeface="Times New Roman" panose="02020603050405020304" pitchFamily="18" charset="0"/>
                        </a:rPr>
                        <a:t>,</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practice</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makes</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perfect</a:t>
                      </a:r>
                      <a:r>
                        <a:rPr lang="en-US" sz="1800" u="sng">
                          <a:solidFill>
                            <a:srgbClr val="000000"/>
                          </a:solidFill>
                          <a:effectLst/>
                          <a:uFill>
                            <a:solidFill>
                              <a:srgbClr val="000000"/>
                            </a:solidFill>
                          </a:uFill>
                          <a:latin typeface="NEU-BZ-S92"/>
                          <a:ea typeface="宋体" panose="02010600030101010101" pitchFamily="2" charset="-122"/>
                          <a:cs typeface="Times New Roman" panose="02020603050405020304" pitchFamily="18" charset="0"/>
                        </a:rPr>
                        <a:t>.</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So</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in</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order</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improve</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our</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English</a:t>
                      </a:r>
                      <a:r>
                        <a:rPr lang="en-US" sz="1800" u="sng">
                          <a:solidFill>
                            <a:srgbClr val="000000"/>
                          </a:solidFill>
                          <a:effectLst/>
                          <a:uFill>
                            <a:solidFill>
                              <a:srgbClr val="000000"/>
                            </a:solidFill>
                          </a:uFill>
                          <a:latin typeface="方正楷体_GBK" panose="03000509000000000000" pitchFamily="65" charset="-122"/>
                          <a:ea typeface="宋体" panose="02010600030101010101" pitchFamily="2" charset="-122"/>
                          <a:cs typeface="Times New Roman" panose="02020603050405020304" pitchFamily="18" charset="0"/>
                        </a:rPr>
                        <a:t>,</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we</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should</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study</a:t>
                      </a:r>
                      <a:r>
                        <a:rPr lang="en-US" sz="18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18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hard</a:t>
                      </a:r>
                      <a:r>
                        <a:rPr lang="en-US" sz="1800" u="sng">
                          <a:solidFill>
                            <a:srgbClr val="000000"/>
                          </a:solidFill>
                          <a:effectLst/>
                          <a:uFill>
                            <a:solidFill>
                              <a:srgbClr val="000000"/>
                            </a:solidFill>
                          </a:uFill>
                          <a:latin typeface="NEU-BZ-S92"/>
                          <a:ea typeface="宋体" panose="02010600030101010101" pitchFamily="2" charset="-122"/>
                          <a:cs typeface="Times New Roman" panose="02020603050405020304" pitchFamily="18" charset="0"/>
                        </a:rPr>
                        <a:t>.</a:t>
                      </a:r>
                      <a:endParaRPr lang="zh-CN" sz="1800">
                        <a:solidFill>
                          <a:srgbClr val="000000"/>
                        </a:solidFill>
                        <a:effectLst/>
                        <a:latin typeface="NEU-BZ-S92"/>
                        <a:ea typeface="方正书宋_GBK" panose="03000509000000000000" pitchFamily="65" charset="-122"/>
                        <a:cs typeface="Times New Roman" panose="02020603050405020304" pitchFamily="18" charset="0"/>
                      </a:endParaRPr>
                    </a:p>
                  </a:txBody>
                  <a:tcPr marL="22663" marR="226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1800" dirty="0">
                          <a:solidFill>
                            <a:srgbClr val="000000"/>
                          </a:solidFill>
                          <a:effectLst/>
                          <a:latin typeface="NEU-BZ-S92"/>
                          <a:ea typeface="宋体" panose="02010600030101010101" pitchFamily="2" charset="-122"/>
                          <a:cs typeface="Times New Roman" panose="02020603050405020304" pitchFamily="18" charset="0"/>
                        </a:rPr>
                        <a:t>①</a:t>
                      </a:r>
                      <a:r>
                        <a:rPr lang="zh-CN" sz="1800" dirty="0">
                          <a:solidFill>
                            <a:srgbClr val="000000"/>
                          </a:solidFill>
                          <a:effectLst/>
                          <a:latin typeface="NEU-BZ-S92"/>
                          <a:ea typeface="方正楷体_GBK" panose="03000509000000000000" pitchFamily="65" charset="-122"/>
                          <a:cs typeface="Times New Roman" panose="02020603050405020304" pitchFamily="18" charset="0"/>
                        </a:rPr>
                        <a:t>开门见山写出自己是怎样学习英语的。</a:t>
                      </a:r>
                      <a:endParaRPr lang="zh-CN" sz="18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1800" dirty="0">
                          <a:solidFill>
                            <a:srgbClr val="000000"/>
                          </a:solidFill>
                          <a:effectLst/>
                          <a:latin typeface="NEU-BZ-S92"/>
                          <a:ea typeface="宋体" panose="02010600030101010101" pitchFamily="2" charset="-122"/>
                          <a:cs typeface="Times New Roman" panose="02020603050405020304" pitchFamily="18" charset="0"/>
                        </a:rPr>
                        <a:t>②③④</a:t>
                      </a:r>
                      <a:r>
                        <a:rPr lang="zh-CN" sz="1800" dirty="0">
                          <a:solidFill>
                            <a:srgbClr val="000000"/>
                          </a:solidFill>
                          <a:effectLst/>
                          <a:latin typeface="NEU-BZ-S92"/>
                          <a:ea typeface="方正楷体_GBK" panose="03000509000000000000" pitchFamily="65" charset="-122"/>
                          <a:cs typeface="Times New Roman" panose="02020603050405020304" pitchFamily="18" charset="0"/>
                        </a:rPr>
                        <a:t>适当使用教材所学到的短语来具体说明在校内和校外如何学习英语以及如何解决自己在英语学习中遇到的问题。</a:t>
                      </a:r>
                      <a:endParaRPr lang="zh-CN" sz="18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1800" dirty="0">
                          <a:solidFill>
                            <a:srgbClr val="000000"/>
                          </a:solidFill>
                          <a:effectLst/>
                          <a:latin typeface="NEU-BZ-S92"/>
                          <a:ea typeface="宋体" panose="02010600030101010101" pitchFamily="2" charset="-122"/>
                          <a:cs typeface="Times New Roman" panose="02020603050405020304" pitchFamily="18" charset="0"/>
                        </a:rPr>
                        <a:t>⑤</a:t>
                      </a:r>
                      <a:r>
                        <a:rPr lang="zh-CN" sz="1800" dirty="0">
                          <a:solidFill>
                            <a:srgbClr val="000000"/>
                          </a:solidFill>
                          <a:effectLst/>
                          <a:latin typeface="NEU-BZ-S92"/>
                          <a:ea typeface="方正楷体_GBK" panose="03000509000000000000" pitchFamily="65" charset="-122"/>
                          <a:cs typeface="Times New Roman" panose="02020603050405020304" pitchFamily="18" charset="0"/>
                        </a:rPr>
                        <a:t>用“</a:t>
                      </a:r>
                      <a:r>
                        <a:rPr lang="en-US"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1800" dirty="0">
                          <a:solidFill>
                            <a:srgbClr val="000000"/>
                          </a:solidFill>
                          <a:effectLst/>
                          <a:latin typeface="NEU-BZ-S92"/>
                          <a:ea typeface="方正楷体_GBK" panose="03000509000000000000" pitchFamily="65" charset="-122"/>
                          <a:cs typeface="Times New Roman" panose="02020603050405020304" pitchFamily="18" charset="0"/>
                        </a:rPr>
                        <a:t> </a:t>
                      </a:r>
                      <a:r>
                        <a:rPr lang="en-US"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short</a:t>
                      </a:r>
                      <a:r>
                        <a:rPr lang="zh-CN" sz="1800" dirty="0">
                          <a:solidFill>
                            <a:srgbClr val="000000"/>
                          </a:solidFill>
                          <a:effectLst/>
                          <a:latin typeface="NEU-BZ-S92"/>
                          <a:ea typeface="方正楷体_GBK" panose="03000509000000000000" pitchFamily="65" charset="-122"/>
                          <a:cs typeface="Times New Roman" panose="02020603050405020304" pitchFamily="18" charset="0"/>
                        </a:rPr>
                        <a:t>”作总结</a:t>
                      </a:r>
                      <a:r>
                        <a:rPr lang="en-US" sz="1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1800" dirty="0">
                          <a:solidFill>
                            <a:srgbClr val="000000"/>
                          </a:solidFill>
                          <a:effectLst/>
                          <a:latin typeface="NEU-BZ-S92"/>
                          <a:ea typeface="方正楷体_GBK" panose="03000509000000000000" pitchFamily="65" charset="-122"/>
                          <a:cs typeface="Times New Roman" panose="02020603050405020304" pitchFamily="18" charset="0"/>
                        </a:rPr>
                        <a:t>再用谚语“</a:t>
                      </a:r>
                      <a:r>
                        <a:rPr lang="en-US"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Practice</a:t>
                      </a:r>
                      <a:r>
                        <a:rPr lang="en-US" sz="1800" dirty="0">
                          <a:solidFill>
                            <a:srgbClr val="000000"/>
                          </a:solidFill>
                          <a:effectLst/>
                          <a:latin typeface="NEU-BZ-S92"/>
                          <a:ea typeface="方正楷体_GBK" panose="03000509000000000000" pitchFamily="65" charset="-122"/>
                          <a:cs typeface="Times New Roman" panose="02020603050405020304" pitchFamily="18" charset="0"/>
                        </a:rPr>
                        <a:t> </a:t>
                      </a:r>
                      <a:r>
                        <a:rPr lang="en-US"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makes</a:t>
                      </a:r>
                      <a:r>
                        <a:rPr lang="en-US" sz="1800" dirty="0">
                          <a:solidFill>
                            <a:srgbClr val="000000"/>
                          </a:solidFill>
                          <a:effectLst/>
                          <a:latin typeface="NEU-BZ-S92"/>
                          <a:ea typeface="方正楷体_GBK" panose="03000509000000000000" pitchFamily="65" charset="-122"/>
                          <a:cs typeface="Times New Roman" panose="02020603050405020304" pitchFamily="18" charset="0"/>
                        </a:rPr>
                        <a:t> </a:t>
                      </a:r>
                      <a:r>
                        <a:rPr lang="en-US" sz="1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perfect</a:t>
                      </a:r>
                      <a:r>
                        <a:rPr lang="en-US" sz="1800" dirty="0">
                          <a:solidFill>
                            <a:srgbClr val="000000"/>
                          </a:solidFill>
                          <a:effectLst/>
                          <a:latin typeface="NEU-BZ-S92"/>
                          <a:ea typeface="宋体" panose="02010600030101010101" pitchFamily="2" charset="-122"/>
                          <a:cs typeface="Times New Roman" panose="02020603050405020304" pitchFamily="18" charset="0"/>
                        </a:rPr>
                        <a:t>.</a:t>
                      </a:r>
                      <a:r>
                        <a:rPr lang="zh-CN" sz="1800" dirty="0">
                          <a:solidFill>
                            <a:srgbClr val="000000"/>
                          </a:solidFill>
                          <a:effectLst/>
                          <a:latin typeface="NEU-BZ-S92"/>
                          <a:ea typeface="方正楷体_GBK" panose="03000509000000000000" pitchFamily="65" charset="-122"/>
                          <a:cs typeface="Times New Roman" panose="02020603050405020304" pitchFamily="18" charset="0"/>
                        </a:rPr>
                        <a:t>”使文章增色。</a:t>
                      </a:r>
                      <a:endParaRPr lang="zh-CN" sz="18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663" marR="226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3216633"/>
                  </a:ext>
                </a:extLst>
              </a:tr>
            </a:tbl>
          </a:graphicData>
        </a:graphic>
      </p:graphicFrame>
    </p:spTree>
    <p:extLst>
      <p:ext uri="{BB962C8B-B14F-4D97-AF65-F5344CB8AC3E}">
        <p14:creationId xmlns:p14="http://schemas.microsoft.com/office/powerpoint/2010/main" val="232060512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GI2YTZkNGE2Njk2NzcyNTAzOGM5ZmQ1NzQ5MzlhNzI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TotalTime>
  <Words>598</Words>
  <Application>Microsoft Office PowerPoint</Application>
  <PresentationFormat>宽屏</PresentationFormat>
  <Paragraphs>95</Paragraphs>
  <Slides>17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NEU-BZ-S92</vt:lpstr>
      <vt:lpstr>NEU-HZ-S92</vt:lpstr>
      <vt:lpstr>方正黑体_GBK</vt:lpstr>
      <vt:lpstr>方正楷体_GBK</vt:lpstr>
      <vt:lpstr>方正书宋_GBK</vt:lpstr>
      <vt:lpstr>黑体</vt:lpstr>
      <vt:lpstr>宋体</vt:lpstr>
      <vt:lpstr>Arial</vt:lpstr>
      <vt:lpstr>Calibri</vt:lpstr>
      <vt:lpstr>Cambria</vt:lpstr>
      <vt:lpstr>Raavi</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Microsoft</cp:lastModifiedBy>
  <cp:revision>94</cp:revision>
  <dcterms:created xsi:type="dcterms:W3CDTF">2015-09-16T06:44:00Z</dcterms:created>
  <dcterms:modified xsi:type="dcterms:W3CDTF">2025-08-27T09:39:01Z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0803F182AC044BA3913AF2E555CD301E</vt:lpwstr>
  </property>
</Properties>
</file>