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24" r:id="rId2"/>
    <p:sldId id="325" r:id="rId3"/>
    <p:sldId id="326" r:id="rId4"/>
    <p:sldId id="334" r:id="rId5"/>
    <p:sldId id="335" r:id="rId6"/>
    <p:sldId id="336" r:id="rId7"/>
    <p:sldId id="337" r:id="rId8"/>
    <p:sldId id="338" r:id="rId9"/>
    <p:sldId id="339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39393"/>
    <a:srgbClr val="4A4A4A"/>
    <a:srgbClr val="B6B6B6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6" d="100"/>
          <a:sy n="106" d="100"/>
        </p:scale>
        <p:origin x="1122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/>
          <p:cNvSpPr txBox="1"/>
          <p:nvPr/>
        </p:nvSpPr>
        <p:spPr>
          <a:xfrm>
            <a:off x="2627790" y="2212624"/>
            <a:ext cx="926608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500" b="1">
                <a:latin typeface="Raavi" panose="020B0502040204020203" pitchFamily="34" charset="0"/>
                <a:cs typeface="Raavi" panose="020B0502040204020203" pitchFamily="34" charset="0"/>
              </a:rPr>
              <a:t>To be a good learner</a:t>
            </a:r>
            <a:endParaRPr lang="zh-CN" altLang="en-US" sz="4500" b="1" dirty="0">
              <a:latin typeface="Raavi" panose="020B0502040204020203" pitchFamily="34" charset="0"/>
              <a:cs typeface="Raavi" panose="020B0502040204020203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33836" y="3817835"/>
            <a:ext cx="115600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第五课时　</a:t>
            </a: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Word power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333836" y="1915962"/>
            <a:ext cx="11541183" cy="1152128"/>
            <a:chOff x="333836" y="1700808"/>
            <a:chExt cx="11541183" cy="1152128"/>
          </a:xfrm>
        </p:grpSpPr>
        <p:grpSp>
          <p:nvGrpSpPr>
            <p:cNvPr id="27" name="组合 26"/>
            <p:cNvGrpSpPr/>
            <p:nvPr/>
          </p:nvGrpSpPr>
          <p:grpSpPr>
            <a:xfrm>
              <a:off x="333836" y="1700808"/>
              <a:ext cx="11541183" cy="1152128"/>
              <a:chOff x="333836" y="3717032"/>
              <a:chExt cx="11541183" cy="1152128"/>
            </a:xfrm>
          </p:grpSpPr>
          <p:sp>
            <p:nvSpPr>
              <p:cNvPr id="29" name="任意多边形 28"/>
              <p:cNvSpPr/>
              <p:nvPr/>
            </p:nvSpPr>
            <p:spPr>
              <a:xfrm>
                <a:off x="333836" y="3717032"/>
                <a:ext cx="2161764" cy="1152128"/>
              </a:xfrm>
              <a:custGeom>
                <a:avLst/>
                <a:gdLst>
                  <a:gd name="connsiteX0" fmla="*/ 0 w 2161764"/>
                  <a:gd name="connsiteY0" fmla="*/ 0 h 1298470"/>
                  <a:gd name="connsiteX1" fmla="*/ 2161764 w 2161764"/>
                  <a:gd name="connsiteY1" fmla="*/ 0 h 1298470"/>
                  <a:gd name="connsiteX2" fmla="*/ 2161764 w 2161764"/>
                  <a:gd name="connsiteY2" fmla="*/ 417222 h 1298470"/>
                  <a:gd name="connsiteX3" fmla="*/ 2161764 w 2161764"/>
                  <a:gd name="connsiteY3" fmla="*/ 578390 h 1298470"/>
                  <a:gd name="connsiteX4" fmla="*/ 2161764 w 2161764"/>
                  <a:gd name="connsiteY4" fmla="*/ 1099598 h 1298470"/>
                  <a:gd name="connsiteX5" fmla="*/ 1962892 w 2161764"/>
                  <a:gd name="connsiteY5" fmla="*/ 1298470 h 1298470"/>
                  <a:gd name="connsiteX6" fmla="*/ 198872 w 2161764"/>
                  <a:gd name="connsiteY6" fmla="*/ 1298470 h 1298470"/>
                  <a:gd name="connsiteX7" fmla="*/ 0 w 2161764"/>
                  <a:gd name="connsiteY7" fmla="*/ 1099598 h 1298470"/>
                  <a:gd name="connsiteX8" fmla="*/ 0 w 2161764"/>
                  <a:gd name="connsiteY8" fmla="*/ 578390 h 1298470"/>
                  <a:gd name="connsiteX9" fmla="*/ 0 w 2161764"/>
                  <a:gd name="connsiteY9" fmla="*/ 417222 h 1298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161764" h="1298470">
                    <a:moveTo>
                      <a:pt x="0" y="0"/>
                    </a:moveTo>
                    <a:lnTo>
                      <a:pt x="2161764" y="0"/>
                    </a:lnTo>
                    <a:lnTo>
                      <a:pt x="2161764" y="417222"/>
                    </a:lnTo>
                    <a:lnTo>
                      <a:pt x="2161764" y="578390"/>
                    </a:lnTo>
                    <a:lnTo>
                      <a:pt x="2161764" y="1099598"/>
                    </a:lnTo>
                    <a:cubicBezTo>
                      <a:pt x="2161764" y="1209432"/>
                      <a:pt x="2072726" y="1298470"/>
                      <a:pt x="1962892" y="1298470"/>
                    </a:cubicBezTo>
                    <a:lnTo>
                      <a:pt x="198872" y="1298470"/>
                    </a:lnTo>
                    <a:cubicBezTo>
                      <a:pt x="89038" y="1298470"/>
                      <a:pt x="0" y="1209432"/>
                      <a:pt x="0" y="1099598"/>
                    </a:cubicBezTo>
                    <a:lnTo>
                      <a:pt x="0" y="578390"/>
                    </a:lnTo>
                    <a:lnTo>
                      <a:pt x="0" y="417222"/>
                    </a:lnTo>
                    <a:close/>
                  </a:path>
                </a:pathLst>
              </a:custGeom>
              <a:solidFill>
                <a:srgbClr val="B6B6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0" name="直接连接符 29"/>
              <p:cNvCxnSpPr/>
              <p:nvPr/>
            </p:nvCxnSpPr>
            <p:spPr>
              <a:xfrm>
                <a:off x="2548754" y="3933056"/>
                <a:ext cx="9326265" cy="0"/>
              </a:xfrm>
              <a:prstGeom prst="line">
                <a:avLst/>
              </a:prstGeom>
              <a:ln w="38100">
                <a:solidFill>
                  <a:srgbClr val="93939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>
                <a:off x="2548754" y="4668346"/>
                <a:ext cx="9326265" cy="0"/>
              </a:xfrm>
              <a:prstGeom prst="line">
                <a:avLst/>
              </a:prstGeom>
              <a:ln w="38100">
                <a:solidFill>
                  <a:srgbClr val="93939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28" name="直角三角形 27"/>
            <p:cNvSpPr/>
            <p:nvPr/>
          </p:nvSpPr>
          <p:spPr>
            <a:xfrm>
              <a:off x="2495600" y="1700808"/>
              <a:ext cx="216024" cy="144016"/>
            </a:xfrm>
            <a:prstGeom prst="rtTriangle">
              <a:avLst/>
            </a:prstGeom>
            <a:solidFill>
              <a:srgbClr val="4A4A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506027" y="2086930"/>
            <a:ext cx="185543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5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3</a:t>
            </a:r>
            <a:endParaRPr lang="zh-CN" altLang="en-US" sz="45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3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课内夯基础.jpg" descr="id:2147491884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3840480" cy="862965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335360" y="2204864"/>
            <a:ext cx="11521280" cy="3168596"/>
            <a:chOff x="335360" y="2204864"/>
            <a:chExt cx="11521280" cy="3168596"/>
          </a:xfrm>
        </p:grpSpPr>
        <p:sp>
          <p:nvSpPr>
            <p:cNvPr id="6" name="矩形 5"/>
            <p:cNvSpPr/>
            <p:nvPr/>
          </p:nvSpPr>
          <p:spPr>
            <a:xfrm>
              <a:off x="335360" y="2204864"/>
              <a:ext cx="11521280" cy="1857175"/>
            </a:xfrm>
            <a:prstGeom prst="rect">
              <a:avLst/>
            </a:prstGeom>
          </p:spPr>
          <p:txBody>
            <a:bodyPr wrap="square" lIns="36000" tIns="0" rIns="36000" bIns="0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0"/>
                </a:spcAft>
                <a:tabLst>
                  <a:tab pos="5311140" algn="l"/>
                </a:tabLst>
              </a:pPr>
              <a:r>
                <a:rPr lang="zh-CN" altLang="zh-CN" sz="2800" dirty="0">
                  <a:solidFill>
                    <a:srgbClr val="000000"/>
                  </a:solidFill>
                  <a:latin typeface="NEU-BZ-S92"/>
                  <a:ea typeface="黑体" panose="02010609060101010101" pitchFamily="49" charset="-122"/>
                  <a:cs typeface="Times New Roman" panose="02020603050405020304" pitchFamily="18" charset="0"/>
                </a:rPr>
                <a:t>一、 根据语境</a:t>
              </a:r>
              <a:r>
                <a:rPr lang="en-US" altLang="zh-CN" sz="2800" dirty="0">
                  <a:solidFill>
                    <a:srgbClr val="000000"/>
                  </a:solidFill>
                  <a:latin typeface="方正兰亭中黑简体"/>
                  <a:cs typeface="Times New Roman" panose="02020603050405020304" pitchFamily="18" charset="0"/>
                </a:rPr>
                <a:t>,</a:t>
              </a:r>
              <a:r>
                <a:rPr lang="zh-CN" altLang="zh-CN" sz="2800" dirty="0">
                  <a:solidFill>
                    <a:srgbClr val="000000"/>
                  </a:solidFill>
                  <a:latin typeface="NEU-BZ-S92"/>
                  <a:ea typeface="黑体" panose="02010609060101010101" pitchFamily="49" charset="-122"/>
                  <a:cs typeface="Times New Roman" panose="02020603050405020304" pitchFamily="18" charset="0"/>
                </a:rPr>
                <a:t>用括号内所给单词的正确形式填空。</a:t>
              </a:r>
              <a:endParaRPr lang="zh-CN" altLang="zh-CN" sz="1200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 algn="just">
                <a:lnSpc>
                  <a:spcPct val="150000"/>
                </a:lnSpc>
                <a:spcAft>
                  <a:spcPts val="0"/>
                </a:spcAft>
                <a:tabLst>
                  <a:tab pos="5311140" algn="l"/>
                </a:tabLst>
              </a:pPr>
              <a:r>
                <a:rPr lang="en-US" altLang="zh-CN" sz="28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.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Many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young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people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want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to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be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_______</a:t>
              </a:r>
              <a:r>
                <a:rPr lang="en-US" altLang="zh-CN" sz="2800" dirty="0">
                  <a:solidFill>
                    <a:srgbClr val="000000"/>
                  </a:solidFill>
                  <a:latin typeface="方正书宋_GBK" panose="03000509000000000000" pitchFamily="65" charset="-122"/>
                  <a:cs typeface="Times New Roman" panose="02020603050405020304" pitchFamily="18" charset="0"/>
                </a:rPr>
                <a:t>(</a:t>
              </a:r>
              <a:r>
                <a:rPr lang="en-US" altLang="zh-CN" sz="28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slashie</a:t>
              </a:r>
              <a:r>
                <a:rPr lang="en-US" altLang="zh-CN" sz="2800" dirty="0">
                  <a:solidFill>
                    <a:srgbClr val="000000"/>
                  </a:solidFill>
                  <a:latin typeface="方正书宋_GBK" panose="03000509000000000000" pitchFamily="65" charset="-122"/>
                  <a:cs typeface="Times New Roman" panose="02020603050405020304" pitchFamily="18" charset="0"/>
                </a:rPr>
                <a:t>)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because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they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can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try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different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jobs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. </a:t>
              </a:r>
              <a:endParaRPr lang="zh-CN" altLang="zh-CN" sz="1200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335360" y="4080798"/>
              <a:ext cx="8640960" cy="1292662"/>
            </a:xfrm>
            <a:prstGeom prst="rect">
              <a:avLst/>
            </a:prstGeom>
          </p:spPr>
          <p:txBody>
            <a:bodyPr wrap="square" lIns="36000" tIns="0" rIns="36000" bIns="0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0"/>
                </a:spcAft>
                <a:tabLst>
                  <a:tab pos="5311140" algn="l"/>
                </a:tabLst>
              </a:pPr>
              <a:r>
                <a:rPr lang="en-US" altLang="zh-CN" sz="28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.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To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become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good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_______</a:t>
              </a:r>
              <a:r>
                <a:rPr lang="en-US" altLang="zh-CN" sz="2800" dirty="0">
                  <a:solidFill>
                    <a:srgbClr val="000000"/>
                  </a:solidFill>
                  <a:latin typeface="方正书宋_GBK" panose="03000509000000000000" pitchFamily="65" charset="-122"/>
                  <a:cs typeface="Times New Roman" panose="02020603050405020304" pitchFamily="18" charset="0"/>
                </a:rPr>
                <a:t>(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piano</a:t>
              </a:r>
              <a:r>
                <a:rPr lang="en-US" altLang="zh-CN" sz="2800" dirty="0">
                  <a:solidFill>
                    <a:srgbClr val="000000"/>
                  </a:solidFill>
                  <a:latin typeface="方正书宋_GBK" panose="03000509000000000000" pitchFamily="65" charset="-122"/>
                  <a:cs typeface="Times New Roman" panose="02020603050405020304" pitchFamily="18" charset="0"/>
                </a:rPr>
                <a:t>),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you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need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lot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of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practice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and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patience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. </a:t>
              </a:r>
              <a:endParaRPr lang="zh-CN" altLang="zh-CN" sz="1200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5" name="c035.jpg" descr="id:2147493116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9336360" y="3750816"/>
            <a:ext cx="2399030" cy="1952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879976" y="2871841"/>
            <a:ext cx="12987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slashies</a:t>
            </a:r>
            <a:endParaRPr lang="zh-CN" altLang="en-US" sz="2800" dirty="0"/>
          </a:p>
        </p:txBody>
      </p:sp>
      <p:sp>
        <p:nvSpPr>
          <p:cNvPr id="9" name="矩形 8"/>
          <p:cNvSpPr/>
          <p:nvPr/>
        </p:nvSpPr>
        <p:spPr>
          <a:xfrm>
            <a:off x="4007768" y="4135178"/>
            <a:ext cx="11400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pianist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740217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231654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方正楷体_GBK" panose="03000509000000000000" pitchFamily="65" charset="-122"/>
                <a:cs typeface="Times New Roman" panose="02020603050405020304" pitchFamily="18" charset="0"/>
              </a:rPr>
              <a:t>[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ea typeface="方正楷体_GBK" panose="03000509000000000000" pitchFamily="65" charset="-122"/>
                <a:cs typeface="Times New Roman" panose="02020603050405020304" pitchFamily="18" charset="0"/>
              </a:rPr>
              <a:t>地方特色</a:t>
            </a:r>
            <a:r>
              <a:rPr lang="en-US" altLang="zh-CN" sz="2800" dirty="0">
                <a:solidFill>
                  <a:srgbClr val="000000"/>
                </a:solidFill>
                <a:latin typeface="方正楷体_GBK" panose="03000509000000000000" pitchFamily="65" charset="-122"/>
                <a:cs typeface="Times New Roman" panose="02020603050405020304" pitchFamily="18" charset="0"/>
              </a:rPr>
              <a:t>]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Henan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Museum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welcomes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thousands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visit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year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Please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connect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computer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print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print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homework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book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store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manage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helped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book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wanted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768408" y="1340768"/>
            <a:ext cx="12410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visitors</a:t>
            </a:r>
            <a:endParaRPr lang="zh-CN" altLang="en-US" sz="2800" dirty="0"/>
          </a:p>
        </p:txBody>
      </p:sp>
      <p:sp>
        <p:nvSpPr>
          <p:cNvPr id="5" name="矩形 4"/>
          <p:cNvSpPr/>
          <p:nvPr/>
        </p:nvSpPr>
        <p:spPr>
          <a:xfrm>
            <a:off x="6888088" y="2590500"/>
            <a:ext cx="11416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printer</a:t>
            </a:r>
            <a:endParaRPr lang="zh-CN" altLang="en-US" sz="2800" dirty="0"/>
          </a:p>
        </p:txBody>
      </p:sp>
      <p:sp>
        <p:nvSpPr>
          <p:cNvPr id="8" name="矩形 7"/>
          <p:cNvSpPr/>
          <p:nvPr/>
        </p:nvSpPr>
        <p:spPr>
          <a:xfrm>
            <a:off x="3215680" y="3861048"/>
            <a:ext cx="14189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manager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425843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2204864"/>
            <a:ext cx="11521280" cy="1874039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二、语篇填空。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第一节　阅读短文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从方框中选择适当的词并用其正确形式填空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使短文通顺、意思完整。每空限填一词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每词限用一次。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课外提素养.jpg" descr="id:2147491898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35360" y="1341899"/>
            <a:ext cx="3672205" cy="86296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4099652"/>
            <a:ext cx="11521280" cy="58137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 lIns="36000" tIns="0" rIns="36000" bIns="0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well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them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role</a:t>
            </a:r>
            <a:r>
              <a:rPr lang="en-US" altLang="zh-CN" sz="2800" dirty="0" err="1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chance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wait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watch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5360" y="4768955"/>
            <a:ext cx="11521280" cy="185717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know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English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becoming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important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open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window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know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about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outside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through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around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learn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951984" y="5466709"/>
            <a:ext cx="6815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can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909541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87798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lvl="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English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today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different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ages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learn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English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different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ways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learn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others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learn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listen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radios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English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corners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English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-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speaking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country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English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TV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programs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films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learn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English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also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good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someone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speaks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English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/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learn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392144" y="1988840"/>
            <a:ext cx="177644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themselves</a:t>
            </a:r>
            <a:endParaRPr lang="zh-CN" altLang="en-US" sz="2800" dirty="0"/>
          </a:p>
        </p:txBody>
      </p:sp>
      <p:sp>
        <p:nvSpPr>
          <p:cNvPr id="5" name="矩形 4"/>
          <p:cNvSpPr/>
          <p:nvPr/>
        </p:nvSpPr>
        <p:spPr>
          <a:xfrm>
            <a:off x="7053745" y="3248403"/>
            <a:ext cx="10406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watch</a:t>
            </a:r>
            <a:endParaRPr lang="zh-CN" altLang="en-US" sz="2800" dirty="0"/>
          </a:p>
        </p:txBody>
      </p:sp>
      <p:sp>
        <p:nvSpPr>
          <p:cNvPr id="8" name="矩形 7"/>
          <p:cNvSpPr/>
          <p:nvPr/>
        </p:nvSpPr>
        <p:spPr>
          <a:xfrm>
            <a:off x="6023992" y="4509120"/>
            <a:ext cx="10005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better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587234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4442498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Different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learn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English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different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reasons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boys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girls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learn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English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because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their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subjects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learn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their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teachers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adults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成年人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learn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English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still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their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learn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Quite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know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English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plays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important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both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their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their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life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their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dreams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760296" y="1988840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is</a:t>
            </a:r>
            <a:endParaRPr lang="zh-CN" altLang="en-US" sz="2800" dirty="0"/>
          </a:p>
        </p:txBody>
      </p:sp>
      <p:sp>
        <p:nvSpPr>
          <p:cNvPr id="5" name="矩形 4"/>
          <p:cNvSpPr/>
          <p:nvPr/>
        </p:nvSpPr>
        <p:spPr>
          <a:xfrm>
            <a:off x="3647728" y="3259176"/>
            <a:ext cx="11785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chance</a:t>
            </a:r>
            <a:endParaRPr lang="zh-CN" altLang="en-US" sz="2800" dirty="0"/>
          </a:p>
        </p:txBody>
      </p:sp>
      <p:sp>
        <p:nvSpPr>
          <p:cNvPr id="8" name="矩形 7"/>
          <p:cNvSpPr/>
          <p:nvPr/>
        </p:nvSpPr>
        <p:spPr>
          <a:xfrm>
            <a:off x="1055440" y="3747930"/>
            <a:ext cx="583814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try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462558" y="4509120"/>
            <a:ext cx="7425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role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324921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185717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lvl="0"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Now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study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English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classmates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bright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classroom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lucky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Start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learning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English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hard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before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late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032104" y="1268760"/>
            <a:ext cx="8435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your</a:t>
            </a:r>
            <a:endParaRPr lang="zh-CN" altLang="en-US" sz="2800" dirty="0"/>
          </a:p>
        </p:txBody>
      </p:sp>
      <p:sp>
        <p:nvSpPr>
          <p:cNvPr id="8" name="矩形 7"/>
          <p:cNvSpPr/>
          <p:nvPr/>
        </p:nvSpPr>
        <p:spPr>
          <a:xfrm>
            <a:off x="8976320" y="1935737"/>
            <a:ext cx="12602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waiting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543553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088829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第二节　阅读短文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根据语篇要求填空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使短文通顺、意思完整。每空限填一词。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think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difficult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learn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English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fact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methods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language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learning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afraid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mistakes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English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learners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think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mistakes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Once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mistake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think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much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about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mistake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itself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consider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whether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cause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trouble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communication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875427" y="3933056"/>
            <a:ext cx="4844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of</a:t>
            </a:r>
            <a:endParaRPr lang="zh-CN" altLang="en-US" sz="2800" dirty="0"/>
          </a:p>
        </p:txBody>
      </p:sp>
      <p:sp>
        <p:nvSpPr>
          <p:cNvPr id="5" name="矩形 4"/>
          <p:cNvSpPr/>
          <p:nvPr/>
        </p:nvSpPr>
        <p:spPr>
          <a:xfrm>
            <a:off x="9336360" y="4581128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is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792312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088829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lvl="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yes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then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start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next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step</a:t>
            </a:r>
            <a:r>
              <a:rPr lang="zh-CN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—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deal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mistake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learn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lvl="0"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Second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look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mistakes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example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person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gives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unusual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reply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something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said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then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ask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him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/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why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lvl="0"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Third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know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English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speaker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well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ask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him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/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help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get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communication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problems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other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English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speakers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816061" y="1340768"/>
            <a:ext cx="8034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how</a:t>
            </a:r>
            <a:endParaRPr lang="zh-CN" altLang="en-US" sz="2800" dirty="0"/>
          </a:p>
        </p:txBody>
      </p:sp>
      <p:sp>
        <p:nvSpPr>
          <p:cNvPr id="5" name="矩形 4"/>
          <p:cNvSpPr/>
          <p:nvPr/>
        </p:nvSpPr>
        <p:spPr>
          <a:xfrm>
            <a:off x="1263333" y="3284984"/>
            <a:ext cx="5229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an</a:t>
            </a:r>
            <a:endParaRPr lang="zh-CN" altLang="en-US" sz="2800" dirty="0"/>
          </a:p>
        </p:txBody>
      </p:sp>
      <p:sp>
        <p:nvSpPr>
          <p:cNvPr id="8" name="矩形 7"/>
          <p:cNvSpPr/>
          <p:nvPr/>
        </p:nvSpPr>
        <p:spPr>
          <a:xfrm>
            <a:off x="9832285" y="5085184"/>
            <a:ext cx="822661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with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1610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</TotalTime>
  <Words>398</Words>
  <Application>Microsoft Office PowerPoint</Application>
  <PresentationFormat>宽屏</PresentationFormat>
  <Paragraphs>43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0" baseType="lpstr">
      <vt:lpstr>NEU-BZ-S92</vt:lpstr>
      <vt:lpstr>方正楷体_GBK</vt:lpstr>
      <vt:lpstr>方正兰亭中黑简体</vt:lpstr>
      <vt:lpstr>方正书宋_GBK</vt:lpstr>
      <vt:lpstr>黑体</vt:lpstr>
      <vt:lpstr>宋体</vt:lpstr>
      <vt:lpstr>Arial</vt:lpstr>
      <vt:lpstr>Calibri</vt:lpstr>
      <vt:lpstr>Raavi</vt:lpstr>
      <vt:lpstr>Times New Roman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89</cp:revision>
  <dcterms:created xsi:type="dcterms:W3CDTF">2015-09-16T06:44:00Z</dcterms:created>
  <dcterms:modified xsi:type="dcterms:W3CDTF">2025-08-27T09:27:08Z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