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24" r:id="rId2"/>
    <p:sldId id="325" r:id="rId3"/>
    <p:sldId id="326" r:id="rId4"/>
    <p:sldId id="334" r:id="rId5"/>
    <p:sldId id="335" r:id="rId6"/>
    <p:sldId id="336" r:id="rId7"/>
    <p:sldId id="337" r:id="rId8"/>
    <p:sldId id="338" r:id="rId9"/>
    <p:sldId id="339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39393"/>
    <a:srgbClr val="4A4A4A"/>
    <a:srgbClr val="B6B6B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2627790" y="2212624"/>
            <a:ext cx="926608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>
                <a:latin typeface="Raavi" panose="020B0502040204020203" pitchFamily="34" charset="0"/>
                <a:cs typeface="Raavi" panose="020B0502040204020203" pitchFamily="34" charset="0"/>
              </a:rPr>
              <a:t>Wild animals</a:t>
            </a:r>
            <a:endParaRPr lang="zh-CN" altLang="en-US" sz="4500" b="1" dirty="0">
              <a:latin typeface="Raavi" panose="020B0502040204020203" pitchFamily="34" charset="0"/>
              <a:cs typeface="Raavi" panose="020B0502040204020203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33836" y="3817835"/>
            <a:ext cx="115600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第五课时　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Word power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33836" y="1915962"/>
            <a:ext cx="11541183" cy="1152128"/>
            <a:chOff x="333836" y="1700808"/>
            <a:chExt cx="11541183" cy="1152128"/>
          </a:xfrm>
        </p:grpSpPr>
        <p:grpSp>
          <p:nvGrpSpPr>
            <p:cNvPr id="27" name="组合 26"/>
            <p:cNvGrpSpPr/>
            <p:nvPr/>
          </p:nvGrpSpPr>
          <p:grpSpPr>
            <a:xfrm>
              <a:off x="333836" y="1700808"/>
              <a:ext cx="11541183" cy="1152128"/>
              <a:chOff x="333836" y="3717032"/>
              <a:chExt cx="11541183" cy="1152128"/>
            </a:xfrm>
          </p:grpSpPr>
          <p:sp>
            <p:nvSpPr>
              <p:cNvPr id="29" name="任意多边形 28"/>
              <p:cNvSpPr/>
              <p:nvPr/>
            </p:nvSpPr>
            <p:spPr>
              <a:xfrm>
                <a:off x="333836" y="3717032"/>
                <a:ext cx="2161764" cy="1152128"/>
              </a:xfrm>
              <a:custGeom>
                <a:avLst/>
                <a:gdLst>
                  <a:gd name="connsiteX0" fmla="*/ 0 w 2161764"/>
                  <a:gd name="connsiteY0" fmla="*/ 0 h 1298470"/>
                  <a:gd name="connsiteX1" fmla="*/ 2161764 w 2161764"/>
                  <a:gd name="connsiteY1" fmla="*/ 0 h 1298470"/>
                  <a:gd name="connsiteX2" fmla="*/ 2161764 w 2161764"/>
                  <a:gd name="connsiteY2" fmla="*/ 417222 h 1298470"/>
                  <a:gd name="connsiteX3" fmla="*/ 2161764 w 2161764"/>
                  <a:gd name="connsiteY3" fmla="*/ 578390 h 1298470"/>
                  <a:gd name="connsiteX4" fmla="*/ 2161764 w 2161764"/>
                  <a:gd name="connsiteY4" fmla="*/ 1099598 h 1298470"/>
                  <a:gd name="connsiteX5" fmla="*/ 1962892 w 2161764"/>
                  <a:gd name="connsiteY5" fmla="*/ 1298470 h 1298470"/>
                  <a:gd name="connsiteX6" fmla="*/ 198872 w 2161764"/>
                  <a:gd name="connsiteY6" fmla="*/ 1298470 h 1298470"/>
                  <a:gd name="connsiteX7" fmla="*/ 0 w 2161764"/>
                  <a:gd name="connsiteY7" fmla="*/ 1099598 h 1298470"/>
                  <a:gd name="connsiteX8" fmla="*/ 0 w 2161764"/>
                  <a:gd name="connsiteY8" fmla="*/ 578390 h 1298470"/>
                  <a:gd name="connsiteX9" fmla="*/ 0 w 2161764"/>
                  <a:gd name="connsiteY9" fmla="*/ 417222 h 1298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61764" h="1298470">
                    <a:moveTo>
                      <a:pt x="0" y="0"/>
                    </a:moveTo>
                    <a:lnTo>
                      <a:pt x="2161764" y="0"/>
                    </a:lnTo>
                    <a:lnTo>
                      <a:pt x="2161764" y="417222"/>
                    </a:lnTo>
                    <a:lnTo>
                      <a:pt x="2161764" y="578390"/>
                    </a:lnTo>
                    <a:lnTo>
                      <a:pt x="2161764" y="1099598"/>
                    </a:lnTo>
                    <a:cubicBezTo>
                      <a:pt x="2161764" y="1209432"/>
                      <a:pt x="2072726" y="1298470"/>
                      <a:pt x="1962892" y="1298470"/>
                    </a:cubicBezTo>
                    <a:lnTo>
                      <a:pt x="198872" y="1298470"/>
                    </a:lnTo>
                    <a:cubicBezTo>
                      <a:pt x="89038" y="1298470"/>
                      <a:pt x="0" y="1209432"/>
                      <a:pt x="0" y="1099598"/>
                    </a:cubicBezTo>
                    <a:lnTo>
                      <a:pt x="0" y="578390"/>
                    </a:lnTo>
                    <a:lnTo>
                      <a:pt x="0" y="417222"/>
                    </a:lnTo>
                    <a:close/>
                  </a:path>
                </a:pathLst>
              </a:custGeom>
              <a:solidFill>
                <a:srgbClr val="B6B6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0" name="直接连接符 29"/>
              <p:cNvCxnSpPr/>
              <p:nvPr/>
            </p:nvCxnSpPr>
            <p:spPr>
              <a:xfrm>
                <a:off x="2548754" y="393305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2548754" y="466834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8" name="直角三角形 27"/>
            <p:cNvSpPr/>
            <p:nvPr/>
          </p:nvSpPr>
          <p:spPr>
            <a:xfrm>
              <a:off x="2495600" y="1700808"/>
              <a:ext cx="216024" cy="144016"/>
            </a:xfrm>
            <a:prstGeom prst="rtTriangle">
              <a:avLst/>
            </a:prstGeom>
            <a:solidFill>
              <a:srgbClr val="4A4A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506027" y="2086930"/>
            <a:ext cx="185543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5</a:t>
            </a:r>
            <a:endParaRPr lang="zh-CN" altLang="en-US" sz="45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2204864"/>
            <a:ext cx="11521280" cy="387798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一、根据语境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 panose="02000000000000000000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用括号内所给单词的适当形式填空。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Tom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absent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week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ill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Thanks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kind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saved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homeless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dogs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cats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express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mainly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speech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writing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Everyone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themselves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beginning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课内夯基础.jpg" descr="id:214749188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3840480" cy="86296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44272" y="2852936"/>
            <a:ext cx="1152128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illness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023146" y="3434249"/>
            <a:ext cx="127265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kindness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79759" y="4739615"/>
            <a:ext cx="17516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expression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023146" y="5422516"/>
            <a:ext cx="14166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introduce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0217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5360" y="1268760"/>
            <a:ext cx="11521280" cy="3177793"/>
            <a:chOff x="335360" y="1268760"/>
            <a:chExt cx="11521280" cy="3177793"/>
          </a:xfrm>
        </p:grpSpPr>
        <p:sp>
          <p:nvSpPr>
            <p:cNvPr id="6" name="矩形 5"/>
            <p:cNvSpPr/>
            <p:nvPr/>
          </p:nvSpPr>
          <p:spPr>
            <a:xfrm>
              <a:off x="335360" y="1268760"/>
              <a:ext cx="11521280" cy="1238801"/>
            </a:xfrm>
            <a:prstGeom prst="rect">
              <a:avLst/>
            </a:prstGeom>
          </p:spPr>
          <p:txBody>
            <a:bodyPr wrap="square" lIns="36000" tIns="0" rIns="36000" bIns="0">
              <a:spAutoFit/>
            </a:bodyPr>
            <a:lstStyle/>
            <a:p>
              <a:pPr lvl="0" algn="just">
                <a:lnSpc>
                  <a:spcPct val="150000"/>
                </a:lnSpc>
                <a:spcAft>
                  <a:spcPts val="0"/>
                </a:spcAft>
                <a:tabLst>
                  <a:tab pos="5311140" algn="l"/>
                </a:tabLst>
              </a:pP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 panose="02010600010101010101" pitchFamily="2" charset="-122"/>
                  <a:cs typeface="Times New Roman" panose="02020603050405020304" pitchFamily="18" charset="0"/>
                </a:rPr>
                <a:t>.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After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 panose="0201060001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the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 panose="0201060001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accident</a:t>
              </a:r>
              <a:r>
                <a:rPr lang="en-US" altLang="zh-CN" sz="2800" dirty="0">
                  <a:solidFill>
                    <a:srgbClr val="000000"/>
                  </a:solidFill>
                  <a:latin typeface="方正书宋_GBK" panose="03000509000000000000" pitchFamily="65" charset="-122"/>
                  <a:cs typeface="Times New Roman" panose="02020603050405020304" pitchFamily="18" charset="0"/>
                </a:rPr>
                <a:t>,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 panose="0201060001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he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 panose="0201060001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had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 panose="0201060001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no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 panose="0201060001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</a:t>
              </a:r>
              <a:r>
                <a:rPr lang="en-US" altLang="zh-CN" sz="2800" dirty="0">
                  <a:solidFill>
                    <a:srgbClr val="000000"/>
                  </a:solidFill>
                  <a:latin typeface="方正书宋_GBK" panose="03000509000000000000" pitchFamily="65" charset="-122"/>
                  <a:cs typeface="Times New Roman" panose="02020603050405020304" pitchFamily="18" charset="0"/>
                </a:rPr>
                <a:t>(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feel</a:t>
              </a:r>
              <a:r>
                <a:rPr lang="en-US" altLang="zh-CN" sz="2800" dirty="0">
                  <a:solidFill>
                    <a:srgbClr val="000000"/>
                  </a:solidFill>
                  <a:latin typeface="方正书宋_GBK" panose="03000509000000000000" pitchFamily="65" charset="-122"/>
                  <a:cs typeface="Times New Roman" panose="02020603050405020304" pitchFamily="18" charset="0"/>
                </a:rPr>
                <a:t>)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 panose="0201060001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in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 panose="0201060001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his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 panose="0201060001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legs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 panose="02010600010101010101" pitchFamily="2" charset="-122"/>
                  <a:cs typeface="Times New Roman" panose="02020603050405020304" pitchFamily="18" charset="0"/>
                </a:rPr>
                <a:t>. </a:t>
              </a:r>
              <a:endParaRPr lang="zh-CN" altLang="zh-CN" sz="1200" dirty="0">
                <a:solidFill>
                  <a:srgbClr val="000000"/>
                </a:solidFill>
                <a:latin typeface="NEU-BZ-S92" panose="02010600010101010101" pitchFamily="2" charset="-122"/>
                <a:ea typeface="NEU-BZ-S92" panose="02010600010101010101" pitchFamily="2" charset="-122"/>
                <a:cs typeface="Times New Roman" panose="02020603050405020304" pitchFamily="18" charset="0"/>
              </a:endParaRPr>
            </a:p>
            <a:p>
              <a:pPr lvl="0" algn="just">
                <a:lnSpc>
                  <a:spcPct val="150000"/>
                </a:lnSpc>
                <a:spcAft>
                  <a:spcPts val="0"/>
                </a:spcAft>
                <a:tabLst>
                  <a:tab pos="5311140" algn="l"/>
                </a:tabLst>
              </a:pP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6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 panose="02010600010101010101" pitchFamily="2" charset="-122"/>
                  <a:cs typeface="Times New Roman" panose="02020603050405020304" pitchFamily="18" charset="0"/>
                </a:rPr>
                <a:t>.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After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 panose="0201060001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 panose="0201060001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few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 panose="0201060001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minutes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 panose="0201060001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our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 panose="0201060001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eyes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 panose="0201060001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got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 panose="0201060001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used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 panose="0201060001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to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 panose="0201060001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the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 panose="0201060001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</a:t>
              </a:r>
              <a:r>
                <a:rPr lang="en-US" altLang="zh-CN" sz="2800" dirty="0">
                  <a:solidFill>
                    <a:srgbClr val="000000"/>
                  </a:solidFill>
                  <a:latin typeface="方正书宋_GBK" panose="03000509000000000000" pitchFamily="65" charset="-122"/>
                  <a:cs typeface="Times New Roman" panose="02020603050405020304" pitchFamily="18" charset="0"/>
                </a:rPr>
                <a:t>(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dark</a:t>
              </a:r>
              <a:r>
                <a:rPr lang="en-US" altLang="zh-CN" sz="2800" dirty="0">
                  <a:solidFill>
                    <a:srgbClr val="000000"/>
                  </a:solidFill>
                  <a:latin typeface="方正书宋_GBK" panose="03000509000000000000" pitchFamily="65" charset="-122"/>
                  <a:cs typeface="Times New Roman" panose="02020603050405020304" pitchFamily="18" charset="0"/>
                </a:rPr>
                <a:t>)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 panose="02010600010101010101" pitchFamily="2" charset="-122"/>
                  <a:cs typeface="Times New Roman" panose="02020603050405020304" pitchFamily="18" charset="0"/>
                </a:rPr>
                <a:t>. </a:t>
              </a:r>
              <a:endParaRPr lang="zh-CN" altLang="zh-CN" sz="1200" dirty="0">
                <a:solidFill>
                  <a:srgbClr val="000000"/>
                </a:solidFill>
                <a:latin typeface="NEU-BZ-S92" panose="02010600010101010101" pitchFamily="2" charset="-122"/>
                <a:ea typeface="NEU-BZ-S92" panose="0201060001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335360" y="2507561"/>
              <a:ext cx="11521280" cy="1938992"/>
            </a:xfrm>
            <a:prstGeom prst="rect">
              <a:avLst/>
            </a:prstGeom>
          </p:spPr>
          <p:txBody>
            <a:bodyPr wrap="square" lIns="36000" tIns="0" rIns="36000" bIns="0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  <a:tabLst>
                  <a:tab pos="5311140" algn="l"/>
                </a:tabLst>
              </a:pP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 panose="02010600010101010101" pitchFamily="2" charset="-122"/>
                  <a:cs typeface="Times New Roman" panose="02020603050405020304" pitchFamily="18" charset="0"/>
                </a:rPr>
                <a:t>.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We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 panose="0201060001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will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 panose="0201060001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hold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 panose="0201060001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 panose="0201060001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方正书宋_GBK" panose="03000509000000000000" pitchFamily="65" charset="-122"/>
                  <a:cs typeface="Times New Roman" panose="02020603050405020304" pitchFamily="18" charset="0"/>
                </a:rPr>
                <a:t>(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celebrate</a:t>
              </a:r>
              <a:r>
                <a:rPr lang="en-US" altLang="zh-CN" sz="2800" dirty="0">
                  <a:solidFill>
                    <a:srgbClr val="000000"/>
                  </a:solidFill>
                  <a:latin typeface="方正书宋_GBK" panose="03000509000000000000" pitchFamily="65" charset="-122"/>
                  <a:cs typeface="Times New Roman" panose="02020603050405020304" pitchFamily="18" charset="0"/>
                </a:rPr>
                <a:t>)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 panose="0201060001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on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 panose="0201060001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National Day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 panose="02010600010101010101" pitchFamily="2" charset="-122"/>
                  <a:cs typeface="Times New Roman" panose="02020603050405020304" pitchFamily="18" charset="0"/>
                </a:rPr>
                <a:t>.</a:t>
              </a:r>
              <a:endParaRPr lang="zh-CN" altLang="zh-CN" sz="1200" dirty="0">
                <a:solidFill>
                  <a:srgbClr val="000000"/>
                </a:solidFill>
                <a:latin typeface="NEU-BZ-S92" panose="02010600010101010101" pitchFamily="2" charset="-122"/>
                <a:ea typeface="NEU-BZ-S92" panose="02010600010101010101" pitchFamily="2" charset="-122"/>
                <a:cs typeface="Times New Roman" panose="02020603050405020304" pitchFamily="18" charset="0"/>
              </a:endParaRPr>
            </a:p>
            <a:p>
              <a:pPr algn="just">
                <a:lnSpc>
                  <a:spcPct val="150000"/>
                </a:lnSpc>
                <a:spcAft>
                  <a:spcPts val="0"/>
                </a:spcAft>
                <a:tabLst>
                  <a:tab pos="5311140" algn="l"/>
                </a:tabLst>
              </a:pP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8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 panose="02010600010101010101" pitchFamily="2" charset="-122"/>
                  <a:cs typeface="Times New Roman" panose="02020603050405020304" pitchFamily="18" charset="0"/>
                </a:rPr>
                <a:t>.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How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 panose="0201060001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many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 panose="0201060001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people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 panose="0201060001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came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 panose="0201060001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to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 panose="0201060001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the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 panose="0201060001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</a:t>
              </a:r>
              <a:r>
                <a:rPr lang="en-US" altLang="zh-CN" sz="2800" dirty="0">
                  <a:solidFill>
                    <a:srgbClr val="000000"/>
                  </a:solidFill>
                  <a:latin typeface="方正书宋_GBK" panose="03000509000000000000" pitchFamily="65" charset="-122"/>
                  <a:cs typeface="Times New Roman" panose="02020603050405020304" pitchFamily="18" charset="0"/>
                </a:rPr>
                <a:t>(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meet</a:t>
              </a:r>
              <a:r>
                <a:rPr lang="en-US" altLang="zh-CN" sz="2800" dirty="0">
                  <a:solidFill>
                    <a:srgbClr val="000000"/>
                  </a:solidFill>
                  <a:latin typeface="方正书宋_GBK" panose="03000509000000000000" pitchFamily="65" charset="-122"/>
                  <a:cs typeface="Times New Roman" panose="02020603050405020304" pitchFamily="18" charset="0"/>
                </a:rPr>
                <a:t>)?</a:t>
              </a:r>
              <a:r>
                <a:rPr lang="en-US" altLang="zh-CN" sz="2800" dirty="0">
                  <a:solidFill>
                    <a:srgbClr val="000000"/>
                  </a:solidFill>
                  <a:latin typeface="Cambria" panose="02040503050406030204" pitchFamily="18" charset="0"/>
                  <a:cs typeface="Cambria" panose="02040503050406030204" pitchFamily="18" charset="0"/>
                </a:rPr>
                <a:t> </a:t>
              </a:r>
              <a:endParaRPr lang="zh-CN" altLang="zh-CN" sz="1200" dirty="0">
                <a:solidFill>
                  <a:srgbClr val="000000"/>
                </a:solidFill>
                <a:latin typeface="NEU-BZ-S92" panose="02010600010101010101" pitchFamily="2" charset="-122"/>
                <a:ea typeface="NEU-BZ-S92" panose="02010600010101010101" pitchFamily="2" charset="-122"/>
                <a:cs typeface="Times New Roman" panose="02020603050405020304" pitchFamily="18" charset="0"/>
              </a:endParaRPr>
            </a:p>
            <a:p>
              <a:pPr algn="just">
                <a:lnSpc>
                  <a:spcPct val="150000"/>
                </a:lnSpc>
                <a:spcAft>
                  <a:spcPts val="0"/>
                </a:spcAft>
                <a:tabLst>
                  <a:tab pos="5311140" algn="l"/>
                </a:tabLst>
              </a:pP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9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 panose="02010600010101010101" pitchFamily="2" charset="-122"/>
                  <a:cs typeface="Times New Roman" panose="02020603050405020304" pitchFamily="18" charset="0"/>
                </a:rPr>
                <a:t>.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Yesterday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 panose="0201060001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Jim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 panose="0201060001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</a:t>
              </a:r>
              <a:r>
                <a:rPr lang="en-US" altLang="zh-CN" sz="2800" dirty="0">
                  <a:solidFill>
                    <a:srgbClr val="000000"/>
                  </a:solidFill>
                  <a:latin typeface="方正书宋_GBK" panose="03000509000000000000" pitchFamily="65" charset="-122"/>
                  <a:cs typeface="Times New Roman" panose="02020603050405020304" pitchFamily="18" charset="0"/>
                </a:rPr>
                <a:t>(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accept</a:t>
              </a:r>
              <a:r>
                <a:rPr lang="en-US" altLang="zh-CN" sz="2800" dirty="0">
                  <a:solidFill>
                    <a:srgbClr val="000000"/>
                  </a:solidFill>
                  <a:latin typeface="方正书宋_GBK" panose="03000509000000000000" pitchFamily="65" charset="-122"/>
                  <a:cs typeface="Times New Roman" panose="02020603050405020304" pitchFamily="18" charset="0"/>
                </a:rPr>
                <a:t>)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 panose="0201060001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our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 panose="0201060001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invitation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 panose="02010600010101010101" pitchFamily="2" charset="-122"/>
                  <a:cs typeface="Times New Roman" panose="02020603050405020304" pitchFamily="18" charset="0"/>
                </a:rPr>
                <a:t>. </a:t>
              </a:r>
              <a:endParaRPr lang="zh-CN" altLang="zh-CN" sz="1200" dirty="0">
                <a:solidFill>
                  <a:srgbClr val="000000"/>
                </a:solidFill>
                <a:latin typeface="NEU-BZ-S92" panose="02010600010101010101" pitchFamily="2" charset="-122"/>
                <a:ea typeface="NEU-BZ-S92" panose="02010600010101010101" pitchFamily="2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4" name="c054.jpg" descr="id:2147494180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9420780" y="1268760"/>
            <a:ext cx="2435860" cy="2070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943872" y="1268760"/>
            <a:ext cx="1152128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feeling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032104" y="1940092"/>
            <a:ext cx="13176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darkness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01141" y="2516951"/>
            <a:ext cx="17863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celebration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105918" y="3142709"/>
            <a:ext cx="12928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meeting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90980" y="3789040"/>
            <a:ext cx="128879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NEU-BZ-S92" panose="02020503000000020003" pitchFamily="18" charset="-122"/>
                <a:cs typeface="Times New Roman" panose="02020603050405020304" pitchFamily="18" charset="0"/>
              </a:rPr>
              <a:t>accepted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5843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2204864"/>
            <a:ext cx="11521280" cy="1885131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 panose="0201060001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二、语篇填空。</a:t>
            </a:r>
            <a:endParaRPr lang="zh-CN" altLang="zh-CN" sz="120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第一节　阅读短文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从方框中选择适当的词并用其正确形式填空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使短文通顺、意思完整。每空限填一词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每词限用一次。</a:t>
            </a:r>
            <a:endParaRPr lang="zh-CN" altLang="zh-CN" sz="120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课外提素养.jpg" descr="id:214749189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341899"/>
            <a:ext cx="3672205" cy="86296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4089995"/>
            <a:ext cx="11521280" cy="59247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4860925" algn="l"/>
              </a:tabLst>
            </a:pP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interest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group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clean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tooth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use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one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large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as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also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by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9541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81745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3740" algn="ctr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 dirty="0">
                <a:solidFill>
                  <a:srgbClr val="000000"/>
                </a:solidFill>
                <a:latin typeface="NEU-HZ-S92" panose="02000503000000090003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􀆳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ways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keep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clean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dirty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bath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shower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NEU-BZ-S92" panose="02010600010101010101" pitchFamily="2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soap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keep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themselves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such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____dogs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cats</a:t>
            </a:r>
            <a:r>
              <a:rPr lang="en-US" altLang="zh-CN" sz="2800" dirty="0" err="1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keep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themselves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clean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licking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舔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also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pull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small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dirty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things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lick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almost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brush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clean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themselves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240016" y="2564904"/>
            <a:ext cx="1152128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clean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95400" y="3213330"/>
            <a:ext cx="5040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as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135560" y="3859661"/>
            <a:ext cx="9361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teeth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879976" y="4442361"/>
            <a:ext cx="1152128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using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7234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11678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Birds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baths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clean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walk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through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water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deep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Next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beat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wings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themselves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Birds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sand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沙子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baths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ground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thought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drive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away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parasites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寄生虫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fish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need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cleaning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Fish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little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parasites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mouths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fish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eating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these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parasites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off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fish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Such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fish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called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cleaner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fish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fish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open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mouths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cleaner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fish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clean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79976" y="1268760"/>
            <a:ext cx="8640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First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120336" y="1955083"/>
            <a:ext cx="7849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also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82669" y="4486522"/>
            <a:ext cx="58919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by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943872" y="5138121"/>
            <a:ext cx="1152128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Larger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4921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1885131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clean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each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such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monkeys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often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clean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each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monkey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clean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monkey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NEU-BZ-S92" panose="02010600010101010101" pitchFamily="2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reach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03912" y="1297032"/>
            <a:ext cx="1152128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groups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09430" y="2558672"/>
            <a:ext cx="14865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interesting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3553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1238801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第二节　阅读短文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根据语篇要求填空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使短文通顺、意思完整。每空限填一词。</a:t>
            </a:r>
            <a:endParaRPr lang="zh-CN" altLang="zh-CN" sz="120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35360" y="2564997"/>
            <a:ext cx="11521280" cy="2585323"/>
            <a:chOff x="335360" y="2564997"/>
            <a:chExt cx="11521280" cy="2585323"/>
          </a:xfrm>
        </p:grpSpPr>
        <p:sp>
          <p:nvSpPr>
            <p:cNvPr id="3" name="矩形 2"/>
            <p:cNvSpPr/>
            <p:nvPr/>
          </p:nvSpPr>
          <p:spPr>
            <a:xfrm>
              <a:off x="335360" y="2564997"/>
              <a:ext cx="8856984" cy="2585323"/>
            </a:xfrm>
            <a:prstGeom prst="rect">
              <a:avLst/>
            </a:prstGeom>
          </p:spPr>
          <p:txBody>
            <a:bodyPr wrap="square" lIns="36000" tIns="0" rIns="36000" bIns="0">
              <a:spAutoFit/>
            </a:bodyPr>
            <a:lstStyle/>
            <a:p>
              <a:pPr indent="711200" algn="just">
                <a:lnSpc>
                  <a:spcPct val="150000"/>
                </a:lnSpc>
                <a:spcAft>
                  <a:spcPts val="0"/>
                </a:spcAft>
                <a:tabLst>
                  <a:tab pos="5311140" algn="l"/>
                </a:tabLst>
              </a:pP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Elephants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 panose="0201060001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are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 panose="0201060001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very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 panose="0201060001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big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 panose="0201060001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and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 panose="0201060001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strong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 panose="02010600010101010101" pitchFamily="2" charset="-122"/>
                  <a:cs typeface="Times New Roman" panose="02020603050405020304" pitchFamily="18" charset="0"/>
                </a:rPr>
                <a:t>.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They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 panose="0201060001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are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 panose="0201060001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bigger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 panose="0201060001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11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NEU-BZ-S92" panose="02010600010101010101" pitchFamily="2" charset="-122"/>
                  <a:cs typeface="Times New Roman" panose="02020603050405020304" pitchFamily="18" charset="0"/>
                </a:rPr>
                <a:t>.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NEU-BZ-S92" panose="0201060001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any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 panose="0201060001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other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 panose="0201060001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animal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 panose="0201060001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on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 panose="0201060001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land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 panose="02010600010101010101" pitchFamily="2" charset="-122"/>
                  <a:cs typeface="Times New Roman" panose="02020603050405020304" pitchFamily="18" charset="0"/>
                </a:rPr>
                <a:t>.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They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 panose="0201060001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are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 panose="0201060001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grey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 panose="0201060001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and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 panose="0201060001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have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 panose="0201060001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long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 panose="0201060001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trunks</a:t>
              </a:r>
              <a:r>
                <a:rPr lang="en-US" altLang="zh-CN" sz="2800" dirty="0">
                  <a:solidFill>
                    <a:srgbClr val="000000"/>
                  </a:solidFill>
                  <a:latin typeface="方正书宋_GBK" panose="03000509000000000000" pitchFamily="65" charset="-122"/>
                  <a:cs typeface="Times New Roman" panose="02020603050405020304" pitchFamily="18" charset="0"/>
                </a:rPr>
                <a:t>(</a:t>
              </a:r>
              <a:r>
                <a:rPr lang="zh-CN" altLang="zh-CN" sz="2800" dirty="0">
                  <a:solidFill>
                    <a:srgbClr val="000000"/>
                  </a:solidFill>
                  <a:latin typeface="NEU-BZ-S92" panose="02010600010101010101" pitchFamily="2" charset="-122"/>
                  <a:cs typeface="Times New Roman" panose="02020603050405020304" pitchFamily="18" charset="0"/>
                </a:rPr>
                <a:t>象鼻</a:t>
              </a:r>
              <a:r>
                <a:rPr lang="en-US" altLang="zh-CN" sz="2800" dirty="0">
                  <a:solidFill>
                    <a:srgbClr val="000000"/>
                  </a:solidFill>
                  <a:latin typeface="方正书宋_GBK" panose="03000509000000000000" pitchFamily="65" charset="-122"/>
                  <a:cs typeface="Times New Roman" panose="02020603050405020304" pitchFamily="18" charset="0"/>
                </a:rPr>
                <a:t>)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 panose="0201060001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and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 panose="0201060001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tusks</a:t>
              </a:r>
              <a:r>
                <a:rPr lang="en-US" altLang="zh-CN" sz="2800" dirty="0">
                  <a:solidFill>
                    <a:srgbClr val="000000"/>
                  </a:solidFill>
                  <a:latin typeface="方正书宋_GBK" panose="03000509000000000000" pitchFamily="65" charset="-122"/>
                  <a:cs typeface="Times New Roman" panose="02020603050405020304" pitchFamily="18" charset="0"/>
                </a:rPr>
                <a:t>(</a:t>
              </a:r>
              <a:r>
                <a:rPr lang="zh-CN" altLang="zh-CN" sz="2800" dirty="0">
                  <a:solidFill>
                    <a:srgbClr val="000000"/>
                  </a:solidFill>
                  <a:latin typeface="NEU-BZ-S92" panose="02010600010101010101" pitchFamily="2" charset="-122"/>
                  <a:cs typeface="Times New Roman" panose="02020603050405020304" pitchFamily="18" charset="0"/>
                </a:rPr>
                <a:t>长牙</a:t>
              </a:r>
              <a:r>
                <a:rPr lang="en-US" altLang="zh-CN" sz="2800" dirty="0">
                  <a:solidFill>
                    <a:srgbClr val="000000"/>
                  </a:solidFill>
                  <a:latin typeface="方正书宋_GBK" panose="03000509000000000000" pitchFamily="65" charset="-122"/>
                  <a:cs typeface="Times New Roman" panose="02020603050405020304" pitchFamily="18" charset="0"/>
                </a:rPr>
                <a:t>)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 panose="02010600010101010101" pitchFamily="2" charset="-122"/>
                  <a:cs typeface="Times New Roman" panose="02020603050405020304" pitchFamily="18" charset="0"/>
                </a:rPr>
                <a:t>.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They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 panose="0201060001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have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 panose="0201060001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poor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 panose="0201060001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eyesight</a:t>
              </a:r>
              <a:r>
                <a:rPr lang="en-US" altLang="zh-CN" sz="2800" dirty="0">
                  <a:solidFill>
                    <a:srgbClr val="000000"/>
                  </a:solidFill>
                  <a:latin typeface="方正书宋_GBK" panose="03000509000000000000" pitchFamily="65" charset="-122"/>
                  <a:cs typeface="Times New Roman" panose="02020603050405020304" pitchFamily="18" charset="0"/>
                </a:rPr>
                <a:t>,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 panose="0201060001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12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NEU-BZ-S92" panose="02010600010101010101" pitchFamily="2" charset="-122"/>
                  <a:cs typeface="Times New Roman" panose="02020603050405020304" pitchFamily="18" charset="0"/>
                </a:rPr>
                <a:t>.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____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NEU-BZ-S92" panose="0201060001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very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 panose="0201060001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good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 panose="0201060001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hearing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 panose="0201060001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and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 panose="0201060001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smell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 panose="02010600010101010101" pitchFamily="2" charset="-122"/>
                  <a:cs typeface="Times New Roman" panose="02020603050405020304" pitchFamily="18" charset="0"/>
                </a:rPr>
                <a:t>.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They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 panose="0201060001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can</a:t>
              </a:r>
              <a:endParaRPr lang="zh-CN" altLang="zh-CN" sz="1200" dirty="0">
                <a:solidFill>
                  <a:srgbClr val="000000"/>
                </a:solidFill>
                <a:latin typeface="NEU-BZ-S92" panose="02010600010101010101" pitchFamily="2" charset="-122"/>
                <a:ea typeface="NEU-BZ-S92" panose="02010600010101010101" pitchFamily="2" charset="-122"/>
                <a:cs typeface="Times New Roman" panose="02020603050405020304" pitchFamily="18" charset="0"/>
              </a:endParaRPr>
            </a:p>
          </p:txBody>
        </p:sp>
        <p:pic>
          <p:nvPicPr>
            <p:cNvPr id="4" name="c055.jpg" descr="id:2147494194;FounderCES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9347755" y="2780928"/>
              <a:ext cx="2508885" cy="1894205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911424" y="3228024"/>
            <a:ext cx="1152128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than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11424" y="4472364"/>
            <a:ext cx="1152128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but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2312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87798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lift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heavy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things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break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down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branches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trunks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Elephants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friendly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toward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each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toward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neighbours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Normally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group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years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Young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male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elephants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leave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group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until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years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old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Now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few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elephants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world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number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becoming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smaller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smaller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living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areas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farming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Also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hunt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tusks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104112" y="1275879"/>
            <a:ext cx="1152128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with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19536" y="2561421"/>
            <a:ext cx="7200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for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151784" y="3861048"/>
            <a:ext cx="1152128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is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1610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</TotalTime>
  <Words>446</Words>
  <Application>Microsoft Office PowerPoint</Application>
  <PresentationFormat>宽屏</PresentationFormat>
  <Paragraphs>48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1" baseType="lpstr">
      <vt:lpstr>NEU-BZ-S92</vt:lpstr>
      <vt:lpstr>NEU-HZ-S92</vt:lpstr>
      <vt:lpstr>方正兰亭中黑简体</vt:lpstr>
      <vt:lpstr>方正书宋_GBK</vt:lpstr>
      <vt:lpstr>黑体</vt:lpstr>
      <vt:lpstr>宋体</vt:lpstr>
      <vt:lpstr>Arial</vt:lpstr>
      <vt:lpstr>Calibri</vt:lpstr>
      <vt:lpstr>Cambria</vt:lpstr>
      <vt:lpstr>Raavi</vt:lpstr>
      <vt:lpstr>Times New Roman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87</cp:revision>
  <dcterms:created xsi:type="dcterms:W3CDTF">2015-09-16T06:44:00Z</dcterms:created>
  <dcterms:modified xsi:type="dcterms:W3CDTF">2025-08-27T07:43:26Z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