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4" r:id="rId10"/>
    <p:sldId id="335" r:id="rId11"/>
    <p:sldId id="336" r:id="rId12"/>
    <p:sldId id="337" r:id="rId13"/>
    <p:sldId id="338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>
                <a:latin typeface="Raavi" panose="020B0502040204020203" pitchFamily="34" charset="0"/>
                <a:cs typeface="Raavi" panose="020B0502040204020203" pitchFamily="34" charset="0"/>
              </a:rPr>
              <a:t>Wild animals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第三课时　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Reading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Ⅱ</a:t>
            </a:r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7045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3  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female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lions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each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judge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判断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simply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4  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lion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鬃毛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5  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female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lion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lions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6  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female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lions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lion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usually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weighs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kilograms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heavier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female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lion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Both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female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lions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7  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mouths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break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backs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8  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Lions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lion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usually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kills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between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twenty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large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each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9  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2412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unusual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lions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kill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1898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lions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10  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hundred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Kenya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11  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British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named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Patterson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12  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became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subject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主题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1996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Hollywood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movie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called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Ghost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Darkness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Indian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lions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dying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13  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really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necessary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必要的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14  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again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15  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7064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225800" algn="l"/>
                <a:tab pos="5737225" algn="l"/>
                <a:tab pos="825023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found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told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led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225800" algn="l"/>
                <a:tab pos="5737225" algn="l"/>
                <a:tab pos="825023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zoos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schools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parks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gardens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225800" algn="l"/>
                <a:tab pos="5737225" algn="l"/>
                <a:tab pos="825023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strange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tiring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225800" algn="l"/>
                <a:tab pos="5737225" algn="l"/>
                <a:tab pos="825023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eyes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names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colours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looks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225800" algn="l"/>
                <a:tab pos="5737225" algn="l"/>
                <a:tab pos="825023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225800" algn="l"/>
                <a:tab pos="5737225" algn="l"/>
                <a:tab pos="825023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larger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smaller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thinner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shorter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225800" algn="l"/>
                <a:tab pos="5737225" algn="l"/>
                <a:tab pos="825023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strong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soft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225800" algn="l"/>
                <a:tab pos="5737225" algn="l"/>
                <a:tab pos="825023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sadly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happily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easily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luckily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3392" y="1272878"/>
            <a:ext cx="389850" cy="581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3392" y="1897910"/>
            <a:ext cx="407484" cy="581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3392" y="2569242"/>
            <a:ext cx="389850" cy="581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3392" y="3275298"/>
            <a:ext cx="407484" cy="581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3392" y="3830883"/>
            <a:ext cx="407484" cy="581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3392" y="4455915"/>
            <a:ext cx="407484" cy="581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3392" y="5127247"/>
            <a:ext cx="389850" cy="581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3392" y="5833303"/>
            <a:ext cx="389850" cy="581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 defTabSz="911225">
              <a:lnSpc>
                <a:spcPct val="150000"/>
              </a:lnSpc>
              <a:spcAft>
                <a:spcPts val="0"/>
              </a:spcAft>
              <a:tabLst>
                <a:tab pos="3497263" algn="l"/>
                <a:tab pos="6461125" algn="l"/>
                <a:tab pos="861218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sale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 defTabSz="911225">
              <a:lnSpc>
                <a:spcPct val="150000"/>
              </a:lnSpc>
              <a:spcAft>
                <a:spcPts val="0"/>
              </a:spcAft>
              <a:tabLst>
                <a:tab pos="3497263" algn="l"/>
                <a:tab pos="6461125" algn="l"/>
                <a:tab pos="861218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killed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called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saved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kissed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 defTabSz="911225">
              <a:lnSpc>
                <a:spcPct val="150000"/>
              </a:lnSpc>
              <a:spcAft>
                <a:spcPts val="0"/>
              </a:spcAft>
              <a:tabLst>
                <a:tab pos="3497263" algn="l"/>
                <a:tab pos="6461125" algn="l"/>
                <a:tab pos="861218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before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 defTabSz="911225">
              <a:lnSpc>
                <a:spcPct val="150000"/>
              </a:lnSpc>
              <a:spcAft>
                <a:spcPts val="0"/>
              </a:spcAft>
              <a:tabLst>
                <a:tab pos="3497263" algn="l"/>
                <a:tab pos="6461125" algn="l"/>
                <a:tab pos="861218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story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game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invention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 defTabSz="911225">
              <a:lnSpc>
                <a:spcPct val="150000"/>
              </a:lnSpc>
              <a:spcAft>
                <a:spcPts val="0"/>
              </a:spcAft>
              <a:tabLst>
                <a:tab pos="3497263" algn="l"/>
                <a:tab pos="6461125" algn="l"/>
                <a:tab pos="861218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 defTabSz="911225">
              <a:lnSpc>
                <a:spcPct val="150000"/>
              </a:lnSpc>
              <a:spcAft>
                <a:spcPts val="0"/>
              </a:spcAft>
              <a:tabLst>
                <a:tab pos="3497263" algn="l"/>
                <a:tab pos="6461125" algn="l"/>
                <a:tab pos="861218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 defTabSz="911225">
              <a:lnSpc>
                <a:spcPct val="150000"/>
              </a:lnSpc>
              <a:spcAft>
                <a:spcPts val="0"/>
              </a:spcAft>
              <a:tabLst>
                <a:tab pos="3497263" algn="l"/>
                <a:tab pos="6461125" algn="l"/>
                <a:tab pos="861218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watch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call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raise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5400" y="1268760"/>
            <a:ext cx="389850" cy="581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5400" y="1905367"/>
            <a:ext cx="407484" cy="581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5400" y="2576699"/>
            <a:ext cx="389850" cy="581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5400" y="3236456"/>
            <a:ext cx="389850" cy="581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5400" y="3873063"/>
            <a:ext cx="407484" cy="581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5400" y="4544395"/>
            <a:ext cx="407484" cy="581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5400" y="5204152"/>
            <a:ext cx="407484" cy="581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231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592470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一、根据句意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 panose="02000000000000000000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从方框中选择恰当的单词并用其适当形式填空。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课内夯基础.jpg" descr="id:21474918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840480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868055"/>
            <a:ext cx="11521280" cy="59247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tiny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satisfy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government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effort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increase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3561392"/>
            <a:ext cx="11521280" cy="1238801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3406775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meet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3352" y="3657572"/>
            <a:ext cx="4700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665121" y="3611153"/>
            <a:ext cx="2982607" cy="537927"/>
            <a:chOff x="990055" y="1247380"/>
            <a:chExt cx="2982607" cy="53792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人际交往</a:t>
              </a:r>
            </a:p>
          </p:txBody>
        </p:sp>
      </p:grpSp>
      <p:sp>
        <p:nvSpPr>
          <p:cNvPr id="12" name="矩形 11"/>
          <p:cNvSpPr/>
          <p:nvPr/>
        </p:nvSpPr>
        <p:spPr>
          <a:xfrm>
            <a:off x="335360" y="4800193"/>
            <a:ext cx="907300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Ants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____________animals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world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number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foreign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city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3" name="c050.jpg" descr="id:2147494073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9664214" y="4509120"/>
            <a:ext cx="1909099" cy="1656184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5579449" y="3557593"/>
            <a:ext cx="861967" cy="581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effort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36993" y="4880167"/>
            <a:ext cx="934871" cy="581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tiniest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493849" y="5421117"/>
            <a:ext cx="1447832" cy="581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increasing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3146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local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____________are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trying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farmers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money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nothing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____________than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seeing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grow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person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95154" y="1279273"/>
            <a:ext cx="1773242" cy="581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governments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39759" y="2541975"/>
            <a:ext cx="1380506" cy="581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satisfying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二、根据语境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 panose="02000000000000000000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用括号内所给单词的适当形式填空。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realize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importance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father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back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half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month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late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careful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mistake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犯错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easy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                                   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Wild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3352" y="3913892"/>
            <a:ext cx="4700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665121" y="3863391"/>
            <a:ext cx="2982607" cy="537927"/>
            <a:chOff x="990055" y="1247380"/>
            <a:chExt cx="2982607" cy="53792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生态保护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810691" y="1844824"/>
            <a:ext cx="1140056" cy="581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Luckily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85516" y="2469857"/>
            <a:ext cx="729687" cy="581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later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357384" y="3175913"/>
            <a:ext cx="901209" cy="581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easily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3352" y="4450328"/>
            <a:ext cx="1430200" cy="581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protection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870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885131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3497263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driving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light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busier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8575" y="1393612"/>
            <a:ext cx="4700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778575" y="1340768"/>
            <a:ext cx="2982607" cy="537927"/>
            <a:chOff x="990055" y="1247380"/>
            <a:chExt cx="2982607" cy="53792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交通规则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508325" y="1934979"/>
            <a:ext cx="970137" cy="581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means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41834" y="2502139"/>
            <a:ext cx="1106393" cy="581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happier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92470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三、根据语境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 panose="02000000000000000000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从方框中选择恰当的短语并用其适当形式填空。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1931951"/>
            <a:ext cx="11521280" cy="59247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sick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action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nature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reserve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result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2635336"/>
            <a:ext cx="11521280" cy="323165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failed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match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__________________for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nowadays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clothes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winter</a:t>
            </a:r>
            <a:r>
              <a:rPr lang="en-US" altLang="zh-CN" sz="2800" dirty="0" err="1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might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83432" y="2651029"/>
            <a:ext cx="1500732" cy="581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As a result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41306" y="3279735"/>
            <a:ext cx="1406154" cy="581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Thanks to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15999" y="3889520"/>
            <a:ext cx="2037737" cy="581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nature reserves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29184" y="5185885"/>
            <a:ext cx="1132041" cy="581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get sick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499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5360" y="1326103"/>
            <a:ext cx="11521280" cy="1238801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indent="3497263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environment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beautiful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5360" y="1449214"/>
            <a:ext cx="4700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787171" y="1398111"/>
            <a:ext cx="2982607" cy="537927"/>
            <a:chOff x="990055" y="1247380"/>
            <a:chExt cx="2982607" cy="537927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环保意识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6063309" y="1326103"/>
            <a:ext cx="1779654" cy="581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taking action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48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四、根据语境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 panose="02000000000000000000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在空白处填入一个恰当的单词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 panose="02000000000000000000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使句意完整通顺。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girl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sleeps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_____the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light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difficult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_____many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number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boys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basketball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number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54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____stand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en-US" altLang="zh-CN" sz="2800" dirty="0" smtClean="0">
              <a:solidFill>
                <a:srgbClr val="000000"/>
              </a:solidFill>
              <a:latin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____your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flowers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c051.jpg" descr="id:214749410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912424" y="4005064"/>
            <a:ext cx="2040890" cy="25012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55840" y="1916832"/>
            <a:ext cx="731290" cy="581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with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53420" y="2518716"/>
            <a:ext cx="543739" cy="581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for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59344" y="3143749"/>
            <a:ext cx="407484" cy="581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80376" y="3240260"/>
            <a:ext cx="662361" cy="581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The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11557" y="4440113"/>
            <a:ext cx="423514" cy="581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to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12640" y="5088296"/>
            <a:ext cx="543739" cy="581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for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1714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317779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五、完形填空。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lion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fierce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凶猛的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world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endParaRPr lang="en-US" altLang="zh-CN" sz="2800" dirty="0" smtClean="0">
              <a:solidFill>
                <a:srgbClr val="000000"/>
              </a:solidFill>
              <a:latin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Lions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  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Africa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India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Lions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Africa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without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2800" dirty="0" smtClean="0">
              <a:solidFill>
                <a:srgbClr val="000000"/>
              </a:solidFill>
              <a:latin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month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Lions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popular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2  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endParaRPr lang="en-US" altLang="zh-CN" sz="2800" dirty="0" smtClean="0">
              <a:solidFill>
                <a:srgbClr val="000000"/>
              </a:solidFill>
              <a:latin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Almost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zoo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around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world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few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lions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课外提素养.jpg" descr="id:21474918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41899"/>
            <a:ext cx="3672205" cy="862965"/>
          </a:xfrm>
          <a:prstGeom prst="rect">
            <a:avLst/>
          </a:prstGeom>
        </p:spPr>
      </p:pic>
      <p:pic>
        <p:nvPicPr>
          <p:cNvPr id="4" name="c052.jpg" descr="id:2147494115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0488488" y="2667270"/>
            <a:ext cx="1484630" cy="2252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54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549</Words>
  <Application>Microsoft Office PowerPoint</Application>
  <PresentationFormat>宽屏</PresentationFormat>
  <Paragraphs>101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NEU-BZ-S92</vt:lpstr>
      <vt:lpstr>等线</vt:lpstr>
      <vt:lpstr>方正兰亭中黑简体</vt:lpstr>
      <vt:lpstr>方正书宋_GBK</vt:lpstr>
      <vt:lpstr>黑体</vt:lpstr>
      <vt:lpstr>楷体</vt:lpstr>
      <vt:lpstr>宋体</vt:lpstr>
      <vt:lpstr>Arial</vt:lpstr>
      <vt:lpstr>Calibri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2025-08-27T07:27:18Z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