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handoutMasterIdLst>
    <p:handoutMasterId r:id="rId19"/>
  </p:handoutMasterIdLst>
  <p:sldIdLst>
    <p:sldId id="324" r:id="rId2"/>
    <p:sldId id="325" r:id="rId3"/>
    <p:sldId id="327" r:id="rId4"/>
    <p:sldId id="328" r:id="rId5"/>
    <p:sldId id="329" r:id="rId6"/>
    <p:sldId id="330" r:id="rId7"/>
    <p:sldId id="331" r:id="rId8"/>
    <p:sldId id="332" r:id="rId9"/>
    <p:sldId id="334" r:id="rId10"/>
    <p:sldId id="337" r:id="rId11"/>
    <p:sldId id="338" r:id="rId12"/>
    <p:sldId id="339" r:id="rId13"/>
    <p:sldId id="343" r:id="rId14"/>
    <p:sldId id="340" r:id="rId15"/>
    <p:sldId id="341" r:id="rId16"/>
    <p:sldId id="342" r:id="rId17"/>
  </p:sldIdLst>
  <p:sldSz cx="12192000" cy="6858000"/>
  <p:notesSz cx="6858000" cy="9144000"/>
  <p:custDataLst>
    <p:tags r:id="rId20"/>
  </p:custDataLst>
  <p:defaultTextStyle>
    <a:defPPr>
      <a:defRPr lang="zh-CN"/>
    </a:defPPr>
    <a:lvl1pPr marL="0" lvl="0"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9393"/>
    <a:srgbClr val="4A4A4A"/>
    <a:srgbClr val="B6B6B6"/>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83" d="100"/>
          <a:sy n="83" d="100"/>
        </p:scale>
        <p:origin x="678" y="7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2025/8/27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75165"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userDrawn="1"/>
        </p:nvPicPr>
        <p:blipFill>
          <a:blip r:embed="rId4"/>
          <a:stretch>
            <a:fillRect/>
          </a:stretch>
        </p:blipFill>
        <p:spPr>
          <a:xfrm>
            <a:off x="15240" y="0"/>
            <a:ext cx="1096010" cy="12166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627790" y="2212624"/>
            <a:ext cx="9266083" cy="784830"/>
          </a:xfrm>
          <a:prstGeom prst="rect">
            <a:avLst/>
          </a:prstGeom>
          <a:noFill/>
        </p:spPr>
        <p:txBody>
          <a:bodyPr wrap="square" rtlCol="0">
            <a:spAutoFit/>
          </a:bodyPr>
          <a:lstStyle/>
          <a:p>
            <a:r>
              <a:rPr lang="en-US" altLang="zh-CN" sz="4500" b="1" dirty="0" smtClean="0">
                <a:latin typeface="Raavi" panose="020B0502040204020203" pitchFamily="34" charset="0"/>
                <a:cs typeface="Raavi" panose="020B0502040204020203" pitchFamily="34" charset="0"/>
              </a:rPr>
              <a:t>Friendship</a:t>
            </a:r>
            <a:endParaRPr lang="zh-CN" altLang="en-US" sz="4500" b="1" dirty="0">
              <a:latin typeface="Raavi" panose="020B0502040204020203" pitchFamily="34" charset="0"/>
              <a:cs typeface="Raavi" panose="020B0502040204020203" pitchFamily="34" charset="0"/>
            </a:endParaRPr>
          </a:p>
        </p:txBody>
      </p:sp>
      <p:sp>
        <p:nvSpPr>
          <p:cNvPr id="25" name="文本框 24"/>
          <p:cNvSpPr txBox="1"/>
          <p:nvPr/>
        </p:nvSpPr>
        <p:spPr>
          <a:xfrm>
            <a:off x="333836" y="3817835"/>
            <a:ext cx="11560037" cy="646331"/>
          </a:xfrm>
          <a:prstGeom prst="rect">
            <a:avLst/>
          </a:prstGeom>
          <a:noFill/>
        </p:spPr>
        <p:txBody>
          <a:bodyPr wrap="square" rtlCol="0">
            <a:spAutoFit/>
          </a:bodyPr>
          <a:lstStyle/>
          <a:p>
            <a:pPr algn="ctr"/>
            <a:r>
              <a:rPr lang="zh-CN" altLang="en-US" sz="3600" b="1" dirty="0" smtClean="0">
                <a:solidFill>
                  <a:srgbClr val="0000FF"/>
                </a:solidFill>
                <a:latin typeface="Times New Roman" panose="02020603050405020304" pitchFamily="18" charset="0"/>
                <a:ea typeface="黑体" panose="02010609060101010101" pitchFamily="49" charset="-122"/>
                <a:cs typeface="Times New Roman" panose="02020603050405020304" pitchFamily="18" charset="0"/>
              </a:rPr>
              <a:t>单元主题写作与指导</a:t>
            </a:r>
            <a:endParaRPr lang="zh-CN" altLang="en-US" sz="3600" b="1" dirty="0">
              <a:solidFill>
                <a:srgbClr val="0000FF"/>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6" name="组合 25"/>
          <p:cNvGrpSpPr/>
          <p:nvPr/>
        </p:nvGrpSpPr>
        <p:grpSpPr>
          <a:xfrm>
            <a:off x="333836" y="1915962"/>
            <a:ext cx="11541183" cy="1152128"/>
            <a:chOff x="333836" y="1700808"/>
            <a:chExt cx="11541183" cy="1152128"/>
          </a:xfrm>
        </p:grpSpPr>
        <p:grpSp>
          <p:nvGrpSpPr>
            <p:cNvPr id="27" name="组合 26"/>
            <p:cNvGrpSpPr/>
            <p:nvPr/>
          </p:nvGrpSpPr>
          <p:grpSpPr>
            <a:xfrm>
              <a:off x="333836" y="1700808"/>
              <a:ext cx="11541183" cy="1152128"/>
              <a:chOff x="333836" y="3717032"/>
              <a:chExt cx="11541183" cy="1152128"/>
            </a:xfrm>
          </p:grpSpPr>
          <p:sp>
            <p:nvSpPr>
              <p:cNvPr id="29" name="任意多边形 28"/>
              <p:cNvSpPr/>
              <p:nvPr/>
            </p:nvSpPr>
            <p:spPr>
              <a:xfrm>
                <a:off x="333836" y="3717032"/>
                <a:ext cx="2161764" cy="1152128"/>
              </a:xfrm>
              <a:custGeom>
                <a:avLst/>
                <a:gdLst>
                  <a:gd name="connsiteX0" fmla="*/ 0 w 2161764"/>
                  <a:gd name="connsiteY0" fmla="*/ 0 h 1298470"/>
                  <a:gd name="connsiteX1" fmla="*/ 2161764 w 2161764"/>
                  <a:gd name="connsiteY1" fmla="*/ 0 h 1298470"/>
                  <a:gd name="connsiteX2" fmla="*/ 2161764 w 2161764"/>
                  <a:gd name="connsiteY2" fmla="*/ 417222 h 1298470"/>
                  <a:gd name="connsiteX3" fmla="*/ 2161764 w 2161764"/>
                  <a:gd name="connsiteY3" fmla="*/ 578390 h 1298470"/>
                  <a:gd name="connsiteX4" fmla="*/ 2161764 w 2161764"/>
                  <a:gd name="connsiteY4" fmla="*/ 1099598 h 1298470"/>
                  <a:gd name="connsiteX5" fmla="*/ 1962892 w 2161764"/>
                  <a:gd name="connsiteY5" fmla="*/ 1298470 h 1298470"/>
                  <a:gd name="connsiteX6" fmla="*/ 198872 w 2161764"/>
                  <a:gd name="connsiteY6" fmla="*/ 1298470 h 1298470"/>
                  <a:gd name="connsiteX7" fmla="*/ 0 w 2161764"/>
                  <a:gd name="connsiteY7" fmla="*/ 1099598 h 1298470"/>
                  <a:gd name="connsiteX8" fmla="*/ 0 w 2161764"/>
                  <a:gd name="connsiteY8" fmla="*/ 578390 h 1298470"/>
                  <a:gd name="connsiteX9" fmla="*/ 0 w 2161764"/>
                  <a:gd name="connsiteY9" fmla="*/ 417222 h 1298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1764" h="1298470">
                    <a:moveTo>
                      <a:pt x="0" y="0"/>
                    </a:moveTo>
                    <a:lnTo>
                      <a:pt x="2161764" y="0"/>
                    </a:lnTo>
                    <a:lnTo>
                      <a:pt x="2161764" y="417222"/>
                    </a:lnTo>
                    <a:lnTo>
                      <a:pt x="2161764" y="578390"/>
                    </a:lnTo>
                    <a:lnTo>
                      <a:pt x="2161764" y="1099598"/>
                    </a:lnTo>
                    <a:cubicBezTo>
                      <a:pt x="2161764" y="1209432"/>
                      <a:pt x="2072726" y="1298470"/>
                      <a:pt x="1962892" y="1298470"/>
                    </a:cubicBezTo>
                    <a:lnTo>
                      <a:pt x="198872" y="1298470"/>
                    </a:lnTo>
                    <a:cubicBezTo>
                      <a:pt x="89038" y="1298470"/>
                      <a:pt x="0" y="1209432"/>
                      <a:pt x="0" y="1099598"/>
                    </a:cubicBezTo>
                    <a:lnTo>
                      <a:pt x="0" y="578390"/>
                    </a:lnTo>
                    <a:lnTo>
                      <a:pt x="0" y="417222"/>
                    </a:lnTo>
                    <a:close/>
                  </a:path>
                </a:pathLst>
              </a:custGeom>
              <a:solidFill>
                <a:srgbClr val="B6B6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2548754" y="393305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2548754" y="4668346"/>
                <a:ext cx="9326265" cy="0"/>
              </a:xfrm>
              <a:prstGeom prst="line">
                <a:avLst/>
              </a:prstGeom>
              <a:ln w="38100">
                <a:solidFill>
                  <a:srgbClr val="939393"/>
                </a:solidFill>
              </a:ln>
            </p:spPr>
            <p:style>
              <a:lnRef idx="1">
                <a:schemeClr val="dk1"/>
              </a:lnRef>
              <a:fillRef idx="0">
                <a:schemeClr val="dk1"/>
              </a:fillRef>
              <a:effectRef idx="0">
                <a:schemeClr val="dk1"/>
              </a:effectRef>
              <a:fontRef idx="minor">
                <a:schemeClr val="tx1"/>
              </a:fontRef>
            </p:style>
          </p:cxnSp>
        </p:grpSp>
        <p:sp>
          <p:nvSpPr>
            <p:cNvPr id="28" name="直角三角形 27"/>
            <p:cNvSpPr/>
            <p:nvPr/>
          </p:nvSpPr>
          <p:spPr>
            <a:xfrm>
              <a:off x="2495600" y="1700808"/>
              <a:ext cx="216024" cy="144016"/>
            </a:xfrm>
            <a:prstGeom prst="rtTriangle">
              <a:avLst/>
            </a:prstGeom>
            <a:solidFill>
              <a:srgbClr val="4A4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31"/>
          <p:cNvSpPr txBox="1"/>
          <p:nvPr/>
        </p:nvSpPr>
        <p:spPr>
          <a:xfrm>
            <a:off x="506027" y="2086930"/>
            <a:ext cx="1855433" cy="784830"/>
          </a:xfrm>
          <a:prstGeom prst="rect">
            <a:avLst/>
          </a:prstGeom>
          <a:noFill/>
        </p:spPr>
        <p:txBody>
          <a:bodyPr wrap="square" rtlCol="0">
            <a:spAutoFit/>
          </a:bodyPr>
          <a:lstStyle/>
          <a:p>
            <a:r>
              <a:rPr lang="en-US" altLang="zh-CN" sz="4500" b="1" dirty="0" smtClean="0">
                <a:solidFill>
                  <a:schemeClr val="bg1"/>
                </a:solidFill>
                <a:latin typeface="Times New Roman" panose="02020603050405020304" pitchFamily="18" charset="0"/>
                <a:cs typeface="Times New Roman" panose="02020603050405020304" pitchFamily="18" charset="0"/>
              </a:rPr>
              <a:t>Unit 1</a:t>
            </a:r>
            <a:endParaRPr lang="zh-CN" altLang="en-US" sz="45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177741910"/>
              </p:ext>
            </p:extLst>
          </p:nvPr>
        </p:nvGraphicFramePr>
        <p:xfrm>
          <a:off x="838200" y="1484784"/>
          <a:ext cx="10515600" cy="3840480"/>
        </p:xfrm>
        <a:graphic>
          <a:graphicData uri="http://schemas.openxmlformats.org/drawingml/2006/table">
            <a:tbl>
              <a:tblPr firstRow="1" firstCol="1" bandRow="1"/>
              <a:tblGrid>
                <a:gridCol w="1112594">
                  <a:extLst>
                    <a:ext uri="{9D8B030D-6E8A-4147-A177-3AD203B41FA5}">
                      <a16:colId xmlns:a16="http://schemas.microsoft.com/office/drawing/2014/main" val="1689246287"/>
                    </a:ext>
                  </a:extLst>
                </a:gridCol>
                <a:gridCol w="9403006">
                  <a:extLst>
                    <a:ext uri="{9D8B030D-6E8A-4147-A177-3AD203B41FA5}">
                      <a16:colId xmlns:a16="http://schemas.microsoft.com/office/drawing/2014/main" val="4135903439"/>
                    </a:ext>
                  </a:extLst>
                </a:gridCol>
              </a:tblGrid>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爱好</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喜欢阅读</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每天看英文报刊和杂志。</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喜欢运动</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每周二和周四下午放学后和同班同学们一起打棒球。</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喜欢旅行</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希望每周进行一次学校旅行。</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4385116"/>
                  </a:ext>
                </a:extLst>
              </a:tr>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未来</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计划</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dirty="0">
                          <a:solidFill>
                            <a:srgbClr val="000000"/>
                          </a:solidFill>
                          <a:effectLst/>
                          <a:latin typeface="NEU-BZ-S92"/>
                          <a:ea typeface="方正楷体_GBK" panose="03000509000000000000" pitchFamily="65" charset="-122"/>
                          <a:cs typeface="Times New Roman" panose="02020603050405020304" pitchFamily="18" charset="0"/>
                        </a:rPr>
                        <a:t>长大想当……</a:t>
                      </a:r>
                      <a:endParaRPr lang="zh-CN" sz="1200" dirty="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2075772"/>
                  </a:ext>
                </a:extLst>
              </a:tr>
            </a:tbl>
          </a:graphicData>
        </a:graphic>
      </p:graphicFrame>
    </p:spTree>
    <p:extLst>
      <p:ext uri="{BB962C8B-B14F-4D97-AF65-F5344CB8AC3E}">
        <p14:creationId xmlns:p14="http://schemas.microsoft.com/office/powerpoint/2010/main" val="2543553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2520370"/>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　　要求</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表达清楚</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语句通顺</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意思连贯</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2</a:t>
            </a:r>
            <a:r>
              <a:rPr lang="en-US" altLang="zh-CN" sz="2800">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短文必须包括所有的信息</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省略号部分适当发挥</a:t>
            </a:r>
            <a:r>
              <a:rPr lang="en-US" altLang="zh-CN" sz="2800">
                <a:solidFill>
                  <a:srgbClr val="000000"/>
                </a:solidFill>
                <a:latin typeface="Times New Roman" panose="02020603050405020304" pitchFamily="18" charset="0"/>
                <a:cs typeface="Times New Roman" panose="02020603050405020304" pitchFamily="18" charset="0"/>
              </a:rPr>
              <a:t>1</a:t>
            </a:r>
            <a:r>
              <a:rPr lang="en-US" altLang="zh-CN" sz="2800">
                <a:solidFill>
                  <a:srgbClr val="000000"/>
                </a:solidFill>
                <a:latin typeface="NEU-BZ-S9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2</a:t>
            </a:r>
            <a:r>
              <a:rPr lang="zh-CN" altLang="zh-CN" sz="2800">
                <a:solidFill>
                  <a:srgbClr val="000000"/>
                </a:solidFill>
                <a:latin typeface="NEU-BZ-S92"/>
                <a:cs typeface="Times New Roman" panose="02020603050405020304" pitchFamily="18" charset="0"/>
              </a:rPr>
              <a:t>句</a:t>
            </a:r>
            <a:r>
              <a:rPr lang="en-US" altLang="zh-CN" sz="2800">
                <a:solidFill>
                  <a:srgbClr val="000000"/>
                </a:solidFill>
                <a:latin typeface="方正书宋_GBK" panose="03000509000000000000" pitchFamily="65" charset="-12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a:solidFill>
                  <a:srgbClr val="000000"/>
                </a:solidFill>
                <a:latin typeface="Times New Roman" panose="02020603050405020304" pitchFamily="18" charset="0"/>
                <a:cs typeface="Times New Roman" panose="02020603050405020304" pitchFamily="18" charset="0"/>
              </a:rPr>
              <a:t>3</a:t>
            </a:r>
            <a:r>
              <a:rPr lang="en-US" altLang="zh-CN" sz="2800">
                <a:solidFill>
                  <a:srgbClr val="000000"/>
                </a:solidFill>
                <a:latin typeface="NEU-BZ-S9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100</a:t>
            </a:r>
            <a:r>
              <a:rPr lang="zh-CN" altLang="zh-CN" sz="2800">
                <a:solidFill>
                  <a:srgbClr val="000000"/>
                </a:solidFill>
                <a:latin typeface="NEU-BZ-S92"/>
                <a:cs typeface="Times New Roman" panose="02020603050405020304" pitchFamily="18" charset="0"/>
              </a:rPr>
              <a:t>词左右。开头已给出</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不计入总词数。</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23124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170646"/>
          </a:xfrm>
          <a:prstGeom prst="rect">
            <a:avLst/>
          </a:prstGeom>
        </p:spPr>
        <p:txBody>
          <a:bodyPr wrap="square" lIns="36000" tIns="0" rIns="36000" bIns="0">
            <a:spAutoFit/>
          </a:bodyPr>
          <a:lstStyle/>
          <a:p>
            <a:pPr algn="ctr">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My</a:t>
            </a:r>
            <a:r>
              <a:rPr lang="en-US" altLang="zh-CN" sz="2800" dirty="0">
                <a:solidFill>
                  <a:srgbClr val="000000"/>
                </a:solidFill>
                <a:latin typeface="NEU-BZ-S9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best</a:t>
            </a:r>
            <a:r>
              <a:rPr lang="en-US" altLang="zh-CN" sz="2800" dirty="0">
                <a:solidFill>
                  <a:srgbClr val="000000"/>
                </a:solidFill>
                <a:latin typeface="NEU-BZ-S92"/>
                <a:cs typeface="Times New Roman" panose="02020603050405020304" pitchFamily="18" charset="0"/>
              </a:rPr>
              <a:t> </a:t>
            </a:r>
            <a:r>
              <a:rPr lang="en-US" altLang="zh-CN" sz="2800" b="1" dirty="0">
                <a:solidFill>
                  <a:srgbClr val="000000"/>
                </a:solidFill>
                <a:latin typeface="Times New Roman" panose="02020603050405020304" pitchFamily="18" charset="0"/>
                <a:cs typeface="Times New Roman" panose="02020603050405020304" pitchFamily="18" charset="0"/>
              </a:rPr>
              <a:t>friend</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have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wonderful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friend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named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Daniel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like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tell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you</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something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about</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him</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NEU-BZ-S9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endParaRPr lang="en-US" altLang="zh-CN" sz="2800" dirty="0" smtClean="0">
              <a:solidFill>
                <a:srgbClr val="000000"/>
              </a:solidFill>
              <a:latin typeface="Times New Roman" panose="02020603050405020304" pitchFamily="18" charset="0"/>
              <a:cs typeface="Times New Roman" panose="02020603050405020304" pitchFamily="18" charset="0"/>
            </a:endParaRPr>
          </a:p>
          <a:p>
            <a:pPr algn="ctr">
              <a:lnSpc>
                <a:spcPct val="150000"/>
              </a:lnSpc>
              <a:spcAft>
                <a:spcPts val="0"/>
              </a:spcAft>
            </a:pPr>
            <a:r>
              <a:rPr lang="en-US" altLang="zh-CN" sz="28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My best friend</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711200">
              <a:lnSpc>
                <a:spcPct val="150000"/>
              </a:lnSpc>
              <a:spcAft>
                <a:spcPts val="0"/>
              </a:spcAft>
            </a:pPr>
            <a:r>
              <a:rPr lang="en-US" altLang="zh-CN" sz="28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I have a wonderful friend named Daniel. I</a:t>
            </a:r>
            <a:r>
              <a:rPr lang="en-US" altLang="zh-C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28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d like to tell you something about him. He is tall and thin and has a round face. He has a good sense of </a:t>
            </a:r>
            <a:r>
              <a:rPr lang="en-US" altLang="zh-CN" sz="2800" dirty="0" err="1">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humour</a:t>
            </a:r>
            <a:r>
              <a:rPr lang="en-US" altLang="zh-CN" sz="28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 and often tells us funny jokes to make us laugh.</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711200" algn="just">
              <a:lnSpc>
                <a:spcPct val="150000"/>
              </a:lnSpc>
              <a:spcAft>
                <a:spcPts val="0"/>
              </a:spcAft>
              <a:tabLst>
                <a:tab pos="5311140" algn="l"/>
              </a:tabLst>
            </a:pPr>
            <a:endParaRPr lang="en-US" altLang="zh-CN" sz="2800" dirty="0" smtClean="0">
              <a:solidFill>
                <a:srgbClr val="000000"/>
              </a:solidFill>
              <a:latin typeface="NEU-BZ-S92"/>
              <a:cs typeface="Times New Roman" panose="02020603050405020304" pitchFamily="18" charset="0"/>
            </a:endParaRPr>
          </a:p>
        </p:txBody>
      </p:sp>
      <p:cxnSp>
        <p:nvCxnSpPr>
          <p:cNvPr id="3" name="直接连接符 2"/>
          <p:cNvCxnSpPr/>
          <p:nvPr/>
        </p:nvCxnSpPr>
        <p:spPr>
          <a:xfrm>
            <a:off x="911424" y="4437112"/>
            <a:ext cx="103691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5360" y="5013176"/>
            <a:ext cx="1094521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5360" y="5733256"/>
            <a:ext cx="1094521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1610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3352" y="1268760"/>
            <a:ext cx="11809312" cy="5262979"/>
          </a:xfrm>
          <a:prstGeom prst="rect">
            <a:avLst/>
          </a:prstGeom>
        </p:spPr>
        <p:txBody>
          <a:bodyPr wrap="square">
            <a:spAutoFit/>
          </a:bodyPr>
          <a:lstStyle/>
          <a:p>
            <a:pPr lvl="0" indent="711200">
              <a:lnSpc>
                <a:spcPct val="150000"/>
              </a:lnSpc>
              <a:spcAft>
                <a:spcPts val="0"/>
              </a:spcAft>
            </a:pPr>
            <a:r>
              <a:rPr lang="en-US" altLang="zh-CN" sz="28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He is generous and always willing to share what he has with others. He is also kind. He is ready to help people in need at any time.</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lvl="0" indent="711200">
              <a:lnSpc>
                <a:spcPct val="150000"/>
              </a:lnSpc>
              <a:spcAft>
                <a:spcPts val="0"/>
              </a:spcAft>
            </a:pPr>
            <a:r>
              <a:rPr lang="en-US" altLang="zh-CN" sz="28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He has many hobbies. He loves reading and he reads English newspapers and magazines every day. He likes doing sports too. Every Tuesday and Thursday afternoon, he plays baseball with his classmates after school. He also enjoys travelling and he hopes that he can go on a school trip every week.</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lvl="0" indent="711200">
              <a:lnSpc>
                <a:spcPct val="150000"/>
              </a:lnSpc>
              <a:spcAft>
                <a:spcPts val="0"/>
              </a:spcAft>
            </a:pPr>
            <a:r>
              <a:rPr lang="en-US" altLang="zh-CN" sz="2800" dirty="0">
                <a:solidFill>
                  <a:srgbClr val="FF0000"/>
                </a:solidFill>
                <a:latin typeface="Times New Roman" panose="02020603050405020304" pitchFamily="18" charset="0"/>
                <a:ea typeface="NEU-BZ-S92" panose="02020503000000020003" pitchFamily="18" charset="-122"/>
                <a:cs typeface="Times New Roman" panose="02020603050405020304" pitchFamily="18" charset="0"/>
              </a:rPr>
              <a:t>He wants to become a social worker when he grows up, because he would like to help more people.</a:t>
            </a:r>
            <a:endParaRPr lang="zh-CN" altLang="zh-CN" sz="12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cxnSp>
        <p:nvCxnSpPr>
          <p:cNvPr id="5" name="直接连接符 4"/>
          <p:cNvCxnSpPr/>
          <p:nvPr/>
        </p:nvCxnSpPr>
        <p:spPr>
          <a:xfrm>
            <a:off x="839416" y="1916832"/>
            <a:ext cx="1094521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63352" y="2564904"/>
            <a:ext cx="1094521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95400" y="3212976"/>
            <a:ext cx="1094521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63352" y="5091864"/>
            <a:ext cx="11728705" cy="7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85449" y="4473116"/>
            <a:ext cx="11728705" cy="7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71951" y="3789040"/>
            <a:ext cx="11728705" cy="7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43959" y="5703932"/>
            <a:ext cx="11728705" cy="7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42126" y="6381329"/>
            <a:ext cx="11728705" cy="7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020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988840"/>
            <a:ext cx="11521280" cy="3231654"/>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His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dog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_______last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week</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Its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_______made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him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very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sad</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now</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still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misses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his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_______pet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day</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die</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big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party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last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night</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met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lot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Everyone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really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chatting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laughing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together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believe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such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lively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situation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will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surely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strengthen</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增进</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our</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a:t>
            </a:r>
            <a:r>
              <a:rPr lang="en-US" altLang="zh-CN" sz="2800" dirty="0" smtClean="0">
                <a:solidFill>
                  <a:srgbClr val="000000"/>
                </a:solidFill>
                <a:latin typeface="NEU-BZ-S92"/>
                <a:cs typeface="Times New Roman" panose="02020603050405020304" pitchFamily="18" charset="0"/>
              </a:rPr>
              <a:t>.</a:t>
            </a:r>
            <a:r>
              <a:rPr lang="en-US" altLang="zh-CN" sz="2800" dirty="0" smtClean="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friend</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Cambria" panose="02040503050406030204" pitchFamily="18" charset="0"/>
                <a:cs typeface="Cambria" panose="020405030504060302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微语段训练营.jpg" descr="id:2147492295;FounderCES"/>
          <p:cNvPicPr/>
          <p:nvPr/>
        </p:nvPicPr>
        <p:blipFill>
          <a:blip r:embed="rId2"/>
          <a:stretch>
            <a:fillRect/>
          </a:stretch>
        </p:blipFill>
        <p:spPr>
          <a:xfrm>
            <a:off x="335360" y="1342717"/>
            <a:ext cx="11521280" cy="502107"/>
          </a:xfrm>
          <a:prstGeom prst="rect">
            <a:avLst/>
          </a:prstGeom>
        </p:spPr>
      </p:pic>
      <p:sp>
        <p:nvSpPr>
          <p:cNvPr id="4" name="矩形 3"/>
          <p:cNvSpPr/>
          <p:nvPr/>
        </p:nvSpPr>
        <p:spPr>
          <a:xfrm>
            <a:off x="2063552" y="2098131"/>
            <a:ext cx="801823"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died</a:t>
            </a:r>
            <a:endParaRPr lang="zh-CN" altLang="en-US" dirty="0"/>
          </a:p>
        </p:txBody>
      </p:sp>
      <p:sp>
        <p:nvSpPr>
          <p:cNvPr id="7" name="矩形 6"/>
          <p:cNvSpPr/>
          <p:nvPr/>
        </p:nvSpPr>
        <p:spPr>
          <a:xfrm>
            <a:off x="5375920" y="2098131"/>
            <a:ext cx="960519"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death</a:t>
            </a:r>
            <a:endParaRPr lang="zh-CN" altLang="en-US" dirty="0"/>
          </a:p>
        </p:txBody>
      </p:sp>
      <p:sp>
        <p:nvSpPr>
          <p:cNvPr id="9" name="矩形 8"/>
          <p:cNvSpPr/>
          <p:nvPr/>
        </p:nvSpPr>
        <p:spPr>
          <a:xfrm>
            <a:off x="2079058" y="2742550"/>
            <a:ext cx="861133"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dead</a:t>
            </a:r>
            <a:endParaRPr lang="zh-CN" altLang="en-US" dirty="0"/>
          </a:p>
        </p:txBody>
      </p:sp>
      <p:sp>
        <p:nvSpPr>
          <p:cNvPr id="11" name="矩形 10"/>
          <p:cNvSpPr/>
          <p:nvPr/>
        </p:nvSpPr>
        <p:spPr>
          <a:xfrm>
            <a:off x="7268720" y="3394275"/>
            <a:ext cx="118173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friends</a:t>
            </a:r>
            <a:endParaRPr lang="zh-CN" altLang="en-US" dirty="0"/>
          </a:p>
        </p:txBody>
      </p:sp>
      <p:sp>
        <p:nvSpPr>
          <p:cNvPr id="13" name="矩形 12"/>
          <p:cNvSpPr/>
          <p:nvPr/>
        </p:nvSpPr>
        <p:spPr>
          <a:xfrm>
            <a:off x="358510" y="3963795"/>
            <a:ext cx="1321196"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friendly</a:t>
            </a:r>
            <a:endParaRPr lang="zh-CN" altLang="en-US" dirty="0"/>
          </a:p>
        </p:txBody>
      </p:sp>
      <p:sp>
        <p:nvSpPr>
          <p:cNvPr id="15" name="矩形 14"/>
          <p:cNvSpPr/>
          <p:nvPr/>
        </p:nvSpPr>
        <p:spPr>
          <a:xfrm>
            <a:off x="4481663" y="4594810"/>
            <a:ext cx="1640193"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friendship</a:t>
            </a:r>
            <a:endParaRPr lang="zh-CN" altLang="en-US" dirty="0"/>
          </a:p>
        </p:txBody>
      </p:sp>
    </p:spTree>
    <p:extLst>
      <p:ext uri="{BB962C8B-B14F-4D97-AF65-F5344CB8AC3E}">
        <p14:creationId xmlns:p14="http://schemas.microsoft.com/office/powerpoint/2010/main" val="455399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1" grpId="0"/>
      <p:bldP spid="13"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770867"/>
            <a:ext cx="11521280" cy="564514"/>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HZ-S92"/>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lie</a:t>
            </a:r>
            <a:r>
              <a:rPr lang="en-US" altLang="zh-CN" sz="2800" dirty="0">
                <a:solidFill>
                  <a:srgbClr val="000000"/>
                </a:solidFill>
                <a:latin typeface="NEU-BZ-S92"/>
                <a:ea typeface="黑体" panose="02010609060101010101" pitchFamily="49" charset="-122"/>
                <a:cs typeface="Times New Roman" panose="02020603050405020304" pitchFamily="18" charset="0"/>
              </a:rPr>
              <a:t> </a:t>
            </a:r>
            <a:r>
              <a:rPr lang="en-US" altLang="zh-CN" sz="2800" b="1" i="1" dirty="0">
                <a:solidFill>
                  <a:srgbClr val="000000"/>
                </a:solidFill>
                <a:latin typeface="Times New Roman" panose="02020603050405020304" pitchFamily="18" charset="0"/>
                <a:cs typeface="Times New Roman" panose="02020603050405020304" pitchFamily="18" charset="0"/>
              </a:rPr>
              <a:t>v</a:t>
            </a:r>
            <a:r>
              <a:rPr lang="en-US" altLang="zh-CN" sz="2800" i="1" dirty="0">
                <a:solidFill>
                  <a:srgbClr val="000000"/>
                </a:solidFill>
                <a:latin typeface="NEU-HZ-S9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撒谎</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熟词生义探究.jpg" descr="id:2147492302;FounderCES"/>
          <p:cNvPicPr/>
          <p:nvPr/>
        </p:nvPicPr>
        <p:blipFill>
          <a:blip r:embed="rId2"/>
          <a:stretch>
            <a:fillRect/>
          </a:stretch>
        </p:blipFill>
        <p:spPr>
          <a:xfrm>
            <a:off x="335360" y="1268760"/>
            <a:ext cx="11521280" cy="502107"/>
          </a:xfrm>
          <a:prstGeom prst="rect">
            <a:avLst/>
          </a:prstGeom>
        </p:spPr>
      </p:pic>
      <p:sp>
        <p:nvSpPr>
          <p:cNvPr id="2" name="矩形 1"/>
          <p:cNvSpPr/>
          <p:nvPr/>
        </p:nvSpPr>
        <p:spPr>
          <a:xfrm>
            <a:off x="551384" y="2474312"/>
            <a:ext cx="11305256" cy="738664"/>
          </a:xfrm>
          <a:prstGeom prst="rect">
            <a:avLst/>
          </a:prstGeom>
          <a:ln>
            <a:solidFill>
              <a:schemeClr val="tx1"/>
            </a:solidFill>
          </a:ln>
        </p:spPr>
        <p:txBody>
          <a:bodyPr wrap="square">
            <a:spAutoFit/>
          </a:bodyPr>
          <a:lstStyle/>
          <a:p>
            <a:pPr algn="just">
              <a:lnSpc>
                <a:spcPct val="150000"/>
              </a:lnSpc>
              <a:spcAft>
                <a:spcPts val="0"/>
              </a:spcAft>
              <a:tabLst>
                <a:tab pos="5311140" algn="l"/>
              </a:tabLst>
            </a:pPr>
            <a:r>
              <a:rPr lang="zh-CN" altLang="zh-CN" sz="2800" dirty="0">
                <a:solidFill>
                  <a:srgbClr val="000000"/>
                </a:solidFill>
                <a:latin typeface="NEU-BZ-S92"/>
                <a:cs typeface="Times New Roman" panose="02020603050405020304" pitchFamily="18" charset="0"/>
              </a:rPr>
              <a:t>生义</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err="1">
                <a:solidFill>
                  <a:srgbClr val="000000"/>
                </a:solidFill>
                <a:latin typeface="Times New Roman" panose="02020603050405020304" pitchFamily="18" charset="0"/>
                <a:cs typeface="Times New Roman" panose="02020603050405020304" pitchFamily="18" charset="0"/>
              </a:rPr>
              <a:t>A</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v</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躺</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平卧　</a:t>
            </a:r>
            <a:r>
              <a:rPr lang="en-US" altLang="zh-CN" sz="2800" dirty="0" err="1">
                <a:solidFill>
                  <a:srgbClr val="000000"/>
                </a:solidFill>
                <a:latin typeface="Times New Roman" panose="02020603050405020304" pitchFamily="18" charset="0"/>
                <a:cs typeface="Times New Roman" panose="02020603050405020304" pitchFamily="18" charset="0"/>
              </a:rPr>
              <a:t>B</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v</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位于</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坐落在　</a:t>
            </a:r>
            <a:r>
              <a:rPr lang="en-US" altLang="zh-CN" sz="2800" dirty="0" err="1">
                <a:solidFill>
                  <a:srgbClr val="000000"/>
                </a:solidFill>
                <a:latin typeface="Times New Roman" panose="02020603050405020304" pitchFamily="18" charset="0"/>
                <a:cs typeface="Times New Roman" panose="02020603050405020304" pitchFamily="18" charset="0"/>
              </a:rPr>
              <a:t>C</a:t>
            </a:r>
            <a:r>
              <a:rPr lang="en-US" altLang="zh-CN" sz="2800" dirty="0" err="1">
                <a:solidFill>
                  <a:srgbClr val="000000"/>
                </a:solidFill>
                <a:latin typeface="NEU-BZ-S92"/>
                <a:cs typeface="Times New Roman" panose="02020603050405020304" pitchFamily="18" charset="0"/>
              </a:rPr>
              <a:t>.</a:t>
            </a:r>
            <a:r>
              <a:rPr lang="en-US" altLang="zh-CN" sz="2800" i="1" dirty="0" err="1">
                <a:solidFill>
                  <a:srgbClr val="000000"/>
                </a:solidFill>
                <a:latin typeface="Times New Roman" panose="02020603050405020304" pitchFamily="18" charset="0"/>
                <a:cs typeface="Times New Roman" panose="02020603050405020304" pitchFamily="18" charset="0"/>
              </a:rPr>
              <a:t>n</a:t>
            </a:r>
            <a:r>
              <a:rPr lang="en-US" altLang="zh-CN" sz="2800" i="1"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谎言</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谎话</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35360" y="3326290"/>
            <a:ext cx="11521280" cy="1874039"/>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Nobody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likes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boy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because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often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tells</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lies</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I</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like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lie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beach</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enjoy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sunshine</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small</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town</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lies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valley</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山谷</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7896200" y="3429000"/>
            <a:ext cx="42351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C</a:t>
            </a:r>
            <a:endParaRPr lang="zh-CN" altLang="en-US" dirty="0"/>
          </a:p>
        </p:txBody>
      </p:sp>
      <p:sp>
        <p:nvSpPr>
          <p:cNvPr id="9" name="矩形 8"/>
          <p:cNvSpPr/>
          <p:nvPr/>
        </p:nvSpPr>
        <p:spPr>
          <a:xfrm>
            <a:off x="7875362" y="4054930"/>
            <a:ext cx="444352"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A</a:t>
            </a:r>
            <a:endParaRPr lang="zh-CN" altLang="en-US" dirty="0"/>
          </a:p>
        </p:txBody>
      </p:sp>
      <p:sp>
        <p:nvSpPr>
          <p:cNvPr id="11" name="矩形 10"/>
          <p:cNvSpPr/>
          <p:nvPr/>
        </p:nvSpPr>
        <p:spPr>
          <a:xfrm>
            <a:off x="7104112" y="4727764"/>
            <a:ext cx="42351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B</a:t>
            </a:r>
            <a:endParaRPr lang="zh-CN" altLang="en-US" dirty="0"/>
          </a:p>
        </p:txBody>
      </p:sp>
    </p:spTree>
    <p:extLst>
      <p:ext uri="{BB962C8B-B14F-4D97-AF65-F5344CB8AC3E}">
        <p14:creationId xmlns:p14="http://schemas.microsoft.com/office/powerpoint/2010/main" val="863761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66565"/>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HZ-S92"/>
                <a:cs typeface="Times New Roman" panose="02020603050405020304" pitchFamily="18" charset="0"/>
              </a:rPr>
              <a:t>.</a:t>
            </a:r>
            <a:r>
              <a:rPr lang="en-US" altLang="zh-CN" sz="2800" b="1" dirty="0">
                <a:solidFill>
                  <a:srgbClr val="000000"/>
                </a:solidFill>
                <a:latin typeface="Times New Roman" panose="02020603050405020304" pitchFamily="18" charset="0"/>
                <a:cs typeface="Times New Roman" panose="02020603050405020304" pitchFamily="18" charset="0"/>
              </a:rPr>
              <a:t>attack</a:t>
            </a:r>
            <a:r>
              <a:rPr lang="en-US" altLang="zh-CN" sz="2800" dirty="0">
                <a:solidFill>
                  <a:srgbClr val="000000"/>
                </a:solidFill>
                <a:latin typeface="NEU-BZ-S92"/>
                <a:ea typeface="黑体" panose="02010609060101010101" pitchFamily="49" charset="-122"/>
                <a:cs typeface="Times New Roman" panose="02020603050405020304" pitchFamily="18" charset="0"/>
              </a:rPr>
              <a:t> </a:t>
            </a:r>
            <a:r>
              <a:rPr lang="en-US" altLang="zh-CN" sz="2800" b="1" i="1" dirty="0">
                <a:solidFill>
                  <a:srgbClr val="000000"/>
                </a:solidFill>
                <a:latin typeface="Times New Roman" panose="02020603050405020304" pitchFamily="18" charset="0"/>
                <a:cs typeface="Times New Roman" panose="02020603050405020304" pitchFamily="18" charset="0"/>
              </a:rPr>
              <a:t>v</a:t>
            </a:r>
            <a:r>
              <a:rPr lang="en-US" altLang="zh-CN" sz="2800" i="1" dirty="0">
                <a:solidFill>
                  <a:srgbClr val="000000"/>
                </a:solidFill>
                <a:latin typeface="NEU-HZ-S9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攻击</a:t>
            </a:r>
            <a:r>
              <a:rPr lang="en-US" altLang="zh-CN" sz="2800" dirty="0">
                <a:solidFill>
                  <a:srgbClr val="000000"/>
                </a:solidFill>
                <a:latin typeface="方正黑体_GBK" panose="03000509000000000000" pitchFamily="65" charset="-122"/>
                <a:cs typeface="Times New Roman" panose="02020603050405020304" pitchFamily="18" charset="0"/>
              </a:rPr>
              <a:t>,</a:t>
            </a:r>
            <a:r>
              <a:rPr lang="zh-CN" altLang="zh-CN" sz="2800" dirty="0">
                <a:solidFill>
                  <a:srgbClr val="000000"/>
                </a:solidFill>
                <a:latin typeface="NEU-BZ-S92"/>
                <a:ea typeface="黑体" panose="02010609060101010101" pitchFamily="49" charset="-122"/>
                <a:cs typeface="Times New Roman" panose="02020603050405020304" pitchFamily="18" charset="0"/>
              </a:rPr>
              <a:t>袭击</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35360" y="1985197"/>
            <a:ext cx="11521280" cy="581378"/>
          </a:xfrm>
          <a:prstGeom prst="rect">
            <a:avLst/>
          </a:prstGeom>
          <a:ln>
            <a:solidFill>
              <a:schemeClr val="tx1"/>
            </a:solidFill>
          </a:ln>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生义</a:t>
            </a:r>
            <a:r>
              <a:rPr lang="en-US" altLang="zh-CN" sz="2800">
                <a:solidFill>
                  <a:srgbClr val="000000"/>
                </a:solidFill>
                <a:latin typeface="方正书宋_GBK" panose="03000509000000000000" pitchFamily="65" charset="-122"/>
                <a:cs typeface="Times New Roman" panose="02020603050405020304" pitchFamily="18" charset="0"/>
              </a:rPr>
              <a:t>:</a:t>
            </a:r>
            <a:r>
              <a:rPr lang="en-US" altLang="zh-CN" sz="2800">
                <a:solidFill>
                  <a:srgbClr val="000000"/>
                </a:solidFill>
                <a:latin typeface="Times New Roman" panose="02020603050405020304" pitchFamily="18" charset="0"/>
                <a:cs typeface="Times New Roman" panose="02020603050405020304" pitchFamily="18" charset="0"/>
              </a:rPr>
              <a:t>A</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v</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着急处理</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开始对付　</a:t>
            </a:r>
            <a:r>
              <a:rPr lang="en-US" altLang="zh-CN" sz="2800">
                <a:solidFill>
                  <a:srgbClr val="000000"/>
                </a:solidFill>
                <a:latin typeface="Times New Roman" panose="02020603050405020304" pitchFamily="18" charset="0"/>
                <a:cs typeface="Times New Roman" panose="02020603050405020304" pitchFamily="18" charset="0"/>
              </a:rPr>
              <a:t>B</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n</a:t>
            </a:r>
            <a:r>
              <a:rPr lang="en-US" altLang="zh-CN" sz="2800" i="1">
                <a:solidFill>
                  <a:srgbClr val="000000"/>
                </a:solidFill>
                <a:latin typeface="NEU-BZ-S92"/>
                <a:cs typeface="Times New Roman" panose="02020603050405020304" pitchFamily="18" charset="0"/>
              </a:rPr>
              <a:t>.</a:t>
            </a:r>
            <a:r>
              <a:rPr lang="zh-CN" altLang="zh-CN" sz="2800">
                <a:solidFill>
                  <a:srgbClr val="000000"/>
                </a:solidFill>
                <a:latin typeface="NEU-BZ-S92"/>
                <a:cs typeface="Times New Roman" panose="02020603050405020304" pitchFamily="18" charset="0"/>
              </a:rPr>
              <a:t>攻击</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进攻　</a:t>
            </a:r>
            <a:r>
              <a:rPr lang="en-US" altLang="zh-CN" sz="2800">
                <a:solidFill>
                  <a:srgbClr val="000000"/>
                </a:solidFill>
                <a:latin typeface="Times New Roman" panose="02020603050405020304" pitchFamily="18" charset="0"/>
                <a:cs typeface="Times New Roman" panose="02020603050405020304" pitchFamily="18" charset="0"/>
              </a:rPr>
              <a:t>C</a:t>
            </a:r>
            <a:r>
              <a:rPr lang="en-US" altLang="zh-CN" sz="2800">
                <a:solidFill>
                  <a:srgbClr val="000000"/>
                </a:solidFill>
                <a:latin typeface="NEU-BZ-S92"/>
                <a:cs typeface="Times New Roman" panose="02020603050405020304" pitchFamily="18" charset="0"/>
              </a:rPr>
              <a:t>.</a:t>
            </a:r>
            <a:r>
              <a:rPr lang="en-US" altLang="zh-CN" sz="2800" i="1">
                <a:solidFill>
                  <a:srgbClr val="000000"/>
                </a:solidFill>
                <a:latin typeface="Times New Roman" panose="02020603050405020304" pitchFamily="18" charset="0"/>
                <a:cs typeface="Times New Roman" panose="02020603050405020304" pitchFamily="18" charset="0"/>
              </a:rPr>
              <a:t>n</a:t>
            </a:r>
            <a:r>
              <a:rPr lang="en-US" altLang="zh-CN" sz="2800" i="1">
                <a:solidFill>
                  <a:srgbClr val="000000"/>
                </a:solidFill>
                <a:latin typeface="NEU-BZ-S92"/>
                <a:cs typeface="Times New Roman" panose="02020603050405020304" pitchFamily="18" charset="0"/>
              </a:rPr>
              <a:t>.</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疾病的</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发作</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35360" y="2729915"/>
            <a:ext cx="11521280" cy="2520370"/>
          </a:xfrm>
          <a:prstGeom prst="rect">
            <a:avLst/>
          </a:prstGeom>
        </p:spPr>
        <p:txBody>
          <a:bodyPr wrap="square" lIns="36000" tIns="0" rIns="36000" bIns="0">
            <a:spAutoFit/>
          </a:bodyPr>
          <a:lstStyle/>
          <a:p>
            <a:pPr algn="just">
              <a:lnSpc>
                <a:spcPct val="150000"/>
              </a:lnSpc>
              <a:spcAft>
                <a:spcPts val="0"/>
              </a:spcAft>
              <a:tabLst>
                <a:tab pos="531114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attack</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city</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turning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point</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转折点</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war</a:t>
            </a:r>
            <a:r>
              <a:rPr lang="en-US" altLang="zh-CN" sz="2800" dirty="0" smtClean="0">
                <a:solidFill>
                  <a:srgbClr val="000000"/>
                </a:solidFill>
                <a:latin typeface="NEU-BZ-S92"/>
                <a:cs typeface="Times New Roman" panose="02020603050405020304" pitchFamily="18" charset="0"/>
              </a:rPr>
              <a:t>.</a:t>
            </a:r>
          </a:p>
          <a:p>
            <a:pPr algn="r">
              <a:lnSpc>
                <a:spcPct val="150000"/>
              </a:lnSpc>
              <a:spcAft>
                <a:spcPts val="0"/>
              </a:spcAft>
              <a:tabLst>
                <a:tab pos="5311140" algn="l"/>
              </a:tabLst>
            </a:pP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We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should</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attack</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problem</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soon</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possible</a:t>
            </a:r>
            <a:r>
              <a:rPr lang="en-US" altLang="zh-CN" sz="2800" dirty="0" smtClean="0">
                <a:solidFill>
                  <a:srgbClr val="000000"/>
                </a:solidFill>
                <a:latin typeface="NEU-BZ-S92"/>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Times New Roman" panose="02020603050405020304" pitchFamily="18" charset="0"/>
                <a:cs typeface="Times New Roman" panose="02020603050405020304" pitchFamily="18" charset="0"/>
              </a:rPr>
              <a:t>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had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an</a:t>
            </a:r>
            <a:r>
              <a:rPr lang="en-US" altLang="zh-CN" sz="2800" dirty="0">
                <a:solidFill>
                  <a:srgbClr val="000000"/>
                </a:solidFill>
                <a:latin typeface="NEU-BZ-S92"/>
                <a:cs typeface="Times New Roman" panose="02020603050405020304" pitchFamily="18" charset="0"/>
              </a:rPr>
              <a:t> </a:t>
            </a:r>
            <a:r>
              <a:rPr lang="en-US" altLang="zh-CN" sz="2800" u="sng" dirty="0">
                <a:solidFill>
                  <a:srgbClr val="000000"/>
                </a:solidFill>
                <a:uFill>
                  <a:solidFill>
                    <a:srgbClr val="000000"/>
                  </a:solidFill>
                </a:uFill>
                <a:latin typeface="Times New Roman" panose="02020603050405020304" pitchFamily="18" charset="0"/>
                <a:cs typeface="Times New Roman" panose="02020603050405020304" pitchFamily="18" charset="0"/>
              </a:rPr>
              <a:t>attack</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of</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asthma</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哮喘</a:t>
            </a:r>
            <a:r>
              <a:rPr lang="en-US" altLang="zh-CN" sz="2800" dirty="0">
                <a:solidFill>
                  <a:srgbClr val="000000"/>
                </a:solidFill>
                <a:latin typeface="方正书宋_GBK" panose="03000509000000000000" pitchFamily="65" charset="-122"/>
                <a:cs typeface="Times New Roman" panose="02020603050405020304" pitchFamily="18" charset="0"/>
              </a:rPr>
              <a: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last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night</a:t>
            </a:r>
            <a:r>
              <a:rPr lang="en-US" altLang="zh-CN" sz="2800" dirty="0" smtClean="0">
                <a:solidFill>
                  <a:srgbClr val="000000"/>
                </a:solidFill>
                <a:latin typeface="NEU-BZ-S92"/>
                <a:cs typeface="Times New Roman" panose="02020603050405020304" pitchFamily="18" charset="0"/>
              </a:rPr>
              <a:t>.</a:t>
            </a:r>
            <a:r>
              <a:rPr lang="en-US" altLang="zh-CN" sz="2800" dirty="0" smtClean="0">
                <a:solidFill>
                  <a:srgbClr val="000000"/>
                </a:solidFill>
                <a:latin typeface="Times New Roman" panose="02020603050405020304" pitchFamily="18" charset="0"/>
                <a:cs typeface="Times New Roman" panose="02020603050405020304" pitchFamily="18" charset="0"/>
              </a:rPr>
              <a:t>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0992544" y="3466880"/>
            <a:ext cx="42351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B</a:t>
            </a:r>
            <a:endParaRPr lang="zh-CN" altLang="en-US" dirty="0"/>
          </a:p>
        </p:txBody>
      </p:sp>
      <p:sp>
        <p:nvSpPr>
          <p:cNvPr id="8" name="矩形 7"/>
          <p:cNvSpPr/>
          <p:nvPr/>
        </p:nvSpPr>
        <p:spPr>
          <a:xfrm>
            <a:off x="8112224" y="4077072"/>
            <a:ext cx="444352"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A</a:t>
            </a:r>
            <a:endParaRPr lang="zh-CN" altLang="en-US" dirty="0"/>
          </a:p>
        </p:txBody>
      </p:sp>
      <p:sp>
        <p:nvSpPr>
          <p:cNvPr id="10" name="矩形 9"/>
          <p:cNvSpPr/>
          <p:nvPr/>
        </p:nvSpPr>
        <p:spPr>
          <a:xfrm>
            <a:off x="7248128" y="4727065"/>
            <a:ext cx="42351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C</a:t>
            </a:r>
            <a:endParaRPr lang="zh-CN" altLang="en-US" dirty="0"/>
          </a:p>
        </p:txBody>
      </p:sp>
    </p:spTree>
    <p:extLst>
      <p:ext uri="{BB962C8B-B14F-4D97-AF65-F5344CB8AC3E}">
        <p14:creationId xmlns:p14="http://schemas.microsoft.com/office/powerpoint/2010/main" val="1285166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单元主题剖析.jpg" descr="id:2147492236;FounderCES"/>
          <p:cNvPicPr/>
          <p:nvPr/>
        </p:nvPicPr>
        <p:blipFill>
          <a:blip r:embed="rId2"/>
          <a:stretch>
            <a:fillRect/>
          </a:stretch>
        </p:blipFill>
        <p:spPr>
          <a:xfrm>
            <a:off x="350806" y="1304191"/>
            <a:ext cx="4483735" cy="862965"/>
          </a:xfrm>
          <a:prstGeom prst="rect">
            <a:avLst/>
          </a:prstGeom>
        </p:spPr>
      </p:pic>
      <p:pic>
        <p:nvPicPr>
          <p:cNvPr id="5" name="e005.jpg" descr="id:2147492243;FounderCES"/>
          <p:cNvPicPr/>
          <p:nvPr/>
        </p:nvPicPr>
        <p:blipFill>
          <a:blip r:embed="rId3"/>
          <a:stretch>
            <a:fillRect/>
          </a:stretch>
        </p:blipFill>
        <p:spPr>
          <a:xfrm>
            <a:off x="350806" y="2487131"/>
            <a:ext cx="7051675" cy="3606165"/>
          </a:xfrm>
          <a:prstGeom prst="rect">
            <a:avLst/>
          </a:prstGeom>
        </p:spPr>
      </p:pic>
    </p:spTree>
    <p:extLst>
      <p:ext uri="{BB962C8B-B14F-4D97-AF65-F5344CB8AC3E}">
        <p14:creationId xmlns:p14="http://schemas.microsoft.com/office/powerpoint/2010/main" val="2740217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1874039"/>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ea typeface="黑体" panose="02010609060101010101" pitchFamily="49" charset="-122"/>
                <a:cs typeface="Times New Roman" panose="02020603050405020304" pitchFamily="18" charset="0"/>
              </a:rPr>
              <a:t>【典型例题】</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假如</a:t>
            </a:r>
            <a:r>
              <a:rPr lang="en-US" altLang="zh-CN" sz="2800">
                <a:solidFill>
                  <a:srgbClr val="000000"/>
                </a:solidFill>
                <a:latin typeface="Times New Roman" panose="02020603050405020304" pitchFamily="18" charset="0"/>
                <a:cs typeface="Times New Roman" panose="02020603050405020304" pitchFamily="18" charset="0"/>
              </a:rPr>
              <a:t>May</a:t>
            </a:r>
            <a:r>
              <a:rPr lang="zh-CN" altLang="zh-CN" sz="2800">
                <a:solidFill>
                  <a:srgbClr val="000000"/>
                </a:solidFill>
                <a:latin typeface="NEU-BZ-S92"/>
                <a:cs typeface="Times New Roman" panose="02020603050405020304" pitchFamily="18" charset="0"/>
              </a:rPr>
              <a:t>住在你家隔壁</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你们既是邻居又是最好的朋友。请根据下列内容</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写一篇短文介绍她。</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经典范文展示.jpg" descr="id:2147492250;FounderCES"/>
          <p:cNvPicPr/>
          <p:nvPr/>
        </p:nvPicPr>
        <p:blipFill>
          <a:blip r:embed="rId2"/>
          <a:stretch>
            <a:fillRect/>
          </a:stretch>
        </p:blipFill>
        <p:spPr>
          <a:xfrm>
            <a:off x="360233" y="1293633"/>
            <a:ext cx="4425315" cy="855345"/>
          </a:xfrm>
          <a:prstGeom prst="rect">
            <a:avLst/>
          </a:prstGeom>
        </p:spPr>
      </p:pic>
    </p:spTree>
    <p:extLst>
      <p:ext uri="{BB962C8B-B14F-4D97-AF65-F5344CB8AC3E}">
        <p14:creationId xmlns:p14="http://schemas.microsoft.com/office/powerpoint/2010/main" val="1758701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684697575"/>
              </p:ext>
            </p:extLst>
          </p:nvPr>
        </p:nvGraphicFramePr>
        <p:xfrm>
          <a:off x="479376" y="1412776"/>
          <a:ext cx="11305256" cy="5120640"/>
        </p:xfrm>
        <a:graphic>
          <a:graphicData uri="http://schemas.openxmlformats.org/drawingml/2006/table">
            <a:tbl>
              <a:tblPr firstRow="1" firstCol="1" bandRow="1"/>
              <a:tblGrid>
                <a:gridCol w="1196143">
                  <a:extLst>
                    <a:ext uri="{9D8B030D-6E8A-4147-A177-3AD203B41FA5}">
                      <a16:colId xmlns:a16="http://schemas.microsoft.com/office/drawing/2014/main" val="76635838"/>
                    </a:ext>
                  </a:extLst>
                </a:gridCol>
                <a:gridCol w="10109113">
                  <a:extLst>
                    <a:ext uri="{9D8B030D-6E8A-4147-A177-3AD203B41FA5}">
                      <a16:colId xmlns:a16="http://schemas.microsoft.com/office/drawing/2014/main" val="3496567425"/>
                    </a:ext>
                  </a:extLst>
                </a:gridCol>
              </a:tblGrid>
              <a:tr h="576064">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外貌</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大眼睛</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圆脸</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长直发</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是朋友中最苗条的</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总是面带微笑</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56658" marR="56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5772226"/>
                  </a:ext>
                </a:extLst>
              </a:tr>
              <a:tr h="2304256">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个性</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2800">
                          <a:solidFill>
                            <a:srgbClr val="000000"/>
                          </a:solidFill>
                          <a:effectLst/>
                          <a:latin typeface="NEU-BZ-S9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慷慨大方</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乐意和朋友分享</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en-US" sz="2800">
                          <a:solidFill>
                            <a:srgbClr val="000000"/>
                          </a:solidFill>
                          <a:effectLst/>
                          <a:latin typeface="NEU-BZ-S9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心地善良</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从不说别人的坏话</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2800">
                          <a:solidFill>
                            <a:srgbClr val="000000"/>
                          </a:solidFill>
                          <a:effectLst/>
                          <a:latin typeface="NEU-BZ-S9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乐于助人</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有烦心事的时候总是找她倾诉</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311140" algn="l"/>
                        </a:tabLst>
                      </a:pP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en-US" sz="2800">
                          <a:solidFill>
                            <a:srgbClr val="000000"/>
                          </a:solidFill>
                          <a:effectLst/>
                          <a:latin typeface="NEU-BZ-S9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可以告诉她任何事</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因为她总能保守秘密</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56658" marR="56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4008607"/>
                  </a:ext>
                </a:extLst>
              </a:tr>
              <a:tr h="576064">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特长</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有好的嗓音</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歌唱得好</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骑自行车</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56658" marR="56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1136234"/>
                  </a:ext>
                </a:extLst>
              </a:tr>
              <a:tr h="1152128">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未来</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计划</a:t>
                      </a:r>
                      <a:endParaRPr lang="zh-CN" sz="28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dirty="0">
                          <a:solidFill>
                            <a:srgbClr val="000000"/>
                          </a:solidFill>
                          <a:effectLst/>
                          <a:latin typeface="NEU-BZ-S92"/>
                          <a:ea typeface="方正楷体_GBK" panose="03000509000000000000" pitchFamily="65" charset="-122"/>
                          <a:cs typeface="Times New Roman" panose="02020603050405020304" pitchFamily="18" charset="0"/>
                        </a:rPr>
                        <a:t>长大后想当一名歌手并周游世界</a:t>
                      </a:r>
                      <a:endParaRPr lang="zh-CN" sz="2800" dirty="0">
                        <a:solidFill>
                          <a:srgbClr val="000000"/>
                        </a:solidFill>
                        <a:effectLst/>
                        <a:latin typeface="NEU-BZ-S92"/>
                        <a:ea typeface="方正书宋_GBK" panose="03000509000000000000" pitchFamily="65" charset="-122"/>
                        <a:cs typeface="Times New Roman" panose="02020603050405020304" pitchFamily="18" charset="0"/>
                      </a:endParaRPr>
                    </a:p>
                  </a:txBody>
                  <a:tcPr marL="56658" marR="56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3384270"/>
                  </a:ext>
                </a:extLst>
              </a:tr>
            </a:tbl>
          </a:graphicData>
        </a:graphic>
      </p:graphicFrame>
    </p:spTree>
    <p:extLst>
      <p:ext uri="{BB962C8B-B14F-4D97-AF65-F5344CB8AC3E}">
        <p14:creationId xmlns:p14="http://schemas.microsoft.com/office/powerpoint/2010/main" val="5353332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45342"/>
          </a:xfrm>
          <a:prstGeom prst="rect">
            <a:avLst/>
          </a:prstGeom>
        </p:spPr>
        <p:txBody>
          <a:bodyPr wrap="square" lIns="36000" tIns="0" rIns="36000" bIns="0">
            <a:spAutoFit/>
          </a:bodyPr>
          <a:lstStyle/>
          <a:p>
            <a:pPr algn="just">
              <a:lnSpc>
                <a:spcPct val="150000"/>
              </a:lnSpc>
              <a:spcAft>
                <a:spcPts val="0"/>
              </a:spcAft>
              <a:tabLst>
                <a:tab pos="5311140" algn="l"/>
              </a:tabLst>
            </a:pPr>
            <a:r>
              <a:rPr lang="zh-CN" altLang="zh-CN" sz="2800">
                <a:solidFill>
                  <a:srgbClr val="000000"/>
                </a:solidFill>
                <a:latin typeface="NEU-BZ-S92"/>
                <a:ea typeface="黑体" panose="02010609060101010101" pitchFamily="49" charset="-122"/>
                <a:cs typeface="Times New Roman" panose="02020603050405020304" pitchFamily="18" charset="0"/>
              </a:rPr>
              <a:t>【思路点拨】</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3" name="e006.jpg" descr="id:2147492265;FounderCES"/>
          <p:cNvPicPr/>
          <p:nvPr/>
        </p:nvPicPr>
        <p:blipFill>
          <a:blip r:embed="rId2"/>
          <a:stretch>
            <a:fillRect/>
          </a:stretch>
        </p:blipFill>
        <p:spPr>
          <a:xfrm>
            <a:off x="479376" y="1988840"/>
            <a:ext cx="7226935" cy="2662555"/>
          </a:xfrm>
          <a:prstGeom prst="rect">
            <a:avLst/>
          </a:prstGeom>
        </p:spPr>
      </p:pic>
    </p:spTree>
    <p:extLst>
      <p:ext uri="{BB962C8B-B14F-4D97-AF65-F5344CB8AC3E}">
        <p14:creationId xmlns:p14="http://schemas.microsoft.com/office/powerpoint/2010/main" val="15749915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3877985"/>
          </a:xfrm>
          <a:prstGeom prst="rect">
            <a:avLst/>
          </a:prstGeom>
        </p:spPr>
        <p:txBody>
          <a:bodyPr wrap="square" lIns="36000" tIns="0" rIns="36000" bIns="0">
            <a:spAutoFit/>
          </a:bodyPr>
          <a:lstStyle/>
          <a:p>
            <a:pPr algn="just">
              <a:lnSpc>
                <a:spcPct val="150000"/>
              </a:lnSpc>
              <a:spcAft>
                <a:spcPts val="0"/>
              </a:spcAft>
              <a:tabLst>
                <a:tab pos="5287963"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【素材积累】</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287963"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常用短语</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287963"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既……又</a:t>
            </a:r>
            <a:r>
              <a:rPr lang="zh-CN" altLang="zh-CN" sz="2800" dirty="0" smtClean="0">
                <a:solidFill>
                  <a:srgbClr val="000000"/>
                </a:solidFill>
                <a:latin typeface="NEU-BZ-S92"/>
                <a:cs typeface="Times New Roman" panose="02020603050405020304" pitchFamily="18" charset="0"/>
              </a:rPr>
              <a:t>……</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287963"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脸上带着</a:t>
            </a:r>
            <a:r>
              <a:rPr lang="zh-CN" altLang="zh-CN" sz="2800" dirty="0" smtClean="0">
                <a:solidFill>
                  <a:srgbClr val="000000"/>
                </a:solidFill>
                <a:latin typeface="NEU-BZ-S92"/>
                <a:cs typeface="Times New Roman" panose="02020603050405020304" pitchFamily="18" charset="0"/>
              </a:rPr>
              <a:t>微笑</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287963"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愿意做某</a:t>
            </a:r>
            <a:r>
              <a:rPr lang="zh-CN" altLang="zh-CN" sz="2800" dirty="0" smtClean="0">
                <a:solidFill>
                  <a:srgbClr val="000000"/>
                </a:solidFill>
                <a:latin typeface="NEU-BZ-S92"/>
                <a:cs typeface="Times New Roman" panose="02020603050405020304" pitchFamily="18" charset="0"/>
              </a:rPr>
              <a:t>事</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50000"/>
              </a:lnSpc>
              <a:spcAft>
                <a:spcPts val="0"/>
              </a:spcAft>
              <a:tabLst>
                <a:tab pos="5287963"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NEU-BZ-S92"/>
                <a:cs typeface="Times New Roman" panose="02020603050405020304" pitchFamily="18" charset="0"/>
              </a:rPr>
              <a:t>.</a:t>
            </a:r>
            <a:r>
              <a:rPr lang="zh-CN" altLang="zh-CN" sz="2800" dirty="0" smtClean="0">
                <a:solidFill>
                  <a:srgbClr val="000000"/>
                </a:solidFill>
                <a:latin typeface="NEU-BZ-S92"/>
                <a:cs typeface="Times New Roman" panose="02020603050405020304" pitchFamily="18" charset="0"/>
              </a:rPr>
              <a:t>保密</a:t>
            </a:r>
            <a:r>
              <a:rPr lang="en-US" altLang="zh-CN" sz="2800" dirty="0" smtClean="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735960" y="2643623"/>
            <a:ext cx="2058577"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both…and…</a:t>
            </a:r>
            <a:endParaRPr lang="zh-CN" altLang="en-US" dirty="0"/>
          </a:p>
        </p:txBody>
      </p:sp>
      <p:sp>
        <p:nvSpPr>
          <p:cNvPr id="5" name="矩形 4"/>
          <p:cNvSpPr/>
          <p:nvPr/>
        </p:nvSpPr>
        <p:spPr>
          <a:xfrm>
            <a:off x="5735960" y="3254052"/>
            <a:ext cx="3658374"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wear a smile on the face</a:t>
            </a:r>
            <a:endParaRPr lang="zh-CN" altLang="en-US" dirty="0"/>
          </a:p>
        </p:txBody>
      </p:sp>
      <p:sp>
        <p:nvSpPr>
          <p:cNvPr id="8" name="矩形 7"/>
          <p:cNvSpPr/>
          <p:nvPr/>
        </p:nvSpPr>
        <p:spPr>
          <a:xfrm>
            <a:off x="5807968" y="3864481"/>
            <a:ext cx="2954655"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be willing to do </a:t>
            </a:r>
            <a:r>
              <a:rPr lang="en-US" altLang="zh-CN" sz="2800" dirty="0" err="1">
                <a:solidFill>
                  <a:srgbClr val="FF0000"/>
                </a:solidFill>
                <a:latin typeface="Times New Roman" panose="02020603050405020304" pitchFamily="18" charset="0"/>
                <a:ea typeface="方正书宋_GBK" panose="03000509000000000000" pitchFamily="65" charset="-122"/>
              </a:rPr>
              <a:t>sth</a:t>
            </a:r>
            <a:endParaRPr lang="zh-CN" altLang="en-US" dirty="0"/>
          </a:p>
        </p:txBody>
      </p:sp>
      <p:sp>
        <p:nvSpPr>
          <p:cNvPr id="11" name="矩形 10"/>
          <p:cNvSpPr/>
          <p:nvPr/>
        </p:nvSpPr>
        <p:spPr>
          <a:xfrm>
            <a:off x="5864037" y="4505613"/>
            <a:ext cx="1925527"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keep secrets</a:t>
            </a:r>
            <a:endParaRPr lang="zh-CN" altLang="en-US" dirty="0"/>
          </a:p>
        </p:txBody>
      </p:sp>
    </p:spTree>
    <p:extLst>
      <p:ext uri="{BB962C8B-B14F-4D97-AF65-F5344CB8AC3E}">
        <p14:creationId xmlns:p14="http://schemas.microsoft.com/office/powerpoint/2010/main" val="293848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1268760"/>
            <a:ext cx="11521280" cy="5235279"/>
          </a:xfrm>
          <a:prstGeom prst="rect">
            <a:avLst/>
          </a:prstGeom>
        </p:spPr>
        <p:txBody>
          <a:bodyPr wrap="square" lIns="36000" tIns="0" rIns="36000" bIns="0">
            <a:spAutoFit/>
          </a:bodyPr>
          <a:lstStyle/>
          <a:p>
            <a:pPr algn="just">
              <a:lnSpc>
                <a:spcPct val="135000"/>
              </a:lnSpc>
              <a:spcAft>
                <a:spcPts val="0"/>
              </a:spcAft>
              <a:tabLst>
                <a:tab pos="5311140" algn="l"/>
              </a:tabLst>
            </a:pPr>
            <a:r>
              <a:rPr lang="zh-CN" altLang="zh-CN" sz="2800" dirty="0">
                <a:solidFill>
                  <a:srgbClr val="000000"/>
                </a:solidFill>
                <a:latin typeface="NEU-BZ-S92"/>
                <a:ea typeface="黑体" panose="02010609060101010101" pitchFamily="49" charset="-122"/>
                <a:cs typeface="Times New Roman" panose="02020603050405020304" pitchFamily="18" charset="0"/>
              </a:rPr>
              <a:t>常用句子</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1</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她长着一张有着大眼睛的圆脸。</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round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face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_______big</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2</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她很友好</a:t>
            </a:r>
            <a:r>
              <a:rPr lang="en-US" altLang="zh-CN" sz="2800" dirty="0">
                <a:solidFill>
                  <a:srgbClr val="000000"/>
                </a:solidFill>
                <a:latin typeface="方正书宋_GBK" panose="03000509000000000000" pitchFamily="65" charset="-12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并且从不说任何人的坏话。</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_______and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never</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bad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word</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about</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3</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她也非常乐于助人。</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_______very</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a:t>
            </a:r>
            <a:r>
              <a:rPr lang="en-US" altLang="zh-CN" sz="2800" dirty="0" smtClean="0">
                <a:solidFill>
                  <a:srgbClr val="000000"/>
                </a:solidFill>
                <a:latin typeface="NEU-BZ-S92"/>
                <a:cs typeface="Times New Roman" panose="02020603050405020304" pitchFamily="18" charset="0"/>
              </a:rPr>
              <a:t>.</a:t>
            </a:r>
          </a:p>
          <a:p>
            <a:pPr algn="just">
              <a:lnSpc>
                <a:spcPct val="135000"/>
              </a:lnSpc>
              <a:spcAft>
                <a:spcPts val="0"/>
              </a:spcAft>
              <a:tabLst>
                <a:tab pos="5311140" algn="l"/>
              </a:tabLst>
            </a:pPr>
            <a:r>
              <a:rPr lang="en-US" altLang="zh-CN" sz="2800" b="1" dirty="0">
                <a:solidFill>
                  <a:srgbClr val="000000"/>
                </a:solidFill>
                <a:latin typeface="Times New Roman" panose="02020603050405020304" pitchFamily="18" charset="0"/>
                <a:cs typeface="Times New Roman" panose="02020603050405020304" pitchFamily="18" charset="0"/>
              </a:rPr>
              <a:t>4</a:t>
            </a:r>
            <a:r>
              <a:rPr lang="en-US" altLang="zh-CN" sz="2800" dirty="0">
                <a:solidFill>
                  <a:srgbClr val="000000"/>
                </a:solidFill>
                <a:latin typeface="NEU-BZ-S92"/>
                <a:cs typeface="Times New Roman" panose="02020603050405020304" pitchFamily="18" charset="0"/>
              </a:rPr>
              <a:t>.</a:t>
            </a:r>
            <a:r>
              <a:rPr lang="zh-CN" altLang="zh-CN" sz="2800" dirty="0">
                <a:solidFill>
                  <a:srgbClr val="000000"/>
                </a:solidFill>
                <a:latin typeface="NEU-BZ-S92"/>
                <a:cs typeface="Times New Roman" panose="02020603050405020304" pitchFamily="18" charset="0"/>
              </a:rPr>
              <a:t>她也非常擅长骑自行车。</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a:p>
            <a:pPr algn="just">
              <a:lnSpc>
                <a:spcPct val="135000"/>
              </a:lnSpc>
              <a:spcAft>
                <a:spcPts val="0"/>
              </a:spcAft>
              <a:tabLst>
                <a:tab pos="5311140" algn="l"/>
              </a:tabLst>
            </a:pPr>
            <a:r>
              <a:rPr lang="en-US" altLang="zh-CN" sz="2800" dirty="0">
                <a:solidFill>
                  <a:srgbClr val="000000"/>
                </a:solidFill>
                <a:latin typeface="Times New Roman" panose="02020603050405020304" pitchFamily="18" charset="0"/>
                <a:cs typeface="Times New Roman" panose="02020603050405020304" pitchFamily="18" charset="0"/>
              </a:rPr>
              <a:t>She</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is</a:t>
            </a:r>
            <a:r>
              <a:rPr lang="en-US" altLang="zh-CN" sz="2800" dirty="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also</a:t>
            </a:r>
            <a:r>
              <a:rPr lang="en-US" altLang="zh-CN" sz="2800" dirty="0">
                <a:solidFill>
                  <a:srgbClr val="000000"/>
                </a:solidFill>
                <a:latin typeface="NEU-BZ-S92"/>
                <a:cs typeface="Times New Roman" panose="02020603050405020304" pitchFamily="18" charset="0"/>
              </a:rPr>
              <a:t> </a:t>
            </a:r>
            <a:r>
              <a:rPr lang="en-US" altLang="zh-CN" sz="2800" dirty="0" smtClean="0">
                <a:solidFill>
                  <a:srgbClr val="000000"/>
                </a:solidFill>
                <a:latin typeface="Times New Roman" panose="02020603050405020304" pitchFamily="18" charset="0"/>
                <a:cs typeface="Times New Roman" panose="02020603050405020304" pitchFamily="18" charset="0"/>
              </a:rPr>
              <a:t>______________a</a:t>
            </a:r>
            <a:r>
              <a:rPr lang="en-US" altLang="zh-CN" sz="2800" dirty="0" smtClean="0">
                <a:solidFill>
                  <a:srgbClr val="000000"/>
                </a:solidFill>
                <a:latin typeface="NEU-BZ-S92"/>
                <a:cs typeface="Times New Roman" panose="02020603050405020304" pitchFamily="18" charset="0"/>
              </a:rPr>
              <a:t> </a:t>
            </a:r>
            <a:r>
              <a:rPr lang="en-US" altLang="zh-CN" sz="2800" dirty="0">
                <a:solidFill>
                  <a:srgbClr val="000000"/>
                </a:solidFill>
                <a:latin typeface="Times New Roman" panose="02020603050405020304" pitchFamily="18" charset="0"/>
                <a:cs typeface="Times New Roman" panose="02020603050405020304" pitchFamily="18" charset="0"/>
              </a:rPr>
              <a:t>bike</a:t>
            </a:r>
            <a:r>
              <a:rPr lang="en-US" altLang="zh-CN" sz="2800" dirty="0">
                <a:solidFill>
                  <a:srgbClr val="000000"/>
                </a:solidFill>
                <a:latin typeface="NEU-BZ-S92"/>
                <a:cs typeface="Times New Roman" panose="02020603050405020304" pitchFamily="18" charset="0"/>
              </a:rPr>
              <a:t>.  </a:t>
            </a:r>
            <a:endParaRPr lang="zh-CN" altLang="zh-CN" sz="1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271464" y="2492896"/>
            <a:ext cx="662361"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has</a:t>
            </a:r>
            <a:endParaRPr lang="zh-CN" altLang="en-US" dirty="0"/>
          </a:p>
        </p:txBody>
      </p:sp>
      <p:sp>
        <p:nvSpPr>
          <p:cNvPr id="5" name="矩形 4"/>
          <p:cNvSpPr/>
          <p:nvPr/>
        </p:nvSpPr>
        <p:spPr>
          <a:xfrm>
            <a:off x="4295800" y="2490670"/>
            <a:ext cx="822661"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with</a:t>
            </a:r>
            <a:endParaRPr lang="zh-CN" altLang="en-US" dirty="0"/>
          </a:p>
        </p:txBody>
      </p:sp>
      <p:sp>
        <p:nvSpPr>
          <p:cNvPr id="8" name="矩形 7"/>
          <p:cNvSpPr/>
          <p:nvPr/>
        </p:nvSpPr>
        <p:spPr>
          <a:xfrm>
            <a:off x="6120473" y="2432795"/>
            <a:ext cx="821059"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eyes</a:t>
            </a:r>
            <a:endParaRPr lang="zh-CN" altLang="en-US" dirty="0"/>
          </a:p>
        </p:txBody>
      </p:sp>
      <p:sp>
        <p:nvSpPr>
          <p:cNvPr id="10" name="矩形 9"/>
          <p:cNvSpPr/>
          <p:nvPr/>
        </p:nvSpPr>
        <p:spPr>
          <a:xfrm>
            <a:off x="1522494" y="3591960"/>
            <a:ext cx="822661"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kind</a:t>
            </a:r>
            <a:endParaRPr lang="zh-CN" altLang="en-US" dirty="0"/>
          </a:p>
        </p:txBody>
      </p:sp>
      <p:sp>
        <p:nvSpPr>
          <p:cNvPr id="12" name="矩形 11"/>
          <p:cNvSpPr/>
          <p:nvPr/>
        </p:nvSpPr>
        <p:spPr>
          <a:xfrm>
            <a:off x="4226870" y="3578159"/>
            <a:ext cx="801823" cy="523220"/>
          </a:xfrm>
          <a:prstGeom prst="rect">
            <a:avLst/>
          </a:prstGeom>
        </p:spPr>
        <p:txBody>
          <a:bodyPr wrap="none">
            <a:spAutoFit/>
          </a:bodyPr>
          <a:lstStyle/>
          <a:p>
            <a:r>
              <a:rPr lang="en-US" altLang="zh-CN" sz="2800" dirty="0" smtClean="0">
                <a:solidFill>
                  <a:srgbClr val="FF0000"/>
                </a:solidFill>
                <a:latin typeface="Times New Roman" panose="02020603050405020304" pitchFamily="18" charset="0"/>
                <a:ea typeface="方正书宋_GBK" panose="03000509000000000000" pitchFamily="65" charset="-122"/>
              </a:rPr>
              <a:t>says</a:t>
            </a:r>
            <a:endParaRPr lang="zh-CN" altLang="en-US" dirty="0"/>
          </a:p>
        </p:txBody>
      </p:sp>
      <p:sp>
        <p:nvSpPr>
          <p:cNvPr id="14" name="矩形 13"/>
          <p:cNvSpPr/>
          <p:nvPr/>
        </p:nvSpPr>
        <p:spPr>
          <a:xfrm>
            <a:off x="7774442" y="3578159"/>
            <a:ext cx="1220206"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anyone</a:t>
            </a:r>
            <a:endParaRPr lang="zh-CN" altLang="en-US" dirty="0"/>
          </a:p>
        </p:txBody>
      </p:sp>
      <p:sp>
        <p:nvSpPr>
          <p:cNvPr id="16" name="矩形 15"/>
          <p:cNvSpPr/>
          <p:nvPr/>
        </p:nvSpPr>
        <p:spPr>
          <a:xfrm>
            <a:off x="1552950" y="4753560"/>
            <a:ext cx="761747"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also</a:t>
            </a:r>
            <a:endParaRPr lang="zh-CN" altLang="en-US" dirty="0"/>
          </a:p>
        </p:txBody>
      </p:sp>
      <p:sp>
        <p:nvSpPr>
          <p:cNvPr id="18" name="矩形 17"/>
          <p:cNvSpPr/>
          <p:nvPr/>
        </p:nvSpPr>
        <p:spPr>
          <a:xfrm>
            <a:off x="3215680" y="4700706"/>
            <a:ext cx="1200970"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helpful</a:t>
            </a:r>
            <a:endParaRPr lang="zh-CN" altLang="en-US" dirty="0"/>
          </a:p>
        </p:txBody>
      </p:sp>
      <p:sp>
        <p:nvSpPr>
          <p:cNvPr id="20" name="矩形 19"/>
          <p:cNvSpPr/>
          <p:nvPr/>
        </p:nvSpPr>
        <p:spPr>
          <a:xfrm>
            <a:off x="2097762" y="5875984"/>
            <a:ext cx="2198038" cy="523220"/>
          </a:xfrm>
          <a:prstGeom prst="rect">
            <a:avLst/>
          </a:prstGeom>
        </p:spPr>
        <p:txBody>
          <a:bodyPr wrap="none">
            <a:spAutoFit/>
          </a:bodyPr>
          <a:lstStyle/>
          <a:p>
            <a:r>
              <a:rPr lang="en-US" altLang="zh-CN" sz="2800" dirty="0">
                <a:solidFill>
                  <a:srgbClr val="FF0000"/>
                </a:solidFill>
                <a:latin typeface="Times New Roman" panose="02020603050405020304" pitchFamily="18" charset="0"/>
                <a:ea typeface="方正书宋_GBK" panose="03000509000000000000" pitchFamily="65" charset="-122"/>
              </a:rPr>
              <a:t>good at riding</a:t>
            </a:r>
            <a:endParaRPr lang="zh-CN" altLang="en-US" dirty="0"/>
          </a:p>
        </p:txBody>
      </p:sp>
    </p:spTree>
    <p:extLst>
      <p:ext uri="{BB962C8B-B14F-4D97-AF65-F5344CB8AC3E}">
        <p14:creationId xmlns:p14="http://schemas.microsoft.com/office/powerpoint/2010/main" val="3221714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10" grpId="0"/>
      <p:bldP spid="12" grpId="0"/>
      <p:bldP spid="14" grpId="0"/>
      <p:bldP spid="16" grpId="0"/>
      <p:bldP spid="18"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74498633"/>
              </p:ext>
            </p:extLst>
          </p:nvPr>
        </p:nvGraphicFramePr>
        <p:xfrm>
          <a:off x="407368" y="1268760"/>
          <a:ext cx="11449272" cy="5154292"/>
        </p:xfrm>
        <a:graphic>
          <a:graphicData uri="http://schemas.openxmlformats.org/drawingml/2006/table">
            <a:tbl>
              <a:tblPr firstRow="1" firstCol="1" bandRow="1"/>
              <a:tblGrid>
                <a:gridCol w="7389419">
                  <a:extLst>
                    <a:ext uri="{9D8B030D-6E8A-4147-A177-3AD203B41FA5}">
                      <a16:colId xmlns:a16="http://schemas.microsoft.com/office/drawing/2014/main" val="2912548317"/>
                    </a:ext>
                  </a:extLst>
                </a:gridCol>
                <a:gridCol w="4059853">
                  <a:extLst>
                    <a:ext uri="{9D8B030D-6E8A-4147-A177-3AD203B41FA5}">
                      <a16:colId xmlns:a16="http://schemas.microsoft.com/office/drawing/2014/main" val="314569315"/>
                    </a:ext>
                  </a:extLst>
                </a:gridCol>
              </a:tblGrid>
              <a:tr h="252028">
                <a:tc>
                  <a:txBody>
                    <a:bodyPr/>
                    <a:lstStyle/>
                    <a:p>
                      <a:pPr algn="ctr">
                        <a:lnSpc>
                          <a:spcPct val="100000"/>
                        </a:lnSpc>
                        <a:spcAft>
                          <a:spcPts val="0"/>
                        </a:spcAft>
                        <a:tabLst>
                          <a:tab pos="5311140" algn="l"/>
                        </a:tabLst>
                      </a:pPr>
                      <a:r>
                        <a:rPr lang="zh-CN" sz="2400">
                          <a:solidFill>
                            <a:srgbClr val="000000"/>
                          </a:solidFill>
                          <a:effectLst/>
                          <a:latin typeface="NEU-BZ-S92"/>
                          <a:ea typeface="方正楷体_GBK" panose="03000509000000000000" pitchFamily="65" charset="-122"/>
                          <a:cs typeface="Times New Roman" panose="02020603050405020304" pitchFamily="18" charset="0"/>
                        </a:rPr>
                        <a:t>高分模板</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22663" marR="226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tabLst>
                          <a:tab pos="5311140" algn="l"/>
                        </a:tabLst>
                      </a:pPr>
                      <a:r>
                        <a:rPr lang="zh-CN" sz="2400">
                          <a:solidFill>
                            <a:srgbClr val="000000"/>
                          </a:solidFill>
                          <a:effectLst/>
                          <a:latin typeface="NEU-BZ-S92"/>
                          <a:ea typeface="方正楷体_GBK" panose="03000509000000000000" pitchFamily="65" charset="-122"/>
                          <a:cs typeface="Times New Roman" panose="02020603050405020304" pitchFamily="18" charset="0"/>
                        </a:rPr>
                        <a:t>名师点评</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22663" marR="226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7803585"/>
                  </a:ext>
                </a:extLst>
              </a:tr>
              <a:tr h="4788532">
                <a:tc>
                  <a:txBody>
                    <a:bodyPr/>
                    <a:lstStyle/>
                    <a:p>
                      <a:pPr algn="just">
                        <a:lnSpc>
                          <a:spcPct val="100000"/>
                        </a:lnSpc>
                        <a:spcAft>
                          <a:spcPts val="0"/>
                        </a:spcAft>
                        <a:tabLst>
                          <a:tab pos="5311140" algn="l"/>
                        </a:tabLst>
                      </a:pPr>
                      <a:r>
                        <a:rPr lang="zh-CN" sz="2400" dirty="0">
                          <a:solidFill>
                            <a:srgbClr val="000000"/>
                          </a:solidFill>
                          <a:effectLst/>
                          <a:latin typeface="NEU-BZ-S92"/>
                          <a:ea typeface="宋体" panose="02010600030101010101" pitchFamily="2"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③</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both</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neighbour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best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friend</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now</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studying</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mixed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school</a:t>
                      </a:r>
                      <a:r>
                        <a:rPr lang="en-US" sz="2400" dirty="0">
                          <a:solidFill>
                            <a:srgbClr val="000000"/>
                          </a:solidFill>
                          <a:effectLst/>
                          <a:latin typeface="NEU-BZ-S92"/>
                          <a:ea typeface="宋体" panose="02010600030101010101" pitchFamily="2" charset="-122"/>
                          <a:cs typeface="Times New Roman" panose="02020603050405020304" pitchFamily="18" charset="0"/>
                        </a:rPr>
                        <a:t>.</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0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②</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round</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face</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with</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big</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eyes</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long</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straight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hair</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①</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She</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the</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slimmest</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of</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my</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friends</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always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wears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smile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on</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face</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generous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③</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willing</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to</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share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things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with</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friends</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②</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She</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kind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never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says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bad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word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about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anyone</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②</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She</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also</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very</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helpful</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always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listens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problems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carefully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gives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some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help</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tell</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anything</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because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can</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always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keep</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secrets</a:t>
                      </a:r>
                      <a:r>
                        <a:rPr lang="en-US" sz="2400" dirty="0">
                          <a:solidFill>
                            <a:srgbClr val="000000"/>
                          </a:solidFill>
                          <a:effectLst/>
                          <a:latin typeface="NEU-BZ-S92"/>
                          <a:ea typeface="宋体" panose="02010600030101010101" pitchFamily="2" charset="-122"/>
                          <a:cs typeface="Times New Roman" panose="02020603050405020304" pitchFamily="18" charset="0"/>
                        </a:rPr>
                        <a:t>.</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00000"/>
                        </a:lnSpc>
                        <a:spcAft>
                          <a:spcPts val="0"/>
                        </a:spcAft>
                        <a:tabLst>
                          <a:tab pos="5311140"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has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good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voice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sings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well</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NEU-BZ-S92"/>
                          <a:ea typeface="宋体" panose="02010600030101010101" pitchFamily="2" charset="-122"/>
                          <a:cs typeface="Times New Roman" panose="02020603050405020304" pitchFamily="18" charset="0"/>
                        </a:rPr>
                        <a:t>③</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She</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is</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also</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good</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riding</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a:t>
                      </a:r>
                      <a:r>
                        <a:rPr lang="en-US" sz="2400" u="sng" dirty="0">
                          <a:solidFill>
                            <a:srgbClr val="000000"/>
                          </a:solidFill>
                          <a:effectLst/>
                          <a:uFill>
                            <a:solidFill>
                              <a:srgbClr val="000000"/>
                            </a:solidFill>
                          </a:uFill>
                          <a:latin typeface="NEU-BZ-S92"/>
                          <a:ea typeface="方正楷体_GBK" panose="03000509000000000000" pitchFamily="65" charset="-122"/>
                          <a:cs typeface="Times New Roman" panose="02020603050405020304" pitchFamily="18" charset="0"/>
                        </a:rPr>
                        <a:t> </a:t>
                      </a:r>
                      <a:r>
                        <a:rPr lang="en-US" sz="2400" u="sng" dirty="0">
                          <a:solidFill>
                            <a:srgbClr val="000000"/>
                          </a:solidFill>
                          <a:effectLst/>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bike</a:t>
                      </a:r>
                      <a:r>
                        <a:rPr lang="en-US" sz="2400" dirty="0">
                          <a:solidFill>
                            <a:srgbClr val="000000"/>
                          </a:solidFill>
                          <a:effectLst/>
                          <a:latin typeface="NEU-BZ-S92"/>
                          <a:ea typeface="宋体" panose="02010600030101010101" pitchFamily="2" charset="-122"/>
                          <a:cs typeface="Times New Roman" panose="02020603050405020304" pitchFamily="18" charset="0"/>
                        </a:rPr>
                        <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wants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singer</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travel</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around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world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when</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grows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up</a:t>
                      </a:r>
                      <a:r>
                        <a:rPr lang="en-US" sz="2400" dirty="0">
                          <a:solidFill>
                            <a:srgbClr val="000000"/>
                          </a:solidFill>
                          <a:effectLst/>
                          <a:latin typeface="NEU-BZ-S92"/>
                          <a:ea typeface="宋体" panose="02010600030101010101" pitchFamily="2" charset="-122"/>
                          <a:cs typeface="Times New Roman" panose="02020603050405020304" pitchFamily="18" charset="0"/>
                        </a:rPr>
                        <a:t>.</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22663" marR="226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tabLst>
                          <a:tab pos="5311140" algn="l"/>
                        </a:tabLst>
                      </a:pPr>
                      <a:r>
                        <a:rPr lang="en-US" sz="2400" dirty="0">
                          <a:solidFill>
                            <a:srgbClr val="000000"/>
                          </a:solidFill>
                          <a:effectLst/>
                          <a:latin typeface="NEU-BZ-S92"/>
                          <a:ea typeface="宋体" panose="02010600030101010101" pitchFamily="2" charset="-122"/>
                          <a:cs typeface="Times New Roman" panose="02020603050405020304" pitchFamily="18" charset="0"/>
                        </a:rPr>
                        <a:t>①</a:t>
                      </a:r>
                      <a:r>
                        <a:rPr lang="zh-CN" sz="2400" dirty="0">
                          <a:solidFill>
                            <a:srgbClr val="000000"/>
                          </a:solidFill>
                          <a:effectLst/>
                          <a:latin typeface="NEU-BZ-S92"/>
                          <a:ea typeface="方正楷体_GBK" panose="03000509000000000000" pitchFamily="65" charset="-122"/>
                          <a:cs typeface="Times New Roman" panose="02020603050405020304" pitchFamily="18" charset="0"/>
                        </a:rPr>
                        <a:t>使用了最高级</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slimmest</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巩固了本单元的语法知识</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形容词的比较级和最高级。</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00000"/>
                        </a:lnSpc>
                        <a:spcAft>
                          <a:spcPts val="0"/>
                        </a:spcAft>
                        <a:tabLst>
                          <a:tab pos="5311140" algn="l"/>
                        </a:tabLst>
                      </a:pPr>
                      <a:r>
                        <a:rPr lang="en-US" sz="2400" dirty="0">
                          <a:solidFill>
                            <a:srgbClr val="000000"/>
                          </a:solidFill>
                          <a:effectLst/>
                          <a:latin typeface="NEU-BZ-S92"/>
                          <a:ea typeface="宋体" panose="02010600030101010101" pitchFamily="2" charset="-122"/>
                          <a:cs typeface="Times New Roman" panose="02020603050405020304" pitchFamily="18" charset="0"/>
                        </a:rPr>
                        <a:t>②</a:t>
                      </a:r>
                      <a:r>
                        <a:rPr lang="zh-CN" sz="2400" dirty="0">
                          <a:solidFill>
                            <a:srgbClr val="000000"/>
                          </a:solidFill>
                          <a:effectLst/>
                          <a:latin typeface="NEU-BZ-S92"/>
                          <a:ea typeface="方正楷体_GBK" panose="03000509000000000000" pitchFamily="65" charset="-122"/>
                          <a:cs typeface="Times New Roman" panose="02020603050405020304" pitchFamily="18" charset="0"/>
                        </a:rPr>
                        <a:t>描写了</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May</a:t>
                      </a:r>
                      <a:r>
                        <a:rPr lang="zh-CN" sz="2400" dirty="0">
                          <a:solidFill>
                            <a:srgbClr val="000000"/>
                          </a:solidFill>
                          <a:effectLst/>
                          <a:latin typeface="NEU-BZ-S92"/>
                          <a:ea typeface="方正楷体_GBK" panose="03000509000000000000" pitchFamily="65" charset="-122"/>
                          <a:cs typeface="Times New Roman" panose="02020603050405020304" pitchFamily="18" charset="0"/>
                        </a:rPr>
                        <a:t>的外貌特征和性格特征</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round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face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with</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big</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eyes</a:t>
                      </a:r>
                      <a:r>
                        <a:rPr lang="zh-CN" sz="2400" dirty="0">
                          <a:solidFill>
                            <a:srgbClr val="000000"/>
                          </a:solidFill>
                          <a:effectLst/>
                          <a:latin typeface="NEU-BZ-S92"/>
                          <a:ea typeface="方正楷体_GBK" panose="03000509000000000000" pitchFamily="65"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kind</a:t>
                      </a:r>
                      <a:r>
                        <a:rPr lang="zh-CN" sz="2400" dirty="0">
                          <a:solidFill>
                            <a:srgbClr val="000000"/>
                          </a:solidFill>
                          <a:effectLst/>
                          <a:latin typeface="NEU-BZ-S92"/>
                          <a:ea typeface="方正楷体_GBK" panose="03000509000000000000" pitchFamily="65"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She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is</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also</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very</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helpful</a:t>
                      </a:r>
                      <a:r>
                        <a:rPr lang="zh-CN" sz="2400" dirty="0">
                          <a:solidFill>
                            <a:srgbClr val="000000"/>
                          </a:solidFill>
                          <a:effectLst/>
                          <a:latin typeface="NEU-BZ-S92"/>
                          <a:ea typeface="方正楷体_GBK" panose="03000509000000000000" pitchFamily="65" charset="-122"/>
                          <a:cs typeface="Times New Roman" panose="02020603050405020304" pitchFamily="18" charset="0"/>
                        </a:rPr>
                        <a:t>”等展示了对人物的刻画</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使人印象深刻。</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p>
                      <a:pPr algn="just">
                        <a:lnSpc>
                          <a:spcPct val="100000"/>
                        </a:lnSpc>
                        <a:spcAft>
                          <a:spcPts val="0"/>
                        </a:spcAft>
                        <a:tabLst>
                          <a:tab pos="5311140" algn="l"/>
                        </a:tabLst>
                      </a:pPr>
                      <a:r>
                        <a:rPr lang="en-US" sz="2400" dirty="0">
                          <a:solidFill>
                            <a:srgbClr val="000000"/>
                          </a:solidFill>
                          <a:effectLst/>
                          <a:latin typeface="NEU-BZ-S92"/>
                          <a:ea typeface="宋体" panose="02010600030101010101" pitchFamily="2" charset="-122"/>
                          <a:cs typeface="Times New Roman" panose="02020603050405020304" pitchFamily="18" charset="0"/>
                        </a:rPr>
                        <a:t>③</a:t>
                      </a:r>
                      <a:r>
                        <a:rPr lang="zh-CN" sz="2400" dirty="0">
                          <a:solidFill>
                            <a:srgbClr val="000000"/>
                          </a:solidFill>
                          <a:effectLst/>
                          <a:latin typeface="NEU-BZ-S92"/>
                          <a:ea typeface="方正楷体_GBK" panose="03000509000000000000" pitchFamily="65" charset="-122"/>
                          <a:cs typeface="Times New Roman" panose="02020603050405020304" pitchFamily="18" charset="0"/>
                        </a:rPr>
                        <a:t>使用了一些重点短语</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如“</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both</a:t>
                      </a:r>
                      <a:r>
                        <a:rPr lang="zh-CN" sz="2400" dirty="0">
                          <a:solidFill>
                            <a:srgbClr val="000000"/>
                          </a:solidFill>
                          <a:effectLst/>
                          <a:latin typeface="NEU-BZ-S92"/>
                          <a:ea typeface="方正楷体_GBK" panose="03000509000000000000" pitchFamily="65"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and</a:t>
                      </a:r>
                      <a:r>
                        <a:rPr lang="zh-CN" sz="2400" dirty="0">
                          <a:solidFill>
                            <a:srgbClr val="000000"/>
                          </a:solidFill>
                          <a:effectLst/>
                          <a:latin typeface="NEU-BZ-S92"/>
                          <a:ea typeface="方正楷体_GBK" panose="03000509000000000000" pitchFamily="65"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willing</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to</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do</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sth</a:t>
                      </a:r>
                      <a:r>
                        <a:rPr lang="zh-CN" sz="2400" dirty="0">
                          <a:solidFill>
                            <a:srgbClr val="000000"/>
                          </a:solidFill>
                          <a:effectLst/>
                          <a:latin typeface="NEU-BZ-S92"/>
                          <a:ea typeface="方正楷体_GBK" panose="03000509000000000000" pitchFamily="65"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good</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doing</a:t>
                      </a:r>
                      <a:r>
                        <a:rPr lang="en-US" sz="2400" dirty="0">
                          <a:solidFill>
                            <a:srgbClr val="000000"/>
                          </a:solidFill>
                          <a:effectLst/>
                          <a:latin typeface="NEU-BZ-S92"/>
                          <a:ea typeface="方正楷体_GBK" panose="03000509000000000000" pitchFamily="65" charset="-122"/>
                          <a:cs typeface="Times New Roman" panose="02020603050405020304" pitchFamily="18" charset="0"/>
                        </a:rPr>
                        <a:t> </a:t>
                      </a:r>
                      <a:r>
                        <a:rPr lang="en-US" sz="2400" dirty="0" err="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sth</a:t>
                      </a:r>
                      <a:r>
                        <a:rPr lang="zh-CN" sz="2400" dirty="0">
                          <a:solidFill>
                            <a:srgbClr val="000000"/>
                          </a:solidFill>
                          <a:effectLst/>
                          <a:latin typeface="NEU-BZ-S92"/>
                          <a:ea typeface="方正楷体_GBK" panose="03000509000000000000" pitchFamily="65" charset="-122"/>
                          <a:cs typeface="Times New Roman" panose="02020603050405020304" pitchFamily="18" charset="0"/>
                        </a:rPr>
                        <a:t>”</a:t>
                      </a:r>
                      <a:r>
                        <a:rPr lang="en-US" sz="24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400" dirty="0">
                          <a:solidFill>
                            <a:srgbClr val="000000"/>
                          </a:solidFill>
                          <a:effectLst/>
                          <a:latin typeface="NEU-BZ-S92"/>
                          <a:ea typeface="方正楷体_GBK" panose="03000509000000000000" pitchFamily="65" charset="-122"/>
                          <a:cs typeface="Times New Roman" panose="02020603050405020304" pitchFamily="18" charset="0"/>
                        </a:rPr>
                        <a:t>使文章显得生动、自然。</a:t>
                      </a:r>
                      <a:endParaRPr lang="zh-CN" sz="2400" dirty="0">
                        <a:solidFill>
                          <a:srgbClr val="000000"/>
                        </a:solidFill>
                        <a:effectLst/>
                        <a:latin typeface="NEU-BZ-S92"/>
                        <a:ea typeface="方正书宋_GBK" panose="03000509000000000000" pitchFamily="65" charset="-122"/>
                        <a:cs typeface="Times New Roman" panose="02020603050405020304" pitchFamily="18" charset="0"/>
                      </a:endParaRPr>
                    </a:p>
                  </a:txBody>
                  <a:tcPr marL="22663" marR="226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1942489"/>
                  </a:ext>
                </a:extLst>
              </a:tr>
            </a:tbl>
          </a:graphicData>
        </a:graphic>
      </p:graphicFrame>
    </p:spTree>
    <p:extLst>
      <p:ext uri="{BB962C8B-B14F-4D97-AF65-F5344CB8AC3E}">
        <p14:creationId xmlns:p14="http://schemas.microsoft.com/office/powerpoint/2010/main" val="4809985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5360" y="2204864"/>
            <a:ext cx="11521280" cy="1857175"/>
          </a:xfrm>
          <a:prstGeom prst="rect">
            <a:avLst/>
          </a:prstGeom>
        </p:spPr>
        <p:txBody>
          <a:bodyPr wrap="square" lIns="36000" tIns="0" rIns="36000" bIns="0">
            <a:spAutoFit/>
          </a:bodyPr>
          <a:lstStyle/>
          <a:p>
            <a:pPr indent="711200" algn="just">
              <a:lnSpc>
                <a:spcPct val="150000"/>
              </a:lnSpc>
              <a:spcAft>
                <a:spcPts val="0"/>
              </a:spcAft>
              <a:tabLst>
                <a:tab pos="5311140" algn="l"/>
              </a:tabLst>
            </a:pPr>
            <a:r>
              <a:rPr lang="zh-CN" altLang="zh-CN" sz="2800">
                <a:solidFill>
                  <a:srgbClr val="000000"/>
                </a:solidFill>
                <a:latin typeface="NEU-BZ-S92"/>
                <a:cs typeface="Times New Roman" panose="02020603050405020304" pitchFamily="18" charset="0"/>
              </a:rPr>
              <a:t>在青春的星河中</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友谊是最温柔的星光</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照亮成长路上的每一处迷茫。请根据下面提示</a:t>
            </a:r>
            <a:r>
              <a:rPr lang="en-US" altLang="zh-CN" sz="2800">
                <a:solidFill>
                  <a:srgbClr val="000000"/>
                </a:solidFill>
                <a:latin typeface="方正书宋_GBK" panose="03000509000000000000" pitchFamily="65" charset="-122"/>
                <a:cs typeface="Times New Roman" panose="02020603050405020304" pitchFamily="18" charset="0"/>
              </a:rPr>
              <a:t>,</a:t>
            </a:r>
            <a:r>
              <a:rPr lang="zh-CN" altLang="zh-CN" sz="2800">
                <a:solidFill>
                  <a:srgbClr val="000000"/>
                </a:solidFill>
                <a:latin typeface="NEU-BZ-S92"/>
                <a:cs typeface="Times New Roman" panose="02020603050405020304" pitchFamily="18" charset="0"/>
              </a:rPr>
              <a:t>以“</a:t>
            </a:r>
            <a:r>
              <a:rPr lang="en-US" altLang="zh-CN" sz="2800">
                <a:solidFill>
                  <a:srgbClr val="000000"/>
                </a:solidFill>
                <a:latin typeface="Times New Roman" panose="02020603050405020304" pitchFamily="18" charset="0"/>
                <a:cs typeface="Times New Roman" panose="02020603050405020304" pitchFamily="18" charset="0"/>
              </a:rPr>
              <a:t>My</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best</a:t>
            </a:r>
            <a:r>
              <a:rPr lang="en-US" altLang="zh-CN" sz="2800">
                <a:solidFill>
                  <a:srgbClr val="000000"/>
                </a:solidFill>
                <a:latin typeface="NEU-BZ-S92"/>
                <a:cs typeface="Times New Roman" panose="02020603050405020304" pitchFamily="18" charset="0"/>
              </a:rPr>
              <a:t> </a:t>
            </a:r>
            <a:r>
              <a:rPr lang="en-US" altLang="zh-CN" sz="2800">
                <a:solidFill>
                  <a:srgbClr val="000000"/>
                </a:solidFill>
                <a:latin typeface="Times New Roman" panose="02020603050405020304" pitchFamily="18" charset="0"/>
                <a:cs typeface="Times New Roman" panose="02020603050405020304" pitchFamily="18" charset="0"/>
              </a:rPr>
              <a:t>friend</a:t>
            </a:r>
            <a:r>
              <a:rPr lang="zh-CN" altLang="zh-CN" sz="2800">
                <a:solidFill>
                  <a:srgbClr val="000000"/>
                </a:solidFill>
                <a:latin typeface="NEU-BZ-S92"/>
                <a:cs typeface="Times New Roman" panose="02020603050405020304" pitchFamily="18" charset="0"/>
              </a:rPr>
              <a:t>”为题写一篇短文介绍你的好朋友</a:t>
            </a:r>
            <a:r>
              <a:rPr lang="en-US" altLang="zh-CN" sz="2800">
                <a:solidFill>
                  <a:srgbClr val="000000"/>
                </a:solidFill>
                <a:latin typeface="Times New Roman" panose="02020603050405020304" pitchFamily="18" charset="0"/>
                <a:cs typeface="Times New Roman" panose="02020603050405020304" pitchFamily="18" charset="0"/>
              </a:rPr>
              <a:t>Daniel</a:t>
            </a:r>
            <a:r>
              <a:rPr lang="zh-CN" altLang="zh-CN" sz="2800">
                <a:solidFill>
                  <a:srgbClr val="000000"/>
                </a:solidFill>
                <a:latin typeface="NEU-BZ-S92"/>
                <a:cs typeface="Times New Roman" panose="02020603050405020304" pitchFamily="18" charset="0"/>
              </a:rPr>
              <a:t>。</a:t>
            </a:r>
            <a:endParaRPr lang="zh-CN" altLang="zh-CN" sz="1200">
              <a:solidFill>
                <a:srgbClr val="000000"/>
              </a:solidFill>
              <a:latin typeface="NEU-BZ-S92"/>
              <a:ea typeface="方正书宋_GBK" panose="03000509000000000000" pitchFamily="65" charset="-122"/>
              <a:cs typeface="Times New Roman" panose="02020603050405020304" pitchFamily="18" charset="0"/>
            </a:endParaRPr>
          </a:p>
        </p:txBody>
      </p:sp>
      <p:pic>
        <p:nvPicPr>
          <p:cNvPr id="4" name="单元写作任务.jpg" descr="id:2147492280;FounderCES"/>
          <p:cNvPicPr/>
          <p:nvPr/>
        </p:nvPicPr>
        <p:blipFill>
          <a:blip r:embed="rId2"/>
          <a:stretch>
            <a:fillRect/>
          </a:stretch>
        </p:blipFill>
        <p:spPr>
          <a:xfrm>
            <a:off x="363641" y="1297041"/>
            <a:ext cx="4396105" cy="862965"/>
          </a:xfrm>
          <a:prstGeom prst="rect">
            <a:avLst/>
          </a:prstGeom>
        </p:spPr>
      </p:pic>
      <p:graphicFrame>
        <p:nvGraphicFramePr>
          <p:cNvPr id="2" name="表格 1"/>
          <p:cNvGraphicFramePr>
            <a:graphicFrameLocks noGrp="1"/>
          </p:cNvGraphicFramePr>
          <p:nvPr>
            <p:extLst>
              <p:ext uri="{D42A27DB-BD31-4B8C-83A1-F6EECF244321}">
                <p14:modId xmlns:p14="http://schemas.microsoft.com/office/powerpoint/2010/main" val="1400710780"/>
              </p:ext>
            </p:extLst>
          </p:nvPr>
        </p:nvGraphicFramePr>
        <p:xfrm>
          <a:off x="838200" y="4221088"/>
          <a:ext cx="10515600" cy="1280160"/>
        </p:xfrm>
        <a:graphic>
          <a:graphicData uri="http://schemas.openxmlformats.org/drawingml/2006/table">
            <a:tbl>
              <a:tblPr firstRow="1" firstCol="1" bandRow="1"/>
              <a:tblGrid>
                <a:gridCol w="1112594">
                  <a:extLst>
                    <a:ext uri="{9D8B030D-6E8A-4147-A177-3AD203B41FA5}">
                      <a16:colId xmlns:a16="http://schemas.microsoft.com/office/drawing/2014/main" val="2199659781"/>
                    </a:ext>
                  </a:extLst>
                </a:gridCol>
                <a:gridCol w="9403006">
                  <a:extLst>
                    <a:ext uri="{9D8B030D-6E8A-4147-A177-3AD203B41FA5}">
                      <a16:colId xmlns:a16="http://schemas.microsoft.com/office/drawing/2014/main" val="4120769057"/>
                    </a:ext>
                  </a:extLst>
                </a:gridCol>
              </a:tblGrid>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特点</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圆脸</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瘦高个儿</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很幽默</a:t>
                      </a:r>
                      <a:r>
                        <a:rPr lang="en-US" sz="280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a:solidFill>
                            <a:srgbClr val="000000"/>
                          </a:solidFill>
                          <a:effectLst/>
                          <a:latin typeface="NEU-BZ-S92"/>
                          <a:ea typeface="方正楷体_GBK" panose="03000509000000000000" pitchFamily="65" charset="-122"/>
                          <a:cs typeface="Times New Roman" panose="02020603050405020304" pitchFamily="18" charset="0"/>
                        </a:rPr>
                        <a:t>经常讲笑话让我们开怀大笑。</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3859302"/>
                  </a:ext>
                </a:extLst>
              </a:tr>
              <a:tr h="0">
                <a:tc>
                  <a:txBody>
                    <a:bodyPr/>
                    <a:lstStyle/>
                    <a:p>
                      <a:pPr algn="ctr">
                        <a:lnSpc>
                          <a:spcPct val="150000"/>
                        </a:lnSpc>
                        <a:spcAft>
                          <a:spcPts val="0"/>
                        </a:spcAft>
                        <a:tabLst>
                          <a:tab pos="5311140" algn="l"/>
                        </a:tabLst>
                      </a:pPr>
                      <a:r>
                        <a:rPr lang="zh-CN" sz="2800">
                          <a:solidFill>
                            <a:srgbClr val="000000"/>
                          </a:solidFill>
                          <a:effectLst/>
                          <a:latin typeface="NEU-BZ-S92"/>
                          <a:ea typeface="方正楷体_GBK" panose="03000509000000000000" pitchFamily="65" charset="-122"/>
                          <a:cs typeface="Times New Roman" panose="02020603050405020304" pitchFamily="18" charset="0"/>
                        </a:rPr>
                        <a:t>品行</a:t>
                      </a:r>
                      <a:endParaRPr lang="zh-CN" sz="1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tabLst>
                          <a:tab pos="5311140" algn="l"/>
                        </a:tabLst>
                      </a:pPr>
                      <a:r>
                        <a:rPr lang="zh-CN" sz="2800" dirty="0">
                          <a:solidFill>
                            <a:srgbClr val="000000"/>
                          </a:solidFill>
                          <a:effectLst/>
                          <a:latin typeface="NEU-BZ-S92"/>
                          <a:ea typeface="方正楷体_GBK" panose="03000509000000000000" pitchFamily="65" charset="-122"/>
                          <a:cs typeface="Times New Roman" panose="02020603050405020304" pitchFamily="18" charset="0"/>
                        </a:rPr>
                        <a:t>愿意和朋友分享东西</a:t>
                      </a:r>
                      <a:r>
                        <a:rPr lang="en-US" sz="28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dirty="0">
                          <a:solidFill>
                            <a:srgbClr val="000000"/>
                          </a:solidFill>
                          <a:effectLst/>
                          <a:latin typeface="NEU-BZ-S92"/>
                          <a:ea typeface="方正楷体_GBK" panose="03000509000000000000" pitchFamily="65" charset="-122"/>
                          <a:cs typeface="Times New Roman" panose="02020603050405020304" pitchFamily="18" charset="0"/>
                        </a:rPr>
                        <a:t>对人友善</a:t>
                      </a:r>
                      <a:r>
                        <a:rPr lang="en-US" sz="2800" dirty="0">
                          <a:solidFill>
                            <a:srgbClr val="000000"/>
                          </a:solidFill>
                          <a:effectLst/>
                          <a:latin typeface="方正楷体_GBK" panose="03000509000000000000" pitchFamily="65" charset="-122"/>
                          <a:ea typeface="宋体" panose="02010600030101010101" pitchFamily="2" charset="-122"/>
                          <a:cs typeface="Times New Roman" panose="02020603050405020304" pitchFamily="18" charset="0"/>
                        </a:rPr>
                        <a:t>;</a:t>
                      </a:r>
                      <a:r>
                        <a:rPr lang="zh-CN" sz="2800" dirty="0">
                          <a:solidFill>
                            <a:srgbClr val="000000"/>
                          </a:solidFill>
                          <a:effectLst/>
                          <a:latin typeface="NEU-BZ-S92"/>
                          <a:ea typeface="方正楷体_GBK" panose="03000509000000000000" pitchFamily="65" charset="-122"/>
                          <a:cs typeface="Times New Roman" panose="02020603050405020304" pitchFamily="18" charset="0"/>
                        </a:rPr>
                        <a:t>时刻准备帮助别人。</a:t>
                      </a:r>
                      <a:endParaRPr lang="zh-CN" sz="1200" dirty="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9904512"/>
                  </a:ext>
                </a:extLst>
              </a:tr>
            </a:tbl>
          </a:graphicData>
        </a:graphic>
      </p:graphicFrame>
    </p:spTree>
    <p:extLst>
      <p:ext uri="{BB962C8B-B14F-4D97-AF65-F5344CB8AC3E}">
        <p14:creationId xmlns:p14="http://schemas.microsoft.com/office/powerpoint/2010/main" val="90954105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GI2YTZkNGE2Njk2NzcyNTAzOGM5ZmQ1NzQ5MzlhNzI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TotalTime>
  <Words>680</Words>
  <Application>Microsoft Office PowerPoint</Application>
  <PresentationFormat>宽屏</PresentationFormat>
  <Paragraphs>102</Paragraphs>
  <Slides>16</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16</vt:i4>
      </vt:variant>
    </vt:vector>
  </HeadingPairs>
  <TitlesOfParts>
    <vt:vector size="29" baseType="lpstr">
      <vt:lpstr>NEU-BZ-S92</vt:lpstr>
      <vt:lpstr>NEU-HZ-S92</vt:lpstr>
      <vt:lpstr>方正黑体_GBK</vt:lpstr>
      <vt:lpstr>方正楷体_GBK</vt:lpstr>
      <vt:lpstr>方正书宋_GBK</vt:lpstr>
      <vt:lpstr>黑体</vt:lpstr>
      <vt:lpstr>宋体</vt:lpstr>
      <vt:lpstr>Arial</vt:lpstr>
      <vt:lpstr>Calibri</vt:lpstr>
      <vt:lpstr>Cambria</vt:lpstr>
      <vt:lpstr>Raavi</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Microsoft</cp:lastModifiedBy>
  <cp:revision>96</cp:revision>
  <dcterms:created xsi:type="dcterms:W3CDTF">2015-09-16T06:44:00Z</dcterms:created>
  <dcterms:modified xsi:type="dcterms:W3CDTF">2025-08-27T08:32:13Z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2052-12.1.0.16417</vt:lpwstr>
  </property>
  <property fmtid="{D5CDD505-2E9C-101B-9397-08002B2CF9AE}" pid="3" name="ICV">
    <vt:lpwstr>0803F182AC044BA3913AF2E555CD301E</vt:lpwstr>
  </property>
</Properties>
</file>