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4" r:id="rId2"/>
    <p:sldId id="325" r:id="rId3"/>
    <p:sldId id="326" r:id="rId4"/>
    <p:sldId id="327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The natural world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第二课时　</a:t>
            </a:r>
            <a:r>
              <a:rPr lang="en-US" altLang="zh-CN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Reading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Ⅰ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7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symbolic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cranes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Health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wisdom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arrogance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27959" y="139361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312024" y="333782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according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Roman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eagle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Queen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Asian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culture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black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crane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Doves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courage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Eastern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countries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Cranes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peacocks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happiness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57466" y="139361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53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五、语篇填空。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阅读短文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从方框中选择适当的词并用其正确形式填空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每词限用一次。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3145185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climate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harm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therefore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pond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lung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360" y="3802410"/>
            <a:ext cx="11521280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99656" y="4489956"/>
            <a:ext cx="9621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lungs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95111" y="5104038"/>
            <a:ext cx="861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keep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015880" y="508518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pond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082618" y="5805264"/>
            <a:ext cx="11817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around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76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butterflies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dancing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flowers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However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extinction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10501" y="2598894"/>
            <a:ext cx="941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sadly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16280" y="2636912"/>
            <a:ext cx="922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harm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75520" y="3933056"/>
            <a:ext cx="12378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climate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516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floods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natural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87488" y="1340768"/>
            <a:ext cx="16001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Therefore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095908" y="2041684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80176" y="2617748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991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</a:t>
            </a:r>
            <a:r>
              <a:rPr lang="zh-CN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852936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wetland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</a:t>
            </a:r>
            <a:r>
              <a:rPr lang="en-US" altLang="zh-CN" sz="2800" i="1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kidney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501008"/>
            <a:ext cx="11521280" cy="323165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village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objects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ability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gathered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_______which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360" y="614614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866364" y="6100658"/>
            <a:ext cx="2982607" cy="537927"/>
            <a:chOff x="990055" y="1247380"/>
            <a:chExt cx="2982607" cy="53792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跨学科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生 物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559496" y="3573016"/>
            <a:ext cx="13195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wetland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35182" y="4201924"/>
            <a:ext cx="17604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Non-living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112224" y="479715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pond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248665" y="5517232"/>
            <a:ext cx="11817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around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816080" y="6088368"/>
            <a:ext cx="1300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kidneys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plate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钢板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include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umbrella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heavy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return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yesterday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52184" y="1988840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ton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359696" y="2636912"/>
            <a:ext cx="10599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action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79576" y="3265820"/>
            <a:ext cx="13789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includes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21769" y="3933056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held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703512" y="5066600"/>
            <a:ext cx="138050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returned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从方框中选择恰当的短语并用其适当形式填空。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360" y="1990581"/>
            <a:ext cx="11665296" cy="64633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5360" y="2729915"/>
            <a:ext cx="11521280" cy="3301183"/>
            <a:chOff x="335360" y="2729915"/>
            <a:chExt cx="11521280" cy="3301183"/>
          </a:xfrm>
        </p:grpSpPr>
        <p:sp>
          <p:nvSpPr>
            <p:cNvPr id="4" name="矩形 3"/>
            <p:cNvSpPr/>
            <p:nvPr/>
          </p:nvSpPr>
          <p:spPr>
            <a:xfrm>
              <a:off x="335360" y="2729915"/>
              <a:ext cx="11521280" cy="1938992"/>
            </a:xfrm>
            <a:prstGeom prst="rect">
              <a:avLst/>
            </a:prstGeom>
          </p:spPr>
          <p:txBody>
            <a:bodyPr wrap="square" lIns="36000" tIns="0" rIns="36000" bIns="0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  <a:tabLst>
                  <a:tab pos="5311140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Teachers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______________________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our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growth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 </a:t>
              </a:r>
              <a:endParaRPr lang="zh-CN" altLang="zh-CN" sz="1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  <a:tabLst>
                  <a:tab pos="5311140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You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should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____________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fear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your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heart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 </a:t>
              </a:r>
              <a:endParaRPr lang="zh-CN" altLang="zh-CN" sz="1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  <a:tabLst>
                  <a:tab pos="5311140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_____________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方正书宋_GBK" panose="03000509000000000000" pitchFamily="65" charset="-122"/>
                  <a:cs typeface="Times New Roman" panose="02020603050405020304" pitchFamily="18" charset="0"/>
                </a:rPr>
                <a:t>,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you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can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ask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your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teacher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for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help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 </a:t>
              </a:r>
              <a:endParaRPr lang="zh-CN" altLang="zh-CN" sz="1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35360" y="4738436"/>
              <a:ext cx="11521280" cy="1292662"/>
            </a:xfrm>
            <a:prstGeom prst="rect">
              <a:avLst/>
            </a:prstGeom>
          </p:spPr>
          <p:txBody>
            <a:bodyPr wrap="square" lIns="36000" tIns="0" rIns="36000" bIns="0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  <a:tabLst>
                  <a:tab pos="5311140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This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wetland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___________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lots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of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wild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birds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 </a:t>
              </a:r>
              <a:endParaRPr lang="zh-CN" altLang="zh-CN" sz="1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Aft>
                  <a:spcPts val="0"/>
                </a:spcAft>
                <a:tabLst>
                  <a:tab pos="5311140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Remember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____________when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riding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bike</a:t>
              </a:r>
              <a:r>
                <a:rPr lang="en-US" altLang="zh-CN" sz="2800" dirty="0">
                  <a:solidFill>
                    <a:srgbClr val="000000"/>
                  </a:solidFill>
                  <a:latin typeface="NEU-BZ-S92"/>
                  <a:cs typeface="Times New Roman" panose="02020603050405020304" pitchFamily="18" charset="0"/>
                </a:rPr>
                <a:t>. </a:t>
              </a:r>
              <a:endParaRPr lang="zh-CN" altLang="zh-CN" sz="1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7" name="c076.jpg" descr="id:214749501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408368" y="2996952"/>
            <a:ext cx="1784350" cy="26403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279576" y="2771394"/>
            <a:ext cx="37305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play an important role in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927648" y="3409836"/>
            <a:ext cx="1500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get rid of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28097" y="4077072"/>
            <a:ext cx="2027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 more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929497" y="4849996"/>
            <a:ext cx="1678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is home to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071664" y="5445224"/>
            <a:ext cx="17508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slow down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四、阅读理解。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950317"/>
              </p:ext>
            </p:extLst>
          </p:nvPr>
        </p:nvGraphicFramePr>
        <p:xfrm>
          <a:off x="551384" y="1700808"/>
          <a:ext cx="10515600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1800200">
                  <a:extLst>
                    <a:ext uri="{9D8B030D-6E8A-4147-A177-3AD203B41FA5}">
                      <a16:colId xmlns:a16="http://schemas.microsoft.com/office/drawing/2014/main" val="2371631270"/>
                    </a:ext>
                  </a:extLst>
                </a:gridCol>
                <a:gridCol w="8715400">
                  <a:extLst>
                    <a:ext uri="{9D8B030D-6E8A-4147-A177-3AD203B41FA5}">
                      <a16:colId xmlns:a16="http://schemas.microsoft.com/office/drawing/2014/main" val="342862187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Birds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Meanings</a:t>
                      </a:r>
                      <a:endParaRPr lang="zh-CN" sz="1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01983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Eagles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power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courage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sky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Because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ability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eagles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power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faith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忠诚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courage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Greek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Roman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eagle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King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Birds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4089993"/>
                  </a:ext>
                </a:extLst>
              </a:tr>
            </a:tbl>
          </a:graphicData>
        </a:graphic>
      </p:graphicFrame>
      <p:pic>
        <p:nvPicPr>
          <p:cNvPr id="4" name="a0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08" y="3284984"/>
            <a:ext cx="1343025" cy="132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126205"/>
              </p:ext>
            </p:extLst>
          </p:nvPr>
        </p:nvGraphicFramePr>
        <p:xfrm>
          <a:off x="479376" y="1340768"/>
          <a:ext cx="11377264" cy="5184648"/>
        </p:xfrm>
        <a:graphic>
          <a:graphicData uri="http://schemas.openxmlformats.org/drawingml/2006/table">
            <a:tbl>
              <a:tblPr firstRow="1" firstCol="1" bandRow="1"/>
              <a:tblGrid>
                <a:gridCol w="2304256">
                  <a:extLst>
                    <a:ext uri="{9D8B030D-6E8A-4147-A177-3AD203B41FA5}">
                      <a16:colId xmlns:a16="http://schemas.microsoft.com/office/drawing/2014/main" val="1708571608"/>
                    </a:ext>
                  </a:extLst>
                </a:gridCol>
                <a:gridCol w="9073008">
                  <a:extLst>
                    <a:ext uri="{9D8B030D-6E8A-4147-A177-3AD203B41FA5}">
                      <a16:colId xmlns:a16="http://schemas.microsoft.com/office/drawing/2014/main" val="3121441170"/>
                    </a:ext>
                  </a:extLst>
                </a:gridCol>
              </a:tblGrid>
              <a:tr h="2208245">
                <a:tc>
                  <a:txBody>
                    <a:bodyPr/>
                    <a:lstStyle/>
                    <a:p>
                      <a:pPr algn="just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Cranes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life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life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health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happiness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wisdom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luck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Eastern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countries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China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Japan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cranes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life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50363" marR="503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8126829"/>
                  </a:ext>
                </a:extLst>
              </a:tr>
              <a:tr h="2760307">
                <a:tc>
                  <a:txBody>
                    <a:bodyPr/>
                    <a:lstStyle/>
                    <a:p>
                      <a:pPr algn="just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endParaRPr lang="en-US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Peacocks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birth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love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spring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birth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life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happiness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good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luck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Peacocks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show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their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beautiful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feathers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peacock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also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sign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arrogance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傲慢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pride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which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 panose="03000509000000000000" pitchFamily="65" charset="-122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like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50363" marR="503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9101397"/>
                  </a:ext>
                </a:extLst>
              </a:tr>
            </a:tbl>
          </a:graphicData>
        </a:graphic>
      </p:graphicFrame>
      <p:pic>
        <p:nvPicPr>
          <p:cNvPr id="2051" name="a0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04" y="1869951"/>
            <a:ext cx="2105025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a0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4293096"/>
            <a:ext cx="200025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263080"/>
              </p:ext>
            </p:extLst>
          </p:nvPr>
        </p:nvGraphicFramePr>
        <p:xfrm>
          <a:off x="838200" y="1484784"/>
          <a:ext cx="10515600" cy="3200400"/>
        </p:xfrm>
        <a:graphic>
          <a:graphicData uri="http://schemas.openxmlformats.org/drawingml/2006/table">
            <a:tbl>
              <a:tblPr firstRow="1" firstCol="1" bandRow="1"/>
              <a:tblGrid>
                <a:gridCol w="1657400">
                  <a:extLst>
                    <a:ext uri="{9D8B030D-6E8A-4147-A177-3AD203B41FA5}">
                      <a16:colId xmlns:a16="http://schemas.microsoft.com/office/drawing/2014/main" val="927030137"/>
                    </a:ext>
                  </a:extLst>
                </a:gridCol>
                <a:gridCol w="8858200">
                  <a:extLst>
                    <a:ext uri="{9D8B030D-6E8A-4147-A177-3AD203B41FA5}">
                      <a16:colId xmlns:a16="http://schemas.microsoft.com/office/drawing/2014/main" val="9739806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endParaRPr lang="en-US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Doves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love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peace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People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weddings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new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beginning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something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wonderful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Doves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away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their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fly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back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Doves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also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peace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zh-CN" sz="1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4520556"/>
                  </a:ext>
                </a:extLst>
              </a:tr>
            </a:tbl>
          </a:graphicData>
        </a:graphic>
      </p:graphicFrame>
      <p:pic>
        <p:nvPicPr>
          <p:cNvPr id="4097" name="a0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40" y="2422996"/>
            <a:ext cx="1285875" cy="132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22770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59092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wonderful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360" y="13407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879099" y="1346697"/>
            <a:ext cx="2982607" cy="537927"/>
            <a:chOff x="990055" y="1247380"/>
            <a:chExt cx="2982607" cy="53792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新中考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图片理解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72552" y="2595714"/>
            <a:ext cx="8813820" cy="1855073"/>
            <a:chOff x="1472552" y="2595714"/>
            <a:chExt cx="8813820" cy="1855073"/>
          </a:xfrm>
        </p:grpSpPr>
        <p:pic>
          <p:nvPicPr>
            <p:cNvPr id="13" name="a040.jpg" descr="id:2147495039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472552" y="2603592"/>
              <a:ext cx="1338580" cy="1323975"/>
            </a:xfrm>
            <a:prstGeom prst="rect">
              <a:avLst/>
            </a:prstGeom>
          </p:spPr>
        </p:pic>
        <p:pic>
          <p:nvPicPr>
            <p:cNvPr id="14" name="a041.jpg" descr="id:2147495046;FounderCES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3503712" y="2603592"/>
              <a:ext cx="2106295" cy="1345565"/>
            </a:xfrm>
            <a:prstGeom prst="rect">
              <a:avLst/>
            </a:prstGeom>
          </p:spPr>
        </p:pic>
        <p:pic>
          <p:nvPicPr>
            <p:cNvPr id="15" name="a042.jpg" descr="id:2147495053;FounderCES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6302587" y="2595714"/>
              <a:ext cx="2004060" cy="1374775"/>
            </a:xfrm>
            <a:prstGeom prst="rect">
              <a:avLst/>
            </a:prstGeom>
          </p:spPr>
        </p:pic>
        <p:pic>
          <p:nvPicPr>
            <p:cNvPr id="16" name="a043.jpg" descr="id:2147495060;FounderCES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8999227" y="2646514"/>
              <a:ext cx="1287145" cy="1323975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919666" y="3927567"/>
              <a:ext cx="816383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A                        B                             C                         D</a:t>
              </a:r>
              <a:endParaRPr lang="zh-CN" altLang="en-US" dirty="0"/>
            </a:p>
          </p:txBody>
        </p:sp>
      </p:grpSp>
      <p:sp>
        <p:nvSpPr>
          <p:cNvPr id="4" name="矩形 3"/>
          <p:cNvSpPr/>
          <p:nvPr/>
        </p:nvSpPr>
        <p:spPr>
          <a:xfrm>
            <a:off x="3791744" y="2012439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454</Words>
  <Application>Microsoft Office PowerPoint</Application>
  <PresentationFormat>宽屏</PresentationFormat>
  <Paragraphs>86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2025-08-27T06:30:54Z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