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7" r:id="rId4"/>
    <p:sldId id="328" r:id="rId5"/>
    <p:sldId id="329" r:id="rId6"/>
    <p:sldId id="330" r:id="rId7"/>
    <p:sldId id="331" r:id="rId8"/>
    <p:sldId id="334" r:id="rId9"/>
    <p:sldId id="337" r:id="rId10"/>
    <p:sldId id="338" r:id="rId11"/>
    <p:sldId id="340" r:id="rId12"/>
    <p:sldId id="341" r:id="rId13"/>
    <p:sldId id="342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714" y="1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单元主题写作与指导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 ________________________________________________________________ ________________________________________________________________ ________________________________________________________________ </a:t>
            </a:r>
            <a:r>
              <a:rPr lang="en-US" altLang="zh-CN" sz="2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 </a:t>
            </a: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 </a:t>
            </a:r>
            <a:r>
              <a:rPr lang="en-US" altLang="zh-CN" sz="2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124744"/>
            <a:ext cx="113772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pouring wastewater into wetlands. Second, we can plant more trees around the wetlands. Third, it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 necessary to raise people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 awareness of protecting wetlands. Only when we protect the wetlands can we keep the balance of our natural world. Let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 do our part to make a difference.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988840"/>
            <a:ext cx="11521280" cy="465358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 between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微语段训练营.jpg" descr="id:214749229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2717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95800" y="2041684"/>
            <a:ext cx="1277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balance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617748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balanced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67808" y="3140968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noisy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46255" y="3160018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noise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30385" y="4315631"/>
            <a:ext cx="1997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environment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91544" y="4922004"/>
            <a:ext cx="2255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environmental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454993" y="5498068"/>
            <a:ext cx="601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79376" y="6040338"/>
            <a:ext cx="1059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770867"/>
            <a:ext cx="11521280" cy="56656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HZ-S92"/>
                <a:cs typeface="Times New Roman" panose="02020603050405020304" pitchFamily="18" charset="0"/>
              </a:rPr>
              <a:t>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i="1">
                <a:solidFill>
                  <a:srgbClr val="000000"/>
                </a:solidFill>
                <a:latin typeface="NEU-H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容纳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拿着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举行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熟词生义探究.jpg" descr="id:214749230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8999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生义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保留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影响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控制力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推迟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066267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86963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86963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86963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08368" y="3645024"/>
            <a:ext cx="444352" cy="19534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6656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HZ-S92"/>
                <a:cs typeface="Times New Roman" panose="02020603050405020304" pitchFamily="18" charset="0"/>
              </a:rPr>
              <a:t>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>
                <a:solidFill>
                  <a:srgbClr val="000000"/>
                </a:solidFill>
                <a:latin typeface="NEU-H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躲避处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罩子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7836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生义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掩盖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掩饰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足以支付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73685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44855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1-S92"/>
                <a:cs typeface="Times New Roman" panose="02020603050405020304" pitchFamily="18" charset="0"/>
              </a:rPr>
              <a:t>$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费用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744855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nervousness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72264" y="2509247"/>
            <a:ext cx="44435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主题剖析.jpg" descr="id:214749223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0806" y="1304191"/>
            <a:ext cx="4483735" cy="862965"/>
          </a:xfrm>
          <a:prstGeom prst="rect">
            <a:avLst/>
          </a:prstGeom>
        </p:spPr>
      </p:pic>
      <p:pic>
        <p:nvPicPr>
          <p:cNvPr id="5" name="a044.jpg" descr="id:214749534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70160" y="2348880"/>
            <a:ext cx="6883400" cy="180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请你以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Amy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的身份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根据漫画内容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给相关部门写一封信。在信中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阐述森林对人类和动物的重要意义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指出漫画中反映的森林面临的问题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并提出切实可行的保护森林的建议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呼吁大家共同努力保护森林。词数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左右。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提示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vital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至关重要的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deforestation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森林砍伐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经典范文展示.jpg" descr="id:214749225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233" y="1293633"/>
            <a:ext cx="4425315" cy="855345"/>
          </a:xfrm>
          <a:prstGeom prst="rect">
            <a:avLst/>
          </a:prstGeom>
        </p:spPr>
      </p:pic>
      <p:pic>
        <p:nvPicPr>
          <p:cNvPr id="4" name="c086.jpg" descr="id:214749535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711817" y="4725144"/>
            <a:ext cx="3151644" cy="176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045.jpg" descr="id:214749536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42231" y="1988840"/>
            <a:ext cx="7073265" cy="263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63892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【素材积累】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63892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常用短语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6389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是……的栖息地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是……的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家园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6389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做……的一个好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方法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6389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……的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重要性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53930" y="2622977"/>
            <a:ext cx="1778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 home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339127" y="3212976"/>
            <a:ext cx="2207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good way 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85852" y="3835486"/>
            <a:ext cx="2714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 importance 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328213"/>
            <a:ext cx="11521280" cy="448122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常用句子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对我们来说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这是一个享受自然、放松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身心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的好地方。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种植更多的树木也是让森林恢复生机的一个好办法。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告诉其他人保护森林的重要性是个好主意。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75095" y="2420888"/>
            <a:ext cx="1013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 us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888088" y="2473732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nature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67198" y="2473732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relax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1419" y="3519862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Planting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25187" y="3519862"/>
            <a:ext cx="1838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good way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34044" y="4581128"/>
            <a:ext cx="3730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importance of protecting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782352"/>
              </p:ext>
            </p:extLst>
          </p:nvPr>
        </p:nvGraphicFramePr>
        <p:xfrm>
          <a:off x="335360" y="1313264"/>
          <a:ext cx="11521280" cy="5212080"/>
        </p:xfrm>
        <a:graphic>
          <a:graphicData uri="http://schemas.openxmlformats.org/drawingml/2006/table">
            <a:tbl>
              <a:tblPr firstRow="1" firstCol="1" bandRow="1"/>
              <a:tblGrid>
                <a:gridCol w="7801594">
                  <a:extLst>
                    <a:ext uri="{9D8B030D-6E8A-4147-A177-3AD203B41FA5}">
                      <a16:colId xmlns:a16="http://schemas.microsoft.com/office/drawing/2014/main" val="1905638889"/>
                    </a:ext>
                  </a:extLst>
                </a:gridCol>
                <a:gridCol w="3719686">
                  <a:extLst>
                    <a:ext uri="{9D8B030D-6E8A-4147-A177-3AD203B41FA5}">
                      <a16:colId xmlns:a16="http://schemas.microsoft.com/office/drawing/2014/main" val="140501228"/>
                    </a:ext>
                  </a:extLst>
                </a:gridCol>
              </a:tblGrid>
              <a:tr h="1748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19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高分模板</a:t>
                      </a:r>
                      <a:endParaRPr lang="zh-CN" sz="1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6188" marR="161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19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名师点评</a:t>
                      </a:r>
                      <a:endParaRPr lang="zh-CN" sz="19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6188" marR="161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356733"/>
                  </a:ext>
                </a:extLst>
              </a:tr>
              <a:tr h="472166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Dear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Sir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Madam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writing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ask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protecting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important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ecosystem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plants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air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taking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carbon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dioxide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giving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oxygen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nature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relax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Sadly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trouble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Deforestation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problem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wood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farmland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fires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sometimes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destroy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large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parts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These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harmful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living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things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less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paper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save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Planting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trees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idea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tell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importance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protecting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meaningful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environmental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club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volunteer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protection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protect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forest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kind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thanks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6188" marR="161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结构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总分总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结构清晰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开头点明写信目的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中间讲森林重要性、问题及措施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结尾呼吁行动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如“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writing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…”直入主题。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词汇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用词丰富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important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down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harmful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”等准确表达观点。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句型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运用多种句型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doing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”“动名词作主语”“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名词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形容词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sth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”使表达多样。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逻辑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连接词“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Sadly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”等过渡语使用恰当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逻辑连贯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巧用过渡句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如“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change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”承上启下</a:t>
                      </a:r>
                      <a:r>
                        <a:rPr lang="en-US" sz="1900" dirty="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19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逻辑紧凑。</a:t>
                      </a:r>
                      <a:endParaRPr lang="zh-CN" sz="19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16188" marR="161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0307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3800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湿地是我们赖以生存的生态系统之一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保护湿地是每个人的责任。请你结合下面图示信息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根据写作要求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用英语写一篇短文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介绍一下怎样保护湿地。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单元写作任务.jpg" descr="id:21474922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3641" y="1297041"/>
            <a:ext cx="4396105" cy="862965"/>
          </a:xfrm>
          <a:prstGeom prst="rect">
            <a:avLst/>
          </a:prstGeom>
        </p:spPr>
      </p:pic>
      <p:pic>
        <p:nvPicPr>
          <p:cNvPr id="5" name="a046.jpg" descr="id:214749538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418840" y="3717032"/>
            <a:ext cx="5354320" cy="259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要求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文中须包含上图提示的所有信息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可适当发挥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提示词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overdevelopment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过度开发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awareness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意识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);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词数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左右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开头已给出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不计入总词数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r>
              <a:rPr lang="en-US" altLang="zh-CN" sz="28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________________________________________________________________ </a:t>
            </a:r>
            <a:r>
              <a:rPr lang="en-US" altLang="zh-CN" sz="28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3789040"/>
            <a:ext cx="114492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6901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They are home to many kinds of plants and animals. However, now wetlands are in great danger because of pollution and overdevelopment.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We should take action to protect them. First, we can stop factories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from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810</Words>
  <Application>Microsoft Office PowerPoint</Application>
  <PresentationFormat>宽屏</PresentationFormat>
  <Paragraphs>79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NEU-B1-S92</vt:lpstr>
      <vt:lpstr>NEU-BZ-S92</vt:lpstr>
      <vt:lpstr>NEU-HZ-S92</vt:lpstr>
      <vt:lpstr>方正黑体_GBK</vt:lpstr>
      <vt:lpstr>方正楷体_GBK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2025-08-27T07:13:25Z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