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2"/>
    <p:sldId id="325" r:id="rId3"/>
    <p:sldId id="326" r:id="rId4"/>
    <p:sldId id="327" r:id="rId5"/>
    <p:sldId id="328" r:id="rId6"/>
    <p:sldId id="334" r:id="rId7"/>
    <p:sldId id="335" r:id="rId8"/>
    <p:sldId id="336" r:id="rId9"/>
    <p:sldId id="337" r:id="rId10"/>
    <p:sldId id="338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Hands-on fun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第五课时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Word power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163491"/>
              </p:ext>
            </p:extLst>
          </p:nvPr>
        </p:nvGraphicFramePr>
        <p:xfrm>
          <a:off x="551384" y="1412776"/>
          <a:ext cx="11161240" cy="4576544"/>
        </p:xfrm>
        <a:graphic>
          <a:graphicData uri="http://schemas.openxmlformats.org/drawingml/2006/table">
            <a:tbl>
              <a:tblPr firstRow="1" firstCol="1" bandRow="1"/>
              <a:tblGrid>
                <a:gridCol w="1698804">
                  <a:extLst>
                    <a:ext uri="{9D8B030D-6E8A-4147-A177-3AD203B41FA5}">
                      <a16:colId xmlns:a16="http://schemas.microsoft.com/office/drawing/2014/main" val="1965776980"/>
                    </a:ext>
                  </a:extLst>
                </a:gridCol>
                <a:gridCol w="9462436">
                  <a:extLst>
                    <a:ext uri="{9D8B030D-6E8A-4147-A177-3AD203B41FA5}">
                      <a16:colId xmlns:a16="http://schemas.microsoft.com/office/drawing/2014/main" val="2880612705"/>
                    </a:ext>
                  </a:extLst>
                </a:gridCol>
              </a:tblGrid>
              <a:tr h="20162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DIY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Toys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love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!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could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most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creative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project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shows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toys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_______ourselves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We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should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proud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our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creativity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56658" marR="566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8440090"/>
                  </a:ext>
                </a:extLst>
              </a:tr>
              <a:tr h="24842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DIY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Photo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Frames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wonderful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project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teaches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old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materials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wonder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classmates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would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decorate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their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frames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ask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share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their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ideas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Their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designs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might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very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special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56658" marR="566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643063"/>
                  </a:ext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7104112" y="1556792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the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264352" y="210215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by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816080" y="4149080"/>
            <a:ext cx="803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how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809850" y="4725144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387798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、根据句意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在空白处填一个适当的单词或用括号内所给单词的适当形式填空。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lucky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minute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bookstore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expensive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storybooks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内夯基础.jpg" descr="id:214749188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3840480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3501008"/>
            <a:ext cx="13404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unlucky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51984" y="4797152"/>
            <a:ext cx="18966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inexpensive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bike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hospital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polite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loudly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answer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correct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28048" y="1340768"/>
            <a:ext cx="1140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unable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15480" y="2564904"/>
            <a:ext cx="13789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impolite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888088" y="3717032"/>
            <a:ext cx="145905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incorrect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79616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little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brother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everywhere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grandparents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56040" y="1294916"/>
            <a:ext cx="1101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untidy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449165" y="2564904"/>
            <a:ext cx="13404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walking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400256" y="378904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9577064" cy="258532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map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possible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hidden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classmate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seemed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friendly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nervous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moment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e018.jpg" descr="id:214749361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0128448" y="1556792"/>
            <a:ext cx="1484630" cy="115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1295182"/>
            <a:ext cx="17379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impossible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447928" y="2343160"/>
            <a:ext cx="168026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unfriendly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2204864"/>
            <a:ext cx="11521280" cy="187403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二、语篇填空。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第一节　阅读短文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从方框中选择适当的词并用其正确形式填空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每词限用一次。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外提素养.jpg" descr="id:214749189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41899"/>
            <a:ext cx="3672205" cy="8629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4071371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shirt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fact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interesting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quick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54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81697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classmate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always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excuses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escape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逃避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thought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weekend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enjoyed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neighbour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began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tools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63752" y="2564904"/>
            <a:ext cx="1697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interesting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83618" y="3212976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made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79976" y="3861048"/>
            <a:ext cx="14991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watching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552384" y="4581128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for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968208" y="5059973"/>
            <a:ext cx="1260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quickly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423592" y="5805264"/>
            <a:ext cx="9621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shirts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314983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neighbour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”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felt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_______than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before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myself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experience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23792" y="1268760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my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112224" y="1988840"/>
            <a:ext cx="12602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happier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207568" y="2636912"/>
            <a:ext cx="721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fact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807968" y="3284984"/>
            <a:ext cx="1237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teaches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191673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第二节　阅读短文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根据语篇要求填空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使短文通顺、意思完整。每空限填一词。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570430"/>
              </p:ext>
            </p:extLst>
          </p:nvPr>
        </p:nvGraphicFramePr>
        <p:xfrm>
          <a:off x="838200" y="2636912"/>
          <a:ext cx="10515600" cy="3200400"/>
        </p:xfrm>
        <a:graphic>
          <a:graphicData uri="http://schemas.openxmlformats.org/drawingml/2006/table">
            <a:tbl>
              <a:tblPr firstRow="1" firstCol="1" bandRow="1"/>
              <a:tblGrid>
                <a:gridCol w="1600534">
                  <a:extLst>
                    <a:ext uri="{9D8B030D-6E8A-4147-A177-3AD203B41FA5}">
                      <a16:colId xmlns:a16="http://schemas.microsoft.com/office/drawing/2014/main" val="2831935291"/>
                    </a:ext>
                  </a:extLst>
                </a:gridCol>
                <a:gridCol w="8915066">
                  <a:extLst>
                    <a:ext uri="{9D8B030D-6E8A-4147-A177-3AD203B41FA5}">
                      <a16:colId xmlns:a16="http://schemas.microsoft.com/office/drawing/2014/main" val="22729373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DIY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Projects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What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think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project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方正书宋_GBK" panose="03000509000000000000" pitchFamily="65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?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7229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DIY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Bookmarks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311140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simple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project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everyone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try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_______fun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make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own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bookmarks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NEU-BZ-S9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 </a:t>
                      </a:r>
                      <a:endParaRPr lang="zh-CN" sz="12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8066985"/>
                  </a:ext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359696" y="486916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357</Words>
  <Application>Microsoft Office PowerPoint</Application>
  <PresentationFormat>宽屏</PresentationFormat>
  <Paragraphs>60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NEU-BZ-S92</vt:lpstr>
      <vt:lpstr>方正兰亭中黑简体</vt:lpstr>
      <vt:lpstr>方正书宋_GBK</vt:lpstr>
      <vt:lpstr>黑体</vt:lpstr>
      <vt:lpstr>宋体</vt:lpstr>
      <vt:lpstr>Arial</vt:lpstr>
      <vt:lpstr>Calibri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2025-08-27T08:14:19Z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