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2"/>
    <p:sldId id="325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7" r:id="rId12"/>
    <p:sldId id="338" r:id="rId13"/>
    <p:sldId id="339" r:id="rId14"/>
    <p:sldId id="344" r:id="rId15"/>
    <p:sldId id="340" r:id="rId16"/>
    <p:sldId id="342" r:id="rId17"/>
    <p:sldId id="341" r:id="rId18"/>
    <p:sldId id="343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Hands-on fun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单元主题写作与指导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25314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最近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你校开展了“巧手制书签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书香满校园”主题活动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请你以“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bookmark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”为题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根据表格中的内容提示写一篇英语短文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向学校英文报的读书专栏投稿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介绍制作书签的目的和过程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并分享制作心得。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单元写作任务.jpg" descr="id:214749228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3641" y="1297041"/>
            <a:ext cx="4396105" cy="86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7614312"/>
              </p:ext>
            </p:extLst>
          </p:nvPr>
        </p:nvGraphicFramePr>
        <p:xfrm>
          <a:off x="335360" y="1412776"/>
          <a:ext cx="11521281" cy="4641243"/>
        </p:xfrm>
        <a:graphic>
          <a:graphicData uri="http://schemas.openxmlformats.org/drawingml/2006/table">
            <a:tbl>
              <a:tblPr firstRow="1" firstCol="1" bandRow="1"/>
              <a:tblGrid>
                <a:gridCol w="1872208">
                  <a:extLst>
                    <a:ext uri="{9D8B030D-6E8A-4147-A177-3AD203B41FA5}">
                      <a16:colId xmlns:a16="http://schemas.microsoft.com/office/drawing/2014/main" val="2045356239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340179100"/>
                    </a:ext>
                  </a:extLst>
                </a:gridCol>
                <a:gridCol w="7632849">
                  <a:extLst>
                    <a:ext uri="{9D8B030D-6E8A-4147-A177-3AD203B41FA5}">
                      <a16:colId xmlns:a16="http://schemas.microsoft.com/office/drawing/2014/main" val="3413291847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Why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made</a:t>
                      </a:r>
                      <a:r>
                        <a:rPr lang="en-US" sz="2000" dirty="0" smtClean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NEU-BZ-S92" panose="02010600010101010101" pitchFamily="2" charset="-122"/>
                        <a:ea typeface="NEU-BZ-S92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help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enjoy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reading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favourite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type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most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NEU-BZ-S92" panose="02010600010101010101" pitchFamily="2" charset="-122"/>
                        <a:ea typeface="NEU-BZ-S92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6482" marR="1648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8850966"/>
                  </a:ext>
                </a:extLst>
              </a:tr>
              <a:tr h="96883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made</a:t>
                      </a:r>
                      <a:r>
                        <a:rPr lang="en-US" sz="2000" dirty="0" smtClean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NEU-BZ-S92" panose="02010600010101010101" pitchFamily="2" charset="-122"/>
                        <a:ea typeface="NEU-BZ-S92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Materials 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&amp; 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tools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NEU-BZ-S92" panose="02010600010101010101" pitchFamily="2" charset="-122"/>
                        <a:ea typeface="NEU-BZ-S92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NEU-BZ-S92" panose="0201060001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card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NEU-BZ-S92" panose="02010600010101010101" pitchFamily="2" charset="-122"/>
                        <a:ea typeface="NEU-BZ-S92" panose="0201060001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NEU-BZ-S92" panose="0201060001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scissors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glue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NEU-BZ-S92" panose="02010600010101010101" pitchFamily="2" charset="-122"/>
                        <a:ea typeface="NEU-BZ-S92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1206" marR="41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6950118"/>
                  </a:ext>
                </a:extLst>
              </a:tr>
              <a:tr h="212750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steps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NEU-BZ-S92" panose="02010600010101010101" pitchFamily="2" charset="-122"/>
                        <a:ea typeface="NEU-BZ-S92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NEU-BZ-S92" panose="0201060001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cut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card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into</a:t>
                      </a:r>
                      <a:r>
                        <a:rPr lang="zh-CN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NEU-BZ-S92" panose="02010600010101010101" pitchFamily="2" charset="-122"/>
                        <a:ea typeface="NEU-BZ-S92" panose="0201060001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NEU-BZ-S92" panose="0201060001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draw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picture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zh-CN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NEU-BZ-S92" panose="02010600010101010101" pitchFamily="2" charset="-122"/>
                        <a:ea typeface="NEU-BZ-S92" panose="0201060001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NEU-BZ-S92" panose="0201060001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write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favourite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ntence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famous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saying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or</a:t>
                      </a:r>
                      <a:r>
                        <a:rPr lang="zh-CN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NEU-BZ-S92" panose="02010600010101010101" pitchFamily="2" charset="-122"/>
                        <a:ea typeface="NEU-BZ-S92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1206" marR="41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2115102"/>
                  </a:ext>
                </a:extLst>
              </a:tr>
              <a:tr h="9688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000" dirty="0" smtClean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felt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NEU-BZ-S92" panose="02010600010101010101" pitchFamily="2" charset="-122"/>
                        <a:ea typeface="NEU-BZ-S92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0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NEU-BZ-S92" panose="02010600010101010101" pitchFamily="2" charset="-122"/>
                        <a:ea typeface="NEU-BZ-S92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1206" marR="412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9911487"/>
                  </a:ext>
                </a:extLst>
              </a:tr>
            </a:tbl>
          </a:graphicData>
        </a:graphic>
      </p:graphicFrame>
      <p:pic>
        <p:nvPicPr>
          <p:cNvPr id="2049" name="a0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657" y="3018720"/>
            <a:ext cx="792087" cy="1974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314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要求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表达清楚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语法正确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上下文连贯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必须包括提示中的所有信息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并按要求适当发挥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词数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词左右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开头已给出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不计入总词数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);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不得使用真实姓名、校名和地名等。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bookmark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</a:t>
            </a:r>
            <a:endParaRPr lang="zh-CN" altLang="zh-CN" sz="1200" dirty="0" smtClean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&amp;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Bookmark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</a:t>
            </a:r>
            <a:endParaRPr lang="zh-CN" altLang="zh-CN" sz="28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63352" y="2469088"/>
            <a:ext cx="12601400" cy="2551881"/>
            <a:chOff x="263352" y="2469088"/>
            <a:chExt cx="12601400" cy="2551881"/>
          </a:xfrm>
        </p:grpSpPr>
        <p:sp>
          <p:nvSpPr>
            <p:cNvPr id="3" name="矩形 2"/>
            <p:cNvSpPr/>
            <p:nvPr/>
          </p:nvSpPr>
          <p:spPr>
            <a:xfrm>
              <a:off x="983432" y="2469088"/>
              <a:ext cx="1094521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711200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  <a:cs typeface="Times New Roman" panose="02020603050405020304" pitchFamily="18" charset="0"/>
                </a:rPr>
                <a:t>Its purpose was to help us enjoy reading our </a:t>
              </a:r>
              <a:r>
                <a:rPr lang="en-US" altLang="zh-CN" sz="2800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  <a:cs typeface="Times New Roman" panose="02020603050405020304" pitchFamily="18" charset="0"/>
                </a:rPr>
                <a:t>favourite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  <a:cs typeface="Times New Roman" panose="02020603050405020304" pitchFamily="18" charset="0"/>
                </a:rPr>
                <a:t> book. </a:t>
              </a:r>
              <a:r>
                <a:rPr lang="en-US" altLang="zh-CN" sz="28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  <a:cs typeface="Times New Roman" panose="02020603050405020304" pitchFamily="18" charset="0"/>
                </a:rPr>
                <a:t>My</a:t>
              </a:r>
              <a:endParaRPr lang="zh-CN" altLang="zh-CN" sz="1200" dirty="0">
                <a:solidFill>
                  <a:srgbClr val="000000"/>
                </a:solidFill>
                <a:latin typeface="NEU-BZ-S92" panose="02010600010101010101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63352" y="3068960"/>
              <a:ext cx="12601400" cy="19520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2800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  <a:cs typeface="Times New Roman" panose="02020603050405020304" pitchFamily="18" charset="0"/>
                </a:rPr>
                <a:t>favourite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  <a:cs typeface="Times New Roman" panose="02020603050405020304" pitchFamily="18" charset="0"/>
                </a:rPr>
                <a:t> book is the classic novel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  <a:cs typeface="Times New Roman" panose="02020603050405020304" pitchFamily="18" charset="0"/>
                </a:rPr>
                <a:t>Journey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  <a:cs typeface="Times New Roman" panose="02020603050405020304" pitchFamily="18" charset="0"/>
                </a:rPr>
                <a:t>to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  <a:cs typeface="Times New Roman" panose="02020603050405020304" pitchFamily="18" charset="0"/>
                </a:rPr>
                <a:t>the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  <a:cs typeface="Times New Roman" panose="02020603050405020304" pitchFamily="18" charset="0"/>
                </a:rPr>
                <a:t>West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  <a:cs typeface="Times New Roman" panose="02020603050405020304" pitchFamily="18" charset="0"/>
                </a:rPr>
                <a:t>, one of the Four Great </a:t>
              </a:r>
              <a:endPara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lvl="0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28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  <a:cs typeface="Times New Roman" panose="02020603050405020304" pitchFamily="18" charset="0"/>
                </a:rPr>
                <a:t>Classical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  <a:cs typeface="Times New Roman" panose="02020603050405020304" pitchFamily="18" charset="0"/>
                </a:rPr>
                <a:t>Novels. I like Monkey King best because he helps the weak and never </a:t>
              </a:r>
              <a:endPara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lvl="0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28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  <a:cs typeface="Times New Roman" panose="02020603050405020304" pitchFamily="18" charset="0"/>
                </a:rPr>
                <a:t>gives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  <a:cs typeface="Times New Roman" panose="02020603050405020304" pitchFamily="18" charset="0"/>
                </a:rPr>
                <a:t>up.</a:t>
              </a:r>
              <a:endParaRPr lang="zh-CN" altLang="zh-CN" sz="1200" dirty="0">
                <a:solidFill>
                  <a:srgbClr val="000000"/>
                </a:solidFill>
                <a:latin typeface="NEU-BZ-S92" panose="02010600010101010101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________________________________________________________________________________________________________________________________________________________________________________________________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3372" y="1176427"/>
            <a:ext cx="1130525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In order to make a bookmark, I prepared a card, scissors, glue and so on. First, I cut the card into long strips. And then I drew a picture of a monkey on the left and wrote a famous saying “Nothing is impossible if you put your heart into it.” on the right to encourage me not to give up when facing difficulties. At last, I glued it to a thin piece of wood.</a:t>
            </a:r>
            <a:endParaRPr lang="zh-CN" altLang="zh-CN" sz="1200" dirty="0">
              <a:solidFill>
                <a:srgbClr val="000000"/>
              </a:solidFill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Although I met some difficulties in this process, I never gave up and I am proud of myself.</a:t>
            </a:r>
            <a:endParaRPr lang="zh-CN" altLang="zh-CN" sz="1200" dirty="0">
              <a:solidFill>
                <a:srgbClr val="000000"/>
              </a:solidFill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87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6605" y="1844824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achieve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goals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without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effort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dreams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reality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never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possible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prepared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_______for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birthday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memories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tears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surprise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Crossing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street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without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in_______from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crosswalks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traffic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微语段训练营.jpg" descr="id:214749229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2717"/>
            <a:ext cx="11521280" cy="5021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1" y="1844824"/>
            <a:ext cx="17379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impossible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272464" y="1847949"/>
            <a:ext cx="13596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possible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146305" y="3178820"/>
            <a:ext cx="13211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surprise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77012" y="379920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surprising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467501" y="3691483"/>
            <a:ext cx="150073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surprised</a:t>
            </a:r>
            <a:endParaRPr lang="zh-CN" altLang="zh-CN" sz="1200" dirty="0">
              <a:solidFill>
                <a:srgbClr val="000000"/>
              </a:solidFill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20136" y="5093545"/>
            <a:ext cx="16594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dangerous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63024" y="5737949"/>
            <a:ext cx="11608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danger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53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1" grpId="0"/>
      <p:bldP spid="13" grpId="0"/>
      <p:bldP spid="15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8513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Yesterday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_______day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NEU-B2-S92" panose="02020503000000020003" pitchFamily="18" charset="-122"/>
                <a:cs typeface="Times New Roman" panose="02020603050405020304" pitchFamily="18" charset="0"/>
              </a:rPr>
              <a:t>$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street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tripped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绊倒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dropped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ice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35760" y="1340768"/>
            <a:ext cx="9813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lucky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1384" y="1949715"/>
            <a:ext cx="8915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 luck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919536" y="1966398"/>
            <a:ext cx="16193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Unluckily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07113" y="2551803"/>
            <a:ext cx="11801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luckily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516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770867"/>
            <a:ext cx="11521280" cy="5924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HZ-S92" panose="02000503000000090003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mark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i="1">
                <a:solidFill>
                  <a:srgbClr val="000000"/>
                </a:solidFill>
                <a:latin typeface="NEU-HZ-S92" panose="02000503000000090003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标记</a:t>
            </a:r>
            <a:r>
              <a:rPr lang="en-US" altLang="zh-CN" sz="2800">
                <a:solidFill>
                  <a:srgbClr val="000000"/>
                </a:solidFill>
                <a:latin typeface="方正黑体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分数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熟词生义探究.jpg" descr="id:214749230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1280" cy="5021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373768"/>
            <a:ext cx="11521280" cy="5924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生义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i="1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痕迹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污渍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800" i="1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做记号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2996766"/>
            <a:ext cx="11521280" cy="188513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Mark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calendar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dirty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mark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white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shirt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once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						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76320" y="296623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832304" y="433914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76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924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860925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HZ-S92" panose="02000503000000090003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brush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800" i="1">
                <a:solidFill>
                  <a:srgbClr val="000000"/>
                </a:solidFill>
                <a:latin typeface="NEU-HZ-S92" panose="02000503000000090003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刷子</a:t>
            </a:r>
            <a:r>
              <a:rPr lang="en-US" altLang="zh-CN" sz="2800">
                <a:solidFill>
                  <a:srgbClr val="000000"/>
                </a:solidFill>
                <a:latin typeface="方正黑体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画笔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1871661"/>
            <a:ext cx="11521280" cy="59247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生义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800" i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轻触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掠过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800" i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刷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擦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585094"/>
            <a:ext cx="11521280" cy="123880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88820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Remember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brush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photo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888206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brush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comfortable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52384" y="258509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552384" y="322789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991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单元主题剖析.jpg" descr="id:214749223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50806" y="1304191"/>
            <a:ext cx="4483735" cy="862965"/>
          </a:xfrm>
          <a:prstGeom prst="rect">
            <a:avLst/>
          </a:prstGeom>
        </p:spPr>
      </p:pic>
      <p:pic>
        <p:nvPicPr>
          <p:cNvPr id="5" name="a016.jpg" descr="id:214749377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50806" y="2420888"/>
            <a:ext cx="7044055" cy="291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188513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【典型例题】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端午节是中国的传统节日。吃粽子是中国的一种传统习俗。请你根据以下提示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用英语写一篇短文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描写制作粽子的过程。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经典范文展示.jpg" descr="id:214749225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0233" y="1293633"/>
            <a:ext cx="4425315" cy="85534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5360" y="4124100"/>
            <a:ext cx="11521280" cy="193899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949700" algn="l"/>
                <a:tab pos="5310188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Ingredients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材料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949700" algn="l"/>
                <a:tab pos="5310188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糯米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glutinous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粽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叶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leaves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	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牛肉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beef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2800" dirty="0" smtClean="0">
              <a:solidFill>
                <a:srgbClr val="000000"/>
              </a:solidFill>
              <a:latin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949700" algn="l"/>
                <a:tab pos="5310188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盐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salt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红枣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dates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		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线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924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步骤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):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85344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　　要求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文中须包含提示中的所有信息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可适当发挥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文中不得出现真实姓名和校名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词数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左右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dirty="0" smtClean="0">
              <a:solidFill>
                <a:srgbClr val="000000"/>
              </a:solidFill>
              <a:latin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________________________________________________________________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________________________________________________________________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________________________________________________________________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________________________________________________________________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________________________________________________________________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924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【思路点拨】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a017.jpg" descr="id:214749379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856971"/>
            <a:ext cx="7270750" cy="2706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646112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【素材积累】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646112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常用短语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646112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需要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 panose="0201060001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 panose="02010600010101010101" pitchFamily="2" charset="-122"/>
                <a:cs typeface="Times New Roman" panose="02020603050405020304" pitchFamily="18" charset="0"/>
              </a:rPr>
              <a:t>			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646112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决定去干某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事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 panose="0201060001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 panose="02010600010101010101" pitchFamily="2" charset="-122"/>
                <a:cs typeface="Times New Roman" panose="02020603050405020304" pitchFamily="18" charset="0"/>
              </a:rPr>
              <a:t>			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646112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用……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填满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 panose="0201060001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 panose="02010600010101010101" pitchFamily="2" charset="-122"/>
                <a:cs typeface="Times New Roman" panose="02020603050405020304" pitchFamily="18" charset="0"/>
              </a:rPr>
              <a:t>			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646112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首先……下一步……然后……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最后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 panose="02010600010101010101" pitchFamily="2" charset="-122"/>
                <a:cs typeface="Times New Roman" panose="02020603050405020304" pitchFamily="18" charset="0"/>
              </a:rPr>
              <a:t>		</a:t>
            </a:r>
            <a:r>
              <a:rPr lang="en-US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 panose="02010600010101010101" pitchFamily="2" charset="-122"/>
                <a:cs typeface="Times New Roman" panose="02020603050405020304" pitchFamily="18" charset="0"/>
              </a:rPr>
              <a:t>_________</a:t>
            </a:r>
            <a:r>
              <a:rPr lang="en-US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 panose="0201060001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04112" y="2564904"/>
            <a:ext cx="19960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need to have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069657" y="3207752"/>
            <a:ext cx="2444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decide to do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sth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302082" y="3850600"/>
            <a:ext cx="16001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fill…with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059903" y="4339543"/>
            <a:ext cx="40110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first…next…then…finally</a:t>
            </a:r>
            <a:endParaRPr lang="zh-CN" altLang="zh-CN" sz="1200" dirty="0">
              <a:solidFill>
                <a:srgbClr val="000000"/>
              </a:solidFill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71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35915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常用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句子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为了做这个特殊的食物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我们需要有……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special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…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我们应该怎样做粽子呢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zongzi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同时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洗一些粽叶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再把牛肉切碎。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pieces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然后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再用糯米和牛肉碎把它们装满。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_______them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glutinous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rice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pieces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9416" y="2276872"/>
            <a:ext cx="1424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 make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96000" y="2276872"/>
            <a:ext cx="19960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need to have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86429" y="3209675"/>
            <a:ext cx="193033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How should</a:t>
            </a:r>
            <a:endParaRPr lang="zh-CN" altLang="zh-CN" sz="1200" dirty="0">
              <a:solidFill>
                <a:srgbClr val="000000"/>
              </a:solidFill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7368" y="4389831"/>
            <a:ext cx="26228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At the same time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066238" y="4424201"/>
            <a:ext cx="622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cut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0344940" y="4456110"/>
            <a:ext cx="8322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 into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86429" y="6047881"/>
            <a:ext cx="922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Then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2135560" y="6014262"/>
            <a:ext cx="603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fill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4127479" y="5906540"/>
            <a:ext cx="82266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with</a:t>
            </a:r>
            <a:endParaRPr lang="zh-CN" altLang="zh-CN" sz="1200" dirty="0">
              <a:solidFill>
                <a:srgbClr val="000000"/>
              </a:solidFill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99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0" grpId="0"/>
      <p:bldP spid="14" grpId="0"/>
      <p:bldP spid="16" grpId="0"/>
      <p:bldP spid="18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368024"/>
              </p:ext>
            </p:extLst>
          </p:nvPr>
        </p:nvGraphicFramePr>
        <p:xfrm>
          <a:off x="407368" y="1412776"/>
          <a:ext cx="11449272" cy="5256584"/>
        </p:xfrm>
        <a:graphic>
          <a:graphicData uri="http://schemas.openxmlformats.org/drawingml/2006/table">
            <a:tbl>
              <a:tblPr firstRow="1" firstCol="1" bandRow="1"/>
              <a:tblGrid>
                <a:gridCol w="8964213">
                  <a:extLst>
                    <a:ext uri="{9D8B030D-6E8A-4147-A177-3AD203B41FA5}">
                      <a16:colId xmlns:a16="http://schemas.microsoft.com/office/drawing/2014/main" val="203071425"/>
                    </a:ext>
                  </a:extLst>
                </a:gridCol>
                <a:gridCol w="2485059">
                  <a:extLst>
                    <a:ext uri="{9D8B030D-6E8A-4147-A177-3AD203B41FA5}">
                      <a16:colId xmlns:a16="http://schemas.microsoft.com/office/drawing/2014/main" val="4208417854"/>
                    </a:ext>
                  </a:extLst>
                </a:gridCol>
              </a:tblGrid>
              <a:tr h="3754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高分模板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NEU-BZ-S92" panose="02010600010101010101" pitchFamily="2" charset="-122"/>
                        <a:ea typeface="NEU-BZ-S92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2376" marR="323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名师点评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NEU-BZ-S92" panose="02010600010101010101" pitchFamily="2" charset="-122"/>
                        <a:ea typeface="NEU-BZ-S92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2376" marR="323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5835076"/>
                  </a:ext>
                </a:extLst>
              </a:tr>
              <a:tr h="488111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should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zongzi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?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NEU-BZ-S92" panose="02010600010101010101" pitchFamily="2" charset="-122"/>
                        <a:ea typeface="NEU-BZ-S92" panose="0201060001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special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food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need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one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kilo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glutinous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rice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half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kilo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beef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red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dates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two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spoons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salt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reed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leaves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strings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NEU-BZ-S92" panose="02010600010101010101" pitchFamily="2" charset="-122"/>
                        <a:ea typeface="NEU-BZ-S92" panose="0201060001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How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should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zongzi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First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put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glutinous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rice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into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clean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water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keep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two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hours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same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wash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reed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leaves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cut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beef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into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pieces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③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Next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shape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reed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leaves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by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hand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④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Then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⑥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fill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them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glutinous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rice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beef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pieces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Add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red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dates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then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tie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zongzi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strings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⑤</a:t>
                      </a:r>
                      <a:r>
                        <a:rPr lang="en-US" sz="24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Finally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steam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them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NEU-BZ-S92" panose="02010600010101010101" pitchFamily="2" charset="-122"/>
                        <a:ea typeface="NEU-BZ-S92" panose="0201060001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Twenty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minutes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later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方正楷体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enjoy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zongzi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our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friends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family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Everything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better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when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shared</a:t>
                      </a: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400">
                        <a:solidFill>
                          <a:srgbClr val="000000"/>
                        </a:solidFill>
                        <a:effectLst/>
                        <a:latin typeface="NEU-BZ-S92" panose="02010600010101010101" pitchFamily="2" charset="-122"/>
                        <a:ea typeface="NEU-BZ-S92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2376" marR="323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开门见山写出做粽子所需食材。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NEU-BZ-S92" panose="02010600010101010101" pitchFamily="2" charset="-122"/>
                        <a:ea typeface="NEU-BZ-S92" panose="0201060001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②③④⑤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使用衔接词使文章更流畅。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NEU-BZ-S92" panose="02010600010101010101" pitchFamily="2" charset="-122"/>
                        <a:ea typeface="NEU-BZ-S92" panose="0201060001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⑥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用所学短语 “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fill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…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with</a:t>
                      </a:r>
                      <a:r>
                        <a:rPr lang="zh-CN" sz="2400" dirty="0">
                          <a:solidFill>
                            <a:srgbClr val="000000"/>
                          </a:solidFill>
                          <a:effectLst/>
                          <a:latin typeface="NEU-BZ-S92" panose="02010600010101010101" pitchFamily="2" charset="-122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”使文章增色。</a:t>
                      </a:r>
                      <a:endParaRPr lang="zh-CN" sz="2400" dirty="0">
                        <a:solidFill>
                          <a:srgbClr val="000000"/>
                        </a:solidFill>
                        <a:effectLst/>
                        <a:latin typeface="NEU-BZ-S92" panose="02010600010101010101" pitchFamily="2" charset="-122"/>
                        <a:ea typeface="NEU-BZ-S92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2376" marR="323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6943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060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753</Words>
  <Application>Microsoft Office PowerPoint</Application>
  <PresentationFormat>宽屏</PresentationFormat>
  <Paragraphs>118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NEU-B2-S92</vt:lpstr>
      <vt:lpstr>NEU-BZ-S92</vt:lpstr>
      <vt:lpstr>NEU-HZ-S92</vt:lpstr>
      <vt:lpstr>方正黑体_GBK</vt:lpstr>
      <vt:lpstr>方正楷体_GBK</vt:lpstr>
      <vt:lpstr>方正书宋_GBK</vt:lpstr>
      <vt:lpstr>黑体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2025-08-27T08:36:15Z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