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4" r:id="rId9"/>
    <p:sldId id="335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39393"/>
    <a:srgbClr val="4A4A4A"/>
    <a:srgbClr val="B6B6B6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2627790" y="2212624"/>
            <a:ext cx="926608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 dirty="0" smtClean="0">
                <a:latin typeface="Raavi" panose="020B0502040204020203" pitchFamily="34" charset="0"/>
                <a:cs typeface="Raavi" panose="020B0502040204020203" pitchFamily="34" charset="0"/>
              </a:rPr>
              <a:t>Friendship</a:t>
            </a:r>
            <a:endParaRPr lang="zh-CN" altLang="en-US" sz="4500" b="1" dirty="0">
              <a:latin typeface="Raavi" panose="020B0502040204020203" pitchFamily="34" charset="0"/>
              <a:cs typeface="Raavi" panose="020B0502040204020203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33836" y="3817835"/>
            <a:ext cx="115600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第一课时　</a:t>
            </a: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Welcome to the unit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33836" y="1915962"/>
            <a:ext cx="11541183" cy="1152128"/>
            <a:chOff x="333836" y="1700808"/>
            <a:chExt cx="11541183" cy="1152128"/>
          </a:xfrm>
        </p:grpSpPr>
        <p:grpSp>
          <p:nvGrpSpPr>
            <p:cNvPr id="27" name="组合 26"/>
            <p:cNvGrpSpPr/>
            <p:nvPr/>
          </p:nvGrpSpPr>
          <p:grpSpPr>
            <a:xfrm>
              <a:off x="333836" y="1700808"/>
              <a:ext cx="11541183" cy="1152128"/>
              <a:chOff x="333836" y="3717032"/>
              <a:chExt cx="11541183" cy="1152128"/>
            </a:xfrm>
          </p:grpSpPr>
          <p:sp>
            <p:nvSpPr>
              <p:cNvPr id="29" name="任意多边形 28"/>
              <p:cNvSpPr/>
              <p:nvPr/>
            </p:nvSpPr>
            <p:spPr>
              <a:xfrm>
                <a:off x="333836" y="3717032"/>
                <a:ext cx="2161764" cy="1152128"/>
              </a:xfrm>
              <a:custGeom>
                <a:avLst/>
                <a:gdLst>
                  <a:gd name="connsiteX0" fmla="*/ 0 w 2161764"/>
                  <a:gd name="connsiteY0" fmla="*/ 0 h 1298470"/>
                  <a:gd name="connsiteX1" fmla="*/ 2161764 w 2161764"/>
                  <a:gd name="connsiteY1" fmla="*/ 0 h 1298470"/>
                  <a:gd name="connsiteX2" fmla="*/ 2161764 w 2161764"/>
                  <a:gd name="connsiteY2" fmla="*/ 417222 h 1298470"/>
                  <a:gd name="connsiteX3" fmla="*/ 2161764 w 2161764"/>
                  <a:gd name="connsiteY3" fmla="*/ 578390 h 1298470"/>
                  <a:gd name="connsiteX4" fmla="*/ 2161764 w 2161764"/>
                  <a:gd name="connsiteY4" fmla="*/ 1099598 h 1298470"/>
                  <a:gd name="connsiteX5" fmla="*/ 1962892 w 2161764"/>
                  <a:gd name="connsiteY5" fmla="*/ 1298470 h 1298470"/>
                  <a:gd name="connsiteX6" fmla="*/ 198872 w 2161764"/>
                  <a:gd name="connsiteY6" fmla="*/ 1298470 h 1298470"/>
                  <a:gd name="connsiteX7" fmla="*/ 0 w 2161764"/>
                  <a:gd name="connsiteY7" fmla="*/ 1099598 h 1298470"/>
                  <a:gd name="connsiteX8" fmla="*/ 0 w 2161764"/>
                  <a:gd name="connsiteY8" fmla="*/ 578390 h 1298470"/>
                  <a:gd name="connsiteX9" fmla="*/ 0 w 2161764"/>
                  <a:gd name="connsiteY9" fmla="*/ 417222 h 1298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61764" h="1298470">
                    <a:moveTo>
                      <a:pt x="0" y="0"/>
                    </a:moveTo>
                    <a:lnTo>
                      <a:pt x="2161764" y="0"/>
                    </a:lnTo>
                    <a:lnTo>
                      <a:pt x="2161764" y="417222"/>
                    </a:lnTo>
                    <a:lnTo>
                      <a:pt x="2161764" y="578390"/>
                    </a:lnTo>
                    <a:lnTo>
                      <a:pt x="2161764" y="1099598"/>
                    </a:lnTo>
                    <a:cubicBezTo>
                      <a:pt x="2161764" y="1209432"/>
                      <a:pt x="2072726" y="1298470"/>
                      <a:pt x="1962892" y="1298470"/>
                    </a:cubicBezTo>
                    <a:lnTo>
                      <a:pt x="198872" y="1298470"/>
                    </a:lnTo>
                    <a:cubicBezTo>
                      <a:pt x="89038" y="1298470"/>
                      <a:pt x="0" y="1209432"/>
                      <a:pt x="0" y="1099598"/>
                    </a:cubicBezTo>
                    <a:lnTo>
                      <a:pt x="0" y="578390"/>
                    </a:lnTo>
                    <a:lnTo>
                      <a:pt x="0" y="417222"/>
                    </a:lnTo>
                    <a:close/>
                  </a:path>
                </a:pathLst>
              </a:custGeom>
              <a:solidFill>
                <a:srgbClr val="B6B6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0" name="直接连接符 29"/>
              <p:cNvCxnSpPr/>
              <p:nvPr/>
            </p:nvCxnSpPr>
            <p:spPr>
              <a:xfrm>
                <a:off x="2548754" y="393305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>
                <a:off x="2548754" y="466834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28" name="直角三角形 27"/>
            <p:cNvSpPr/>
            <p:nvPr/>
          </p:nvSpPr>
          <p:spPr>
            <a:xfrm>
              <a:off x="2495600" y="1700808"/>
              <a:ext cx="216024" cy="144016"/>
            </a:xfrm>
            <a:prstGeom prst="rtTriangle">
              <a:avLst/>
            </a:prstGeom>
            <a:solidFill>
              <a:srgbClr val="4A4A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506027" y="2086930"/>
            <a:ext cx="185543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1</a:t>
            </a:r>
            <a:endParaRPr lang="zh-CN" altLang="en-US" sz="45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3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2204864"/>
            <a:ext cx="11521280" cy="54534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一、根据句意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从方框中选择恰当的单词并用其适当形式填空。</a:t>
            </a:r>
            <a:endParaRPr lang="zh-CN" altLang="zh-CN" sz="1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课内夯基础.jpg" descr="id:214749188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3840480" cy="86296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35360" y="3486909"/>
            <a:ext cx="11521280" cy="2585323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zh-CN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NEU-BZ-S92"/>
                <a:cs typeface="Times New Roman" panose="02020603050405020304" pitchFamily="18" charset="0"/>
              </a:rPr>
              <a:t>　　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began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primary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share</a:t>
            </a:r>
            <a:b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everything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Three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zh-CN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NEU-BZ-S92"/>
                <a:cs typeface="Times New Roman" panose="02020603050405020304" pitchFamily="18" charset="0"/>
              </a:rPr>
              <a:t>　　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lives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accident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zh-CN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NEU-BZ-S92"/>
                <a:cs typeface="Times New Roman" panose="02020603050405020304" pitchFamily="18" charset="0"/>
              </a:rPr>
              <a:t>　　　　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always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tells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5360" y="2773328"/>
            <a:ext cx="11521280" cy="738664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 algn="ctr" rtl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honest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joke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person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laugh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59496" y="3486909"/>
            <a:ext cx="16401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friendship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646528" y="4777988"/>
            <a:ext cx="12811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persons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2255600" y="5445224"/>
            <a:ext cx="11208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honest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40217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2503506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zh-CN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NEU-BZ-S92"/>
                <a:cs typeface="Times New Roman" panose="02020603050405020304" pitchFamily="18" charset="0"/>
              </a:rPr>
              <a:t>　　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talked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happily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party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teacher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telling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zh-CN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NEU-BZ-S92"/>
                <a:cs typeface="Times New Roman" panose="02020603050405020304" pitchFamily="18" charset="0"/>
              </a:rPr>
              <a:t>　　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laugh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zh-CN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NEU-BZ-S92"/>
                <a:cs typeface="Times New Roman" panose="02020603050405020304" pitchFamily="18" charset="0"/>
              </a:rPr>
              <a:t>　　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parents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exam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results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because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afraid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disappointing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99456" y="1268760"/>
            <a:ext cx="13195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laughed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625358" y="1937424"/>
            <a:ext cx="9412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jokes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498416" y="2625337"/>
            <a:ext cx="7216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lied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25843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2585323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二、根据语境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用括号内所给单词的适当形式填空。</a:t>
            </a:r>
            <a:endParaRPr lang="zh-CN" altLang="zh-CN" sz="1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zh-CN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NEU-BZ-S92"/>
                <a:cs typeface="Times New Roman" panose="02020603050405020304" pitchFamily="18" charset="0"/>
              </a:rPr>
              <a:t>　　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cheer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music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relaxed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zh-CN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NEU-BZ-S92"/>
                <a:cs typeface="Times New Roman" panose="02020603050405020304" pitchFamily="18" charset="0"/>
              </a:rPr>
              <a:t>　　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brought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comfort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during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difficult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book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zh-CN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NEU-BZ-S92"/>
                <a:cs typeface="Times New Roman" panose="02020603050405020304" pitchFamily="18" charset="0"/>
              </a:rPr>
              <a:t>　　　　</a:t>
            </a:r>
            <a:r>
              <a:rPr lang="en-US" altLang="zh-CN" sz="28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NEU-BZ-S92"/>
                <a:cs typeface="Times New Roman" panose="02020603050405020304" pitchFamily="18" charset="0"/>
              </a:rPr>
              <a:t>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humour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stories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keep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happy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43472" y="1988840"/>
            <a:ext cx="135966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cheerful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448208" y="2535543"/>
            <a:ext cx="10807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caring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610947" y="328498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humorous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58701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2520370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lvl="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important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zh-CN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NEU-BZ-S92"/>
                <a:cs typeface="Times New Roman" panose="02020603050405020304" pitchFamily="18" charset="0"/>
              </a:rPr>
              <a:t>　　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parents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situation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zh-CN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NEU-BZ-S92"/>
                <a:cs typeface="Times New Roman" panose="02020603050405020304" pitchFamily="18" charset="0"/>
              </a:rPr>
              <a:t>　　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happy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heard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zh-CN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NEU-BZ-S92"/>
                <a:cs typeface="Times New Roman" panose="02020603050405020304" pitchFamily="18" charset="0"/>
              </a:rPr>
              <a:t>　　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think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295800" y="1350118"/>
            <a:ext cx="86273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truth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279576" y="1891124"/>
            <a:ext cx="14205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unhappy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567608" y="2578517"/>
            <a:ext cx="12811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thought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35333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4534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三、根据语境</a:t>
            </a:r>
            <a:r>
              <a:rPr lang="en-US" altLang="zh-CN" sz="280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从方框中选择恰当的短语并用其适当形式填空。</a:t>
            </a:r>
            <a:endParaRPr lang="zh-CN" altLang="zh-CN" sz="14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5360" y="2800797"/>
            <a:ext cx="11521280" cy="2585323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matter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difficult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situation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parents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always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zh-CN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NEU-BZ-S92"/>
                <a:cs typeface="Times New Roman" panose="02020603050405020304" pitchFamily="18" charset="0"/>
              </a:rPr>
              <a:t>　　　　</a:t>
            </a:r>
            <a:r>
              <a:rPr lang="en-US" altLang="zh-CN" sz="28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NEU-BZ-S92"/>
                <a:cs typeface="Times New Roman" panose="02020603050405020304" pitchFamily="18" charset="0"/>
              </a:rPr>
              <a:t>_____________________</a:t>
            </a:r>
            <a:r>
              <a:rPr lang="zh-CN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NEU-BZ-S92"/>
                <a:cs typeface="Times New Roman" panose="02020603050405020304" pitchFamily="18" charset="0"/>
              </a:rPr>
              <a:t>　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 </a:t>
            </a:r>
            <a:endParaRPr lang="zh-CN" altLang="zh-CN" sz="1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zh-CN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NEU-BZ-S92"/>
                <a:cs typeface="Times New Roman" panose="02020603050405020304" pitchFamily="18" charset="0"/>
              </a:rPr>
              <a:t>　　　　　　　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listening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patiently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worries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giving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comforting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advice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5360" y="2042264"/>
            <a:ext cx="11521280" cy="738664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 err="1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side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about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55440" y="3393349"/>
            <a:ext cx="26260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NEU-BZ-S92" panose="02020503000000020003" pitchFamily="18" charset="-122"/>
                <a:cs typeface="Times New Roman" panose="02020603050405020304" pitchFamily="18" charset="0"/>
              </a:rPr>
              <a:t>stand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NEU-BZ-S92" panose="02020503000000020003" pitchFamily="18" charset="-122"/>
                <a:cs typeface="Times New Roman" panose="02020603050405020304" pitchFamily="18" charset="0"/>
              </a:rPr>
              <a:t>by our side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808284" y="4060594"/>
            <a:ext cx="223971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NEU-BZ-S92" panose="02020503000000020003" pitchFamily="18" charset="-122"/>
                <a:cs typeface="Times New Roman" panose="02020603050405020304" pitchFamily="18" charset="0"/>
              </a:rPr>
              <a:t>Thank you for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74991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2503506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341312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Parents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always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zh-CN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NEU-BZ-S92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children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physical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mental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health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anything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else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zh-CN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NEU-BZ-S92"/>
                <a:cs typeface="Times New Roman" panose="02020603050405020304" pitchFamily="18" charset="0"/>
              </a:rPr>
              <a:t>　　　　　　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always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highest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scores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exams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95400" y="1378905"/>
            <a:ext cx="2982607" cy="537927"/>
            <a:chOff x="990055" y="1247380"/>
            <a:chExt cx="2982607" cy="53792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0055" y="1276567"/>
              <a:ext cx="2982607" cy="508740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990056" y="1247380"/>
              <a:ext cx="13286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1"/>
                  </a:solidFill>
                  <a:latin typeface="等线" panose="02010600030101010101" pitchFamily="2" charset="-122"/>
                  <a:ea typeface="等线" panose="02010600030101010101" pitchFamily="2" charset="-122"/>
                  <a:cs typeface="Times New Roman" panose="02020603050405020304" pitchFamily="18" charset="0"/>
                </a:rPr>
                <a:t>新课标</a:t>
              </a:r>
              <a:endParaRPr lang="zh-CN" altLang="en-US" sz="2800" b="1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2252798" y="1247380"/>
              <a:ext cx="17198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亲子关系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263352" y="1393612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00496" y="2425785"/>
            <a:ext cx="302433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NEU-BZ-S92" panose="02020503000000020003" pitchFamily="18" charset="-122"/>
                <a:cs typeface="Times New Roman" panose="02020603050405020304" pitchFamily="18" charset="0"/>
              </a:rPr>
              <a:t>am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NEU-BZ-S92" panose="02020503000000020003" pitchFamily="18" charset="-122"/>
                <a:cs typeface="Times New Roman" panose="02020603050405020304" pitchFamily="18" charset="0"/>
              </a:rPr>
              <a:t>good at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744072" y="1268760"/>
            <a:ext cx="16674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NEU-BZ-S92" panose="02020503000000020003" pitchFamily="18" charset="-122"/>
                <a:cs typeface="Times New Roman" panose="02020603050405020304" pitchFamily="18" charset="0"/>
              </a:rPr>
              <a:t>care about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8487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2204864"/>
            <a:ext cx="11521280" cy="445936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四、补全对话。</a:t>
            </a:r>
            <a:endParaRPr lang="zh-CN" altLang="zh-CN" sz="1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根据下面的对话情景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在每个空白处填上一个适当的句子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使对话的意思连贯、完整。</a:t>
            </a:r>
            <a:endParaRPr lang="zh-CN" altLang="zh-CN" sz="1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zh-CN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NEU-BZ-S92"/>
                <a:cs typeface="Times New Roman" panose="02020603050405020304" pitchFamily="18" charset="0"/>
              </a:rPr>
              <a:t>　　　　　　　　　　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him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endParaRPr lang="zh-CN" altLang="zh-CN" sz="1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something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him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endParaRPr lang="zh-CN" altLang="zh-CN" sz="1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zh-CN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NEU-BZ-S92"/>
                <a:cs typeface="Times New Roman" panose="02020603050405020304" pitchFamily="18" charset="0"/>
              </a:rPr>
              <a:t>　　　　　　　　　　　　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课外提素养.jpg" descr="id:214749189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5360" y="1341899"/>
            <a:ext cx="3672205" cy="862965"/>
          </a:xfrm>
          <a:prstGeom prst="rect">
            <a:avLst/>
          </a:prstGeom>
        </p:spPr>
      </p:pic>
      <p:pic>
        <p:nvPicPr>
          <p:cNvPr id="4" name="c002.jpg" descr="id:2147491905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8544272" y="4293096"/>
            <a:ext cx="701675" cy="167513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351584" y="4159134"/>
            <a:ext cx="44999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Who is the boy (over there)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415480" y="6113404"/>
            <a:ext cx="28953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Sure/OK/Certainly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09541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4997971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zh-CN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NEU-BZ-S92"/>
                <a:cs typeface="Times New Roman" panose="02020603050405020304" pitchFamily="18" charset="0"/>
              </a:rPr>
              <a:t>　　　　　　　　　　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helpful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often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also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clever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generous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endParaRPr lang="zh-CN" altLang="zh-CN" sz="1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zh-CN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NEU-BZ-S92"/>
                <a:cs typeface="Times New Roman" panose="02020603050405020304" pitchFamily="18" charset="0"/>
              </a:rPr>
              <a:t>　　　　　　　　　　　　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often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shares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things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hope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party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weekend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endParaRPr lang="zh-CN" altLang="zh-CN" sz="1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glad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together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zh-CN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NEU-BZ-S92"/>
                <a:cs typeface="Times New Roman" panose="02020603050405020304" pitchFamily="18" charset="0"/>
              </a:rPr>
              <a:t>　　　　　　　　　　　　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91544" y="1124744"/>
            <a:ext cx="2255169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NEU-BZ-S92" panose="02020503000000020003" pitchFamily="18" charset="-122"/>
                <a:cs typeface="Times New Roman" panose="02020603050405020304" pitchFamily="18" charset="0"/>
              </a:rPr>
              <a:t>What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NEU-BZ-S92" panose="02020503000000020003" pitchFamily="18" charset="-122"/>
                <a:cs typeface="Times New Roman" panose="02020603050405020304" pitchFamily="18" charset="0"/>
              </a:rPr>
              <a:t>s he like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567608" y="2924944"/>
            <a:ext cx="14631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Yes,he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 is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207568" y="4922584"/>
            <a:ext cx="1500732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NEU-BZ-S92" panose="02020503000000020003" pitchFamily="18" charset="-122"/>
                <a:cs typeface="Times New Roman" panose="02020603050405020304" pitchFamily="18" charset="0"/>
              </a:rPr>
              <a:t>I hope so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7234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</TotalTime>
  <Words>187</Words>
  <Application>Microsoft Office PowerPoint</Application>
  <PresentationFormat>宽屏</PresentationFormat>
  <Paragraphs>61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2" baseType="lpstr">
      <vt:lpstr>NEU-BZ-S92</vt:lpstr>
      <vt:lpstr>等线</vt:lpstr>
      <vt:lpstr>方正兰亭中黑简体</vt:lpstr>
      <vt:lpstr>方正书宋_GBK</vt:lpstr>
      <vt:lpstr>黑体</vt:lpstr>
      <vt:lpstr>楷体</vt:lpstr>
      <vt:lpstr>宋体</vt:lpstr>
      <vt:lpstr>Arial</vt:lpstr>
      <vt:lpstr>Calibri</vt:lpstr>
      <vt:lpstr>Cambria</vt:lpstr>
      <vt:lpstr>Raavi</vt:lpstr>
      <vt:lpstr>Times New Roman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87</cp:revision>
  <dcterms:created xsi:type="dcterms:W3CDTF">2015-09-16T06:44:00Z</dcterms:created>
  <dcterms:modified xsi:type="dcterms:W3CDTF">2025-08-27T03:35:59Z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