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2"/>
    <p:sldId id="325" r:id="rId3"/>
    <p:sldId id="326" r:id="rId4"/>
    <p:sldId id="327" r:id="rId5"/>
    <p:sldId id="328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3" r:id="rId16"/>
    <p:sldId id="355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>
                <a:latin typeface="Raavi" panose="020B0502040204020203" pitchFamily="34" charset="0"/>
                <a:cs typeface="Raavi" panose="020B0502040204020203" pitchFamily="34" charset="0"/>
              </a:rPr>
              <a:t>Seasons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第二课时　</a:t>
            </a:r>
            <a:r>
              <a:rPr lang="en-US" altLang="zh-CN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Reading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Ⅰ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6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5148485"/>
              </p:ext>
            </p:extLst>
          </p:nvPr>
        </p:nvGraphicFramePr>
        <p:xfrm>
          <a:off x="407368" y="1517179"/>
          <a:ext cx="11305256" cy="3351981"/>
        </p:xfrm>
        <a:graphic>
          <a:graphicData uri="http://schemas.openxmlformats.org/drawingml/2006/table">
            <a:tbl>
              <a:tblPr firstRow="1" firstCol="1" bandRow="1"/>
              <a:tblGrid>
                <a:gridCol w="2520280">
                  <a:extLst>
                    <a:ext uri="{9D8B030D-6E8A-4147-A177-3AD203B41FA5}">
                      <a16:colId xmlns:a16="http://schemas.microsoft.com/office/drawing/2014/main" val="3671153052"/>
                    </a:ext>
                  </a:extLst>
                </a:gridCol>
                <a:gridCol w="5256584">
                  <a:extLst>
                    <a:ext uri="{9D8B030D-6E8A-4147-A177-3AD203B41FA5}">
                      <a16:colId xmlns:a16="http://schemas.microsoft.com/office/drawing/2014/main" val="1984871529"/>
                    </a:ext>
                  </a:extLst>
                </a:gridCol>
                <a:gridCol w="3528392">
                  <a:extLst>
                    <a:ext uri="{9D8B030D-6E8A-4147-A177-3AD203B41FA5}">
                      <a16:colId xmlns:a16="http://schemas.microsoft.com/office/drawing/2014/main" val="1879782886"/>
                    </a:ext>
                  </a:extLst>
                </a:gridCol>
              </a:tblGrid>
              <a:tr h="335198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endParaRPr lang="en-US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amount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snowfall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reaches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mm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or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more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hours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or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snow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continues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fall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after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getting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mm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very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great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effect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people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life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same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third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notice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7007647"/>
                  </a:ext>
                </a:extLst>
              </a:tr>
            </a:tbl>
          </a:graphicData>
        </a:graphic>
      </p:graphicFrame>
      <p:pic>
        <p:nvPicPr>
          <p:cNvPr id="4097" name="a0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400" y="2440694"/>
            <a:ext cx="1847850" cy="1504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2312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signals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describes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serious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snowstorm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blue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yellow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orange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amount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snowfall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hours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blue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yellow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endParaRPr lang="en-US" altLang="zh-CN" sz="2800" dirty="0" smtClean="0">
              <a:solidFill>
                <a:srgbClr val="000000"/>
              </a:solidFill>
              <a:latin typeface="NEU-BZ-S9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orange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056440" y="1412776"/>
            <a:ext cx="11404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849989" y="3947632"/>
            <a:ext cx="11404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1610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69620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3233738" algn="l"/>
                <a:tab pos="6457950" algn="l"/>
                <a:tab pos="8701088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underlined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melting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Chinese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3233738" algn="l"/>
                <a:tab pos="6457950" algn="l"/>
                <a:tab pos="870108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凝结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凝固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融化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熔化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3233738" algn="l"/>
                <a:tab pos="6457950" algn="l"/>
                <a:tab pos="8701088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following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3233738" algn="l"/>
                <a:tab pos="6457950" algn="l"/>
                <a:tab pos="8701088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CCTV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snowstorm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3233738" algn="l"/>
                <a:tab pos="6457950" algn="l"/>
                <a:tab pos="8701088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bedroom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3233738" algn="l"/>
                <a:tab pos="6457950" algn="l"/>
                <a:tab pos="8701088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draw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picture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field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3233738" algn="l"/>
                <a:tab pos="6457950" algn="l"/>
                <a:tab pos="8701088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sleep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19536" y="1988840"/>
            <a:ext cx="11404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48205" y="3620870"/>
            <a:ext cx="11404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5539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4983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following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signals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travelling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department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meteorological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department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traffic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department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railway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department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336360" y="1412776"/>
            <a:ext cx="11404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376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87403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四、语篇填空。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阅读短文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从方框中选择适当的词并用其正确形式填空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使短文通顺、意思完整。每空限填一词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每词限用一次。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3097560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short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en-US" altLang="zh-CN" sz="2800" dirty="0" err="1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colour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leaf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harvest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3738583"/>
            <a:ext cx="11521280" cy="122770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four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seasons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season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seasons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beautiful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312024" y="3890772"/>
            <a:ext cx="11404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Which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516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23165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season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shines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gentle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blows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吹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flowers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kites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Summer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hottest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season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swimming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summer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cousin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summer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cream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76120" y="1412776"/>
            <a:ext cx="12793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weather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909902" y="2026235"/>
            <a:ext cx="13463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colourful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339681" y="2639694"/>
            <a:ext cx="6924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fly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912323" y="3357323"/>
            <a:ext cx="11404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with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932439" y="4010628"/>
            <a:ext cx="1301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because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991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5936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Autumn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season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nights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brown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farmers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crops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pick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apples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farm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season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freezing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skating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snowmen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96200" y="1340768"/>
            <a:ext cx="11404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shorter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687593" y="2046824"/>
            <a:ext cx="11404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leaves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616251" y="2093122"/>
            <a:ext cx="11404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harvest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647728" y="3207784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coldest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6535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一、根据句意</a:t>
            </a:r>
            <a:r>
              <a:rPr lang="en-US" altLang="zh-CN" sz="280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从方框中选择恰当的单词并用其适当形式填空。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内夯基础.jpg" descr="id:21474918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840480" cy="862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836460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lazy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upon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pool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shower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drop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3504092"/>
            <a:ext cx="11521280" cy="193899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piece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paper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______the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floor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pick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please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_______came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suddenly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difficult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problem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___he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95800" y="3645024"/>
            <a:ext cx="11404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upon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436853" y="4235332"/>
            <a:ext cx="11404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shower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055153" y="4918239"/>
            <a:ext cx="4728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23165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week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seven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seven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tomorrows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voice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talked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sick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almost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840416" y="1412776"/>
            <a:ext cx="8640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lazy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130716" y="2636912"/>
            <a:ext cx="11404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pool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223050" y="3140968"/>
            <a:ext cx="14246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dropped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在空白处填入一个适当的单词或用括号内所给单词的适当形式填空。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John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 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hide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city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Nanyang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sweet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memory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colourful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 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butterfly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flying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among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flowers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51785" y="2708920"/>
            <a:ext cx="6480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hid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901982" y="3982135"/>
            <a:ext cx="14343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memories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223653" y="4618743"/>
            <a:ext cx="18885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butterflies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870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93899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drink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590925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Nights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box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___interesting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3583" y="196967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839416" y="1954969"/>
            <a:ext cx="2982607" cy="537927"/>
            <a:chOff x="990055" y="1247380"/>
            <a:chExt cx="2982607" cy="53792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跨学科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地 理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4511824" y="1383159"/>
            <a:ext cx="11404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to feel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507246" y="2046824"/>
            <a:ext cx="11404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longer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2855640" y="2568774"/>
            <a:ext cx="805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of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250350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三、阅读理解。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warning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signals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describe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serious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meteorological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disaster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气象灾害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describe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level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snowstorm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外提素养.jpg" descr="id:21474918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41899"/>
            <a:ext cx="3672205" cy="862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54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7676589"/>
              </p:ext>
            </p:extLst>
          </p:nvPr>
        </p:nvGraphicFramePr>
        <p:xfrm>
          <a:off x="335360" y="1398047"/>
          <a:ext cx="11521280" cy="4480560"/>
        </p:xfrm>
        <a:graphic>
          <a:graphicData uri="http://schemas.openxmlformats.org/drawingml/2006/table">
            <a:tbl>
              <a:tblPr firstRow="1" firstCol="1" bandRow="1"/>
              <a:tblGrid>
                <a:gridCol w="2088232">
                  <a:extLst>
                    <a:ext uri="{9D8B030D-6E8A-4147-A177-3AD203B41FA5}">
                      <a16:colId xmlns:a16="http://schemas.microsoft.com/office/drawing/2014/main" val="2579485211"/>
                    </a:ext>
                  </a:extLst>
                </a:gridCol>
                <a:gridCol w="5328592">
                  <a:extLst>
                    <a:ext uri="{9D8B030D-6E8A-4147-A177-3AD203B41FA5}">
                      <a16:colId xmlns:a16="http://schemas.microsoft.com/office/drawing/2014/main" val="167905013"/>
                    </a:ext>
                  </a:extLst>
                </a:gridCol>
                <a:gridCol w="4104456">
                  <a:extLst>
                    <a:ext uri="{9D8B030D-6E8A-4147-A177-3AD203B41FA5}">
                      <a16:colId xmlns:a16="http://schemas.microsoft.com/office/drawing/2014/main" val="3571912029"/>
                    </a:ext>
                  </a:extLst>
                </a:gridCol>
              </a:tblGrid>
              <a:tr h="85826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Warning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signal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Meaning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Notice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2178536"/>
                  </a:ext>
                </a:extLst>
              </a:tr>
              <a:tr h="274213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endParaRPr lang="en-US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means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amount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snowfall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reaches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mm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or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more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hours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or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snowfall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continues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when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gets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mm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affect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影响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people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daily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life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Fight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against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snowstorms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Work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sweeping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melting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snow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careful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slip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滑倒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0755710"/>
                  </a:ext>
                </a:extLst>
              </a:tr>
            </a:tbl>
          </a:graphicData>
        </a:graphic>
      </p:graphicFrame>
      <p:pic>
        <p:nvPicPr>
          <p:cNvPr id="1025" name="a0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84" y="3429000"/>
            <a:ext cx="1584176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4842911"/>
              </p:ext>
            </p:extLst>
          </p:nvPr>
        </p:nvGraphicFramePr>
        <p:xfrm>
          <a:off x="479376" y="1484784"/>
          <a:ext cx="11305256" cy="3600400"/>
        </p:xfrm>
        <a:graphic>
          <a:graphicData uri="http://schemas.openxmlformats.org/drawingml/2006/table">
            <a:tbl>
              <a:tblPr firstRow="1" firstCol="1" bandRow="1"/>
              <a:tblGrid>
                <a:gridCol w="2376264">
                  <a:extLst>
                    <a:ext uri="{9D8B030D-6E8A-4147-A177-3AD203B41FA5}">
                      <a16:colId xmlns:a16="http://schemas.microsoft.com/office/drawing/2014/main" val="3938962124"/>
                    </a:ext>
                  </a:extLst>
                </a:gridCol>
                <a:gridCol w="5112568">
                  <a:extLst>
                    <a:ext uri="{9D8B030D-6E8A-4147-A177-3AD203B41FA5}">
                      <a16:colId xmlns:a16="http://schemas.microsoft.com/office/drawing/2014/main" val="3346761206"/>
                    </a:ext>
                  </a:extLst>
                </a:gridCol>
                <a:gridCol w="3816424">
                  <a:extLst>
                    <a:ext uri="{9D8B030D-6E8A-4147-A177-3AD203B41FA5}">
                      <a16:colId xmlns:a16="http://schemas.microsoft.com/office/drawing/2014/main" val="1019973890"/>
                    </a:ext>
                  </a:extLst>
                </a:gridCol>
              </a:tblGrid>
              <a:tr h="360040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endParaRPr lang="en-US" sz="15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amount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snowfall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reaches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mm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or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more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hours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or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snow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continues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fall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after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gets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mm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effects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people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daily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life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same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first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notice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6831836"/>
                  </a:ext>
                </a:extLst>
              </a:tr>
            </a:tbl>
          </a:graphicData>
        </a:graphic>
      </p:graphicFrame>
      <p:pic>
        <p:nvPicPr>
          <p:cNvPr id="2049" name="a0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416" y="2551559"/>
            <a:ext cx="1790700" cy="1466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688096"/>
              </p:ext>
            </p:extLst>
          </p:nvPr>
        </p:nvGraphicFramePr>
        <p:xfrm>
          <a:off x="407368" y="1340768"/>
          <a:ext cx="11377264" cy="3240360"/>
        </p:xfrm>
        <a:graphic>
          <a:graphicData uri="http://schemas.openxmlformats.org/drawingml/2006/table">
            <a:tbl>
              <a:tblPr firstRow="1" firstCol="1" bandRow="1"/>
              <a:tblGrid>
                <a:gridCol w="2232248">
                  <a:extLst>
                    <a:ext uri="{9D8B030D-6E8A-4147-A177-3AD203B41FA5}">
                      <a16:colId xmlns:a16="http://schemas.microsoft.com/office/drawing/2014/main" val="3109479189"/>
                    </a:ext>
                  </a:extLst>
                </a:gridCol>
                <a:gridCol w="4896544">
                  <a:extLst>
                    <a:ext uri="{9D8B030D-6E8A-4147-A177-3AD203B41FA5}">
                      <a16:colId xmlns:a16="http://schemas.microsoft.com/office/drawing/2014/main" val="2271859064"/>
                    </a:ext>
                  </a:extLst>
                </a:gridCol>
                <a:gridCol w="4248472">
                  <a:extLst>
                    <a:ext uri="{9D8B030D-6E8A-4147-A177-3AD203B41FA5}">
                      <a16:colId xmlns:a16="http://schemas.microsoft.com/office/drawing/2014/main" val="1818873249"/>
                    </a:ext>
                  </a:extLst>
                </a:gridCol>
              </a:tblGrid>
              <a:tr h="324036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endParaRPr lang="en-US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amount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snowfall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reaches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mm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or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more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hours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or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snow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continues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fall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after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snowfall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gets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mm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great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effect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people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life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same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first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notice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moreover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avoid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unneces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sary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outdoor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activities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8228569"/>
                  </a:ext>
                </a:extLst>
              </a:tr>
            </a:tbl>
          </a:graphicData>
        </a:graphic>
      </p:graphicFrame>
      <p:pic>
        <p:nvPicPr>
          <p:cNvPr id="3073" name="a0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92" y="2348880"/>
            <a:ext cx="1809750" cy="147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355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611</Words>
  <Application>Microsoft Office PowerPoint</Application>
  <PresentationFormat>宽屏</PresentationFormat>
  <Paragraphs>89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NEU-BZ-S92</vt:lpstr>
      <vt:lpstr>等线</vt:lpstr>
      <vt:lpstr>方正兰亭中黑简体</vt:lpstr>
      <vt:lpstr>方正书宋_GBK</vt:lpstr>
      <vt:lpstr>黑体</vt:lpstr>
      <vt:lpstr>楷体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2025-08-27T08:16:57Z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