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24" r:id="rId2"/>
    <p:sldId id="326" r:id="rId3"/>
    <p:sldId id="328" r:id="rId4"/>
    <p:sldId id="329" r:id="rId5"/>
    <p:sldId id="330" r:id="rId6"/>
    <p:sldId id="331" r:id="rId7"/>
    <p:sldId id="332" r:id="rId8"/>
    <p:sldId id="333" r:id="rId9"/>
    <p:sldId id="335" r:id="rId10"/>
    <p:sldId id="336" r:id="rId11"/>
    <p:sldId id="337" r:id="rId12"/>
    <p:sldId id="338" r:id="rId13"/>
    <p:sldId id="339" r:id="rId14"/>
    <p:sldId id="342" r:id="rId15"/>
    <p:sldId id="343" r:id="rId16"/>
    <p:sldId id="355" r:id="rId17"/>
    <p:sldId id="356" r:id="rId18"/>
    <p:sldId id="357" r:id="rId19"/>
    <p:sldId id="358" r:id="rId20"/>
    <p:sldId id="359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678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>
                <a:latin typeface="Raavi" panose="020B0502040204020203" pitchFamily="34" charset="0"/>
                <a:cs typeface="Raavi" panose="020B0502040204020203" pitchFamily="34" charset="0"/>
              </a:rPr>
              <a:t>The natural world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单元主题阅读任务群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79616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reefs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Pacific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Ocean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reef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underwater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town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Thousands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compete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space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actions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reefs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Sometimes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pollute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overfish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joined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together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changed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64152" y="2643623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08882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reefs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hurt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numbers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drop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low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disappear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believes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reef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kept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safe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Underwater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ecosystems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airplanes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marine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55440" y="2636912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99792" y="4561964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47305" y="5858108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08882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根据材料内容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从下面五个选项中选出能填入文中空缺处的最佳选项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使文章意思通顺、内容完整。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prevent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happening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through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understand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influence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影响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humans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places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ocean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result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beautiful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coral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reefs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injured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受伤的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easily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correctly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2312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08882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三、完形填空。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ecosystem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topic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ecosystem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both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2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3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near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fish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plants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4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5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ecosystems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6  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earth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7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carbon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dioxide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oxygen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610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5936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Sadly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human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activities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8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damage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ecosystem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9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problem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10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environment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projects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11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importance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environment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areas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12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China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13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crowned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cranes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14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birds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15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areas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516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7064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362700" algn="l"/>
                <a:tab pos="870108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362700" algn="l"/>
                <a:tab pos="870108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non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living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alive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dead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362700" algn="l"/>
                <a:tab pos="870108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river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362700" algn="l"/>
                <a:tab pos="870108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stores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returns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362700" algn="l"/>
                <a:tab pos="870108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Penguins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Trees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Sponges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Wetlands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362700" algn="l"/>
                <a:tab pos="870108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kidneys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lungs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livers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362700" algn="l"/>
                <a:tab pos="870108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return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create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362700" algn="l"/>
                <a:tab pos="870108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causing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leading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creating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getting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3965" y="1216624"/>
            <a:ext cx="444352" cy="5185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991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7064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497263" algn="l"/>
                <a:tab pos="5740400" algn="l"/>
                <a:tab pos="842803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prevent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497263" algn="l"/>
                <a:tab pos="5740400" algn="l"/>
                <a:tab pos="842803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497263" algn="l"/>
                <a:tab pos="5740400" algn="l"/>
                <a:tab pos="842803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knowledge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knowledge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1433513" algn="just">
              <a:lnSpc>
                <a:spcPct val="150000"/>
              </a:lnSpc>
              <a:spcAft>
                <a:spcPts val="0"/>
              </a:spcAft>
              <a:tabLst>
                <a:tab pos="3497263" algn="l"/>
                <a:tab pos="5740400" algn="l"/>
                <a:tab pos="8428038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knowledge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knowledge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497263" algn="l"/>
                <a:tab pos="5740400" algn="l"/>
                <a:tab pos="842803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north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east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west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497263" algn="l"/>
                <a:tab pos="5740400" algn="l"/>
                <a:tab pos="842803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few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quite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497263" algn="l"/>
                <a:tab pos="5740400" algn="l"/>
                <a:tab pos="842803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rare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noisy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sandy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497263" algn="l"/>
                <a:tab pos="5740400" algn="l"/>
                <a:tab pos="842803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sandy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noisy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wetland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dry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3392" y="1270603"/>
            <a:ext cx="444352" cy="52629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solidFill>
                <a:srgbClr val="FF0000"/>
              </a:solidFill>
              <a:latin typeface="Times New Roman" panose="02020603050405020304" pitchFamily="18" charset="0"/>
              <a:ea typeface="方正书宋_GBK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6535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87403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四、语篇填空。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第一节　阅读短文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从方框中选择适当的词并用其正确形式填空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使短文通顺、意思完整。每空限填一词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每词限用一次。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3139137"/>
            <a:ext cx="11521280" cy="121084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activity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cover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reason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prevent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farm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lucky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sunshine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among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4379605"/>
            <a:ext cx="11521280" cy="185717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wetlands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world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wetlands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Nature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Reserve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20336" y="5113465"/>
            <a:ext cx="9813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home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336360" y="5713560"/>
            <a:ext cx="11608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among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0608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111899"/>
            <a:ext cx="11521280" cy="250350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Yancheng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Jiangsu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Province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freely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crowned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cranes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world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crowned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Cranes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Nature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Reserve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Yellow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Wetlands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3581722"/>
            <a:ext cx="11521280" cy="323165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temperature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wetlands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usually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neither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wildlife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Offering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special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wetlands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672406" y="4293244"/>
            <a:ext cx="14398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sunshine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78106" y="4941168"/>
            <a:ext cx="9813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cover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343332" y="5570076"/>
            <a:ext cx="11208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reason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1156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Wetlands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wetlands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space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space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wildlife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en-US" altLang="zh-CN" sz="2800" dirty="0" smtClean="0">
              <a:solidFill>
                <a:srgbClr val="000000"/>
              </a:solidFill>
              <a:latin typeface="NEU-BZ-S92"/>
              <a:cs typeface="Times New Roman" panose="02020603050405020304" pitchFamily="18" charset="0"/>
            </a:endParaRPr>
          </a:p>
          <a:p>
            <a:pPr indent="71374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beginning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realize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wetlands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wildlife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February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wetlands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00015" y="1321604"/>
            <a:ext cx="12602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prevent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9984432" y="1988840"/>
            <a:ext cx="10021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farms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559496" y="3212976"/>
            <a:ext cx="13003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Luckily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056440" y="3212976"/>
            <a:ext cx="17972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importance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027026" y="4509120"/>
            <a:ext cx="14766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activities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4855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08882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一、阅读理解。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Wetlands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kidney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earth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providing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ecosystem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services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conservation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涵养水源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three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major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ecosystems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earth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along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forests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oceans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wetlands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threatened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受到威胁的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Wetlands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disappearing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three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faster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forests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Since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1900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nearly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half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wetlands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pollution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climate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change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development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19167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第二节　阅读短文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根据语篇要求填空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使短文通顺、意思完整。每空限填一词。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3066213"/>
              </p:ext>
            </p:extLst>
          </p:nvPr>
        </p:nvGraphicFramePr>
        <p:xfrm>
          <a:off x="407368" y="2636912"/>
          <a:ext cx="11449272" cy="4039312"/>
        </p:xfrm>
        <a:graphic>
          <a:graphicData uri="http://schemas.openxmlformats.org/drawingml/2006/table">
            <a:tbl>
              <a:tblPr firstRow="1" firstCol="1" bandRow="1"/>
              <a:tblGrid>
                <a:gridCol w="11449272">
                  <a:extLst>
                    <a:ext uri="{9D8B030D-6E8A-4147-A177-3AD203B41FA5}">
                      <a16:colId xmlns:a16="http://schemas.microsoft.com/office/drawing/2014/main" val="2084400575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Expressions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about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birds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their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meanings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8024326"/>
                  </a:ext>
                </a:extLst>
              </a:tr>
              <a:tr h="3600400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English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many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expressions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about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birds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example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if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something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birds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worthless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无用的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or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very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interesting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someone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eats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like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bird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or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eats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very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little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bird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hand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worth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two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bush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This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means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shouldn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risk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losing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something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get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more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things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that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don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Sometimes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get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more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taking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only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one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action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call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this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killing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two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birds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one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stone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Most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people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work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early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birds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They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believe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that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early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bird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catches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worms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think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?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宋体" panose="02010600030101010101" pitchFamily="2" charset="-122"/>
                          <a:cs typeface="Cambria" panose="02040503050406030204" pitchFamily="18" charset="0"/>
                        </a:rPr>
                        <a:t> 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41206" marR="41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5634901"/>
                  </a:ext>
                </a:extLst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9840416" y="3501008"/>
            <a:ext cx="4251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If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128448" y="3939097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is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99456" y="4797152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to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93700" y="521346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by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153234" y="6146140"/>
            <a:ext cx="6222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the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2616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0569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Wetlands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planet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special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abilities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carbon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rainforests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greenhouse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gases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atmosphere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大气层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Wetlands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necessary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production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joined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Ramsar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Convention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Wetlands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wetlands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Among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international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wetland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cities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Besides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national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wetland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4983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hectares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公顷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wetlands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restored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added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June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country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wetland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carried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country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percent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wetlands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leader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global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wetland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2030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499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79616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3590925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following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causes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wetlands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Pollution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	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Development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③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Greenhouse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gases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	④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Climate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.①②③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.①②④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.①③④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.②③④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39416" y="1378905"/>
            <a:ext cx="2982607" cy="537927"/>
            <a:chOff x="990055" y="1247380"/>
            <a:chExt cx="2982607" cy="53792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新中考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细节多选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310750" y="136391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567608" y="2041457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848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23165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3590925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Paragraph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number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wetlands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wetlands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wetlands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shows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reasons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disappearance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wetlands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3352" y="134076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807091" y="1306897"/>
            <a:ext cx="2982607" cy="537927"/>
            <a:chOff x="990055" y="1247380"/>
            <a:chExt cx="2982607" cy="53792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新中考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段落大意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10109594" y="1393922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21714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85717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underlined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restored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Repaired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	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Broken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Found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	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51447" y="1384185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0998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0350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3590925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writer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China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achievements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wetlands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causes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showing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steps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numbers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examples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39416" y="1378905"/>
            <a:ext cx="2982607" cy="537927"/>
            <a:chOff x="990055" y="1247380"/>
            <a:chExt cx="2982607" cy="53792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新中考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写作手法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392441" y="141277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051495" y="2032257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060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20370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二、阅读还原。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Eric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wondered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ocean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loved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underwater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through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mask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潜水面罩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5360" y="3789130"/>
            <a:ext cx="1152128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Today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marine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ecologist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海洋生态学家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underwater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connect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alive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344472" y="3265910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</TotalTime>
  <Words>1007</Words>
  <Application>Microsoft Office PowerPoint</Application>
  <PresentationFormat>宽屏</PresentationFormat>
  <Paragraphs>119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NEU-BZ-S92</vt:lpstr>
      <vt:lpstr>等线</vt:lpstr>
      <vt:lpstr>方正书宋_GBK</vt:lpstr>
      <vt:lpstr>黑体</vt:lpstr>
      <vt:lpstr>楷体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2025-08-27T07:18:41Z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