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24" r:id="rId2"/>
    <p:sldId id="325" r:id="rId3"/>
    <p:sldId id="326" r:id="rId4"/>
    <p:sldId id="327" r:id="rId5"/>
    <p:sldId id="329" r:id="rId6"/>
    <p:sldId id="334" r:id="rId7"/>
    <p:sldId id="335" r:id="rId8"/>
    <p:sldId id="336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39393"/>
    <a:srgbClr val="4A4A4A"/>
    <a:srgbClr val="B6B6B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12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2627790" y="2212624"/>
            <a:ext cx="926608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 dirty="0" smtClean="0">
                <a:latin typeface="Raavi" panose="020B0502040204020203" pitchFamily="34" charset="0"/>
                <a:cs typeface="Raavi" panose="020B0502040204020203" pitchFamily="34" charset="0"/>
              </a:rPr>
              <a:t>Hands-on fun</a:t>
            </a:r>
            <a:endParaRPr lang="zh-CN" altLang="en-US" sz="4500" b="1" dirty="0">
              <a:latin typeface="Raavi" panose="020B0502040204020203" pitchFamily="34" charset="0"/>
              <a:cs typeface="Raavi" panose="020B0502040204020203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33836" y="3817835"/>
            <a:ext cx="115600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第一课时　</a:t>
            </a:r>
            <a:r>
              <a:rPr lang="en-US" altLang="zh-CN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Welcome to the unit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33836" y="1915962"/>
            <a:ext cx="11541183" cy="1152128"/>
            <a:chOff x="333836" y="1700808"/>
            <a:chExt cx="11541183" cy="1152128"/>
          </a:xfrm>
        </p:grpSpPr>
        <p:grpSp>
          <p:nvGrpSpPr>
            <p:cNvPr id="27" name="组合 26"/>
            <p:cNvGrpSpPr/>
            <p:nvPr/>
          </p:nvGrpSpPr>
          <p:grpSpPr>
            <a:xfrm>
              <a:off x="333836" y="1700808"/>
              <a:ext cx="11541183" cy="1152128"/>
              <a:chOff x="333836" y="3717032"/>
              <a:chExt cx="11541183" cy="1152128"/>
            </a:xfrm>
          </p:grpSpPr>
          <p:sp>
            <p:nvSpPr>
              <p:cNvPr id="29" name="任意多边形 28"/>
              <p:cNvSpPr/>
              <p:nvPr/>
            </p:nvSpPr>
            <p:spPr>
              <a:xfrm>
                <a:off x="333836" y="3717032"/>
                <a:ext cx="2161764" cy="1152128"/>
              </a:xfrm>
              <a:custGeom>
                <a:avLst/>
                <a:gdLst>
                  <a:gd name="connsiteX0" fmla="*/ 0 w 2161764"/>
                  <a:gd name="connsiteY0" fmla="*/ 0 h 1298470"/>
                  <a:gd name="connsiteX1" fmla="*/ 2161764 w 2161764"/>
                  <a:gd name="connsiteY1" fmla="*/ 0 h 1298470"/>
                  <a:gd name="connsiteX2" fmla="*/ 2161764 w 2161764"/>
                  <a:gd name="connsiteY2" fmla="*/ 417222 h 1298470"/>
                  <a:gd name="connsiteX3" fmla="*/ 2161764 w 2161764"/>
                  <a:gd name="connsiteY3" fmla="*/ 578390 h 1298470"/>
                  <a:gd name="connsiteX4" fmla="*/ 2161764 w 2161764"/>
                  <a:gd name="connsiteY4" fmla="*/ 1099598 h 1298470"/>
                  <a:gd name="connsiteX5" fmla="*/ 1962892 w 2161764"/>
                  <a:gd name="connsiteY5" fmla="*/ 1298470 h 1298470"/>
                  <a:gd name="connsiteX6" fmla="*/ 198872 w 2161764"/>
                  <a:gd name="connsiteY6" fmla="*/ 1298470 h 1298470"/>
                  <a:gd name="connsiteX7" fmla="*/ 0 w 2161764"/>
                  <a:gd name="connsiteY7" fmla="*/ 1099598 h 1298470"/>
                  <a:gd name="connsiteX8" fmla="*/ 0 w 2161764"/>
                  <a:gd name="connsiteY8" fmla="*/ 578390 h 1298470"/>
                  <a:gd name="connsiteX9" fmla="*/ 0 w 2161764"/>
                  <a:gd name="connsiteY9" fmla="*/ 417222 h 1298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61764" h="1298470">
                    <a:moveTo>
                      <a:pt x="0" y="0"/>
                    </a:moveTo>
                    <a:lnTo>
                      <a:pt x="2161764" y="0"/>
                    </a:lnTo>
                    <a:lnTo>
                      <a:pt x="2161764" y="417222"/>
                    </a:lnTo>
                    <a:lnTo>
                      <a:pt x="2161764" y="578390"/>
                    </a:lnTo>
                    <a:lnTo>
                      <a:pt x="2161764" y="1099598"/>
                    </a:lnTo>
                    <a:cubicBezTo>
                      <a:pt x="2161764" y="1209432"/>
                      <a:pt x="2072726" y="1298470"/>
                      <a:pt x="1962892" y="1298470"/>
                    </a:cubicBezTo>
                    <a:lnTo>
                      <a:pt x="198872" y="1298470"/>
                    </a:lnTo>
                    <a:cubicBezTo>
                      <a:pt x="89038" y="1298470"/>
                      <a:pt x="0" y="1209432"/>
                      <a:pt x="0" y="1099598"/>
                    </a:cubicBezTo>
                    <a:lnTo>
                      <a:pt x="0" y="578390"/>
                    </a:lnTo>
                    <a:lnTo>
                      <a:pt x="0" y="417222"/>
                    </a:lnTo>
                    <a:close/>
                  </a:path>
                </a:pathLst>
              </a:custGeom>
              <a:solidFill>
                <a:srgbClr val="B6B6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0" name="直接连接符 29"/>
              <p:cNvCxnSpPr/>
              <p:nvPr/>
            </p:nvCxnSpPr>
            <p:spPr>
              <a:xfrm>
                <a:off x="2548754" y="393305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2548754" y="466834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8" name="直角三角形 27"/>
            <p:cNvSpPr/>
            <p:nvPr/>
          </p:nvSpPr>
          <p:spPr>
            <a:xfrm>
              <a:off x="2495600" y="1700808"/>
              <a:ext cx="216024" cy="144016"/>
            </a:xfrm>
            <a:prstGeom prst="rtTriangle">
              <a:avLst/>
            </a:prstGeom>
            <a:solidFill>
              <a:srgbClr val="4A4A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506027" y="2086930"/>
            <a:ext cx="185543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4</a:t>
            </a:r>
            <a:endParaRPr lang="zh-CN" altLang="en-US" sz="45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2204864"/>
            <a:ext cx="11521280" cy="54534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一、根据语境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从方框中选择恰当的单词并用其适当形式填空。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课内夯基础.jpg" descr="id:214749188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3840480" cy="86296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2902448"/>
            <a:ext cx="11521280" cy="58137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love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shelf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glue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tape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complete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5360" y="3573016"/>
            <a:ext cx="11521280" cy="3149837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books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history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stick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paper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flowers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photo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album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keeps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family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history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fixed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broken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book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cover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strong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drew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_______picture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888088" y="3646814"/>
            <a:ext cx="12394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shelves</a:t>
            </a:r>
            <a:endParaRPr lang="zh-CN" altLang="en-US" sz="2800" dirty="0"/>
          </a:p>
        </p:txBody>
      </p:sp>
      <p:sp>
        <p:nvSpPr>
          <p:cNvPr id="9" name="矩形 8"/>
          <p:cNvSpPr/>
          <p:nvPr/>
        </p:nvSpPr>
        <p:spPr>
          <a:xfrm>
            <a:off x="2135560" y="4293096"/>
            <a:ext cx="8018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glue</a:t>
            </a:r>
            <a:endParaRPr lang="zh-CN" altLang="en-US" sz="2800" dirty="0"/>
          </a:p>
        </p:txBody>
      </p:sp>
      <p:sp>
        <p:nvSpPr>
          <p:cNvPr id="11" name="矩形 10"/>
          <p:cNvSpPr/>
          <p:nvPr/>
        </p:nvSpPr>
        <p:spPr>
          <a:xfrm>
            <a:off x="7248128" y="4917101"/>
            <a:ext cx="14975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complete</a:t>
            </a:r>
            <a:endParaRPr lang="zh-CN" altLang="en-US" sz="2800" dirty="0"/>
          </a:p>
        </p:txBody>
      </p:sp>
      <p:sp>
        <p:nvSpPr>
          <p:cNvPr id="13" name="矩形 12"/>
          <p:cNvSpPr/>
          <p:nvPr/>
        </p:nvSpPr>
        <p:spPr>
          <a:xfrm>
            <a:off x="7932454" y="5589144"/>
            <a:ext cx="7809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tape</a:t>
            </a:r>
            <a:endParaRPr lang="zh-CN" altLang="en-US" sz="2800" dirty="0"/>
          </a:p>
        </p:txBody>
      </p:sp>
      <p:sp>
        <p:nvSpPr>
          <p:cNvPr id="15" name="矩形 14"/>
          <p:cNvSpPr/>
          <p:nvPr/>
        </p:nvSpPr>
        <p:spPr>
          <a:xfrm>
            <a:off x="2849217" y="6076522"/>
            <a:ext cx="1080745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lovely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0217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  <p:bldP spid="13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1227708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二、根据语境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用括号中所给单词的适当形式填空。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rose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flower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5360" y="2473992"/>
            <a:ext cx="914501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               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-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Autumn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Festival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mooncake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enjoy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11424" y="2564904"/>
            <a:ext cx="2982607" cy="537927"/>
            <a:chOff x="990055" y="1247380"/>
            <a:chExt cx="2982607" cy="53792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055" y="1276567"/>
              <a:ext cx="2982607" cy="508740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990056" y="1247380"/>
              <a:ext cx="13286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 smtClean="0">
                  <a:solidFill>
                    <a:prstClr val="white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新课标</a:t>
              </a:r>
              <a:endParaRPr lang="zh-CN" altLang="en-US" sz="2800" b="1" dirty="0">
                <a:solidFill>
                  <a:prstClr val="white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252798" y="1247380"/>
              <a:ext cx="17198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传统节日</a:t>
              </a:r>
            </a:p>
          </p:txBody>
        </p:sp>
      </p:grpSp>
      <p:pic>
        <p:nvPicPr>
          <p:cNvPr id="9" name="c039.jpg" descr="id:2147493394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9780039" y="2594091"/>
            <a:ext cx="1828800" cy="163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3701700"/>
            <a:ext cx="936104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sister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colour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dress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party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night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109881" y="2012327"/>
            <a:ext cx="9220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roses</a:t>
            </a:r>
            <a:endParaRPr lang="zh-CN" altLang="en-US" sz="2800" dirty="0"/>
          </a:p>
        </p:txBody>
      </p:sp>
      <p:sp>
        <p:nvSpPr>
          <p:cNvPr id="13" name="矩形 12"/>
          <p:cNvSpPr/>
          <p:nvPr/>
        </p:nvSpPr>
        <p:spPr>
          <a:xfrm>
            <a:off x="425254" y="3226190"/>
            <a:ext cx="17972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mooncakes</a:t>
            </a:r>
            <a:endParaRPr lang="zh-CN" altLang="en-US" sz="2800" dirty="0"/>
          </a:p>
        </p:txBody>
      </p:sp>
      <p:sp>
        <p:nvSpPr>
          <p:cNvPr id="15" name="矩形 14"/>
          <p:cNvSpPr/>
          <p:nvPr/>
        </p:nvSpPr>
        <p:spPr>
          <a:xfrm>
            <a:off x="3894030" y="3817750"/>
            <a:ext cx="15007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colourful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425843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9577064" cy="1227708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wrapping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paper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shapes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scissor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c040.jpg" descr="id:214749340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9696400" y="1484784"/>
            <a:ext cx="2091690" cy="200406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35360" y="2580640"/>
            <a:ext cx="9361040" cy="13031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describe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own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experience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something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5360" y="3935211"/>
            <a:ext cx="11452730" cy="13031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teacher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made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beautiful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paper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flower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fold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colourful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paper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carefully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7368" y="2025149"/>
            <a:ext cx="13003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scissors</a:t>
            </a:r>
            <a:endParaRPr lang="zh-CN" altLang="en-US" sz="2800" dirty="0"/>
          </a:p>
        </p:txBody>
      </p:sp>
      <p:sp>
        <p:nvSpPr>
          <p:cNvPr id="9" name="矩形 8"/>
          <p:cNvSpPr/>
          <p:nvPr/>
        </p:nvSpPr>
        <p:spPr>
          <a:xfrm>
            <a:off x="7392144" y="2681225"/>
            <a:ext cx="12602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making</a:t>
            </a:r>
            <a:endParaRPr lang="zh-CN" altLang="en-US" sz="2800" dirty="0"/>
          </a:p>
        </p:txBody>
      </p:sp>
      <p:sp>
        <p:nvSpPr>
          <p:cNvPr id="11" name="矩形 10"/>
          <p:cNvSpPr/>
          <p:nvPr/>
        </p:nvSpPr>
        <p:spPr>
          <a:xfrm>
            <a:off x="9664761" y="4039431"/>
            <a:ext cx="12218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folding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758701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796167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三、根据语境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在空白处填入一个恰当的单词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使句意完整、通顺。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better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often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paper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roses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kites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_______this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made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birthday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_______hand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instead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printing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popular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over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583832" y="1990911"/>
            <a:ext cx="8018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than</a:t>
            </a:r>
            <a:endParaRPr lang="zh-CN" altLang="en-US" sz="2800" dirty="0"/>
          </a:p>
        </p:txBody>
      </p:sp>
      <p:sp>
        <p:nvSpPr>
          <p:cNvPr id="7" name="矩形 6"/>
          <p:cNvSpPr/>
          <p:nvPr/>
        </p:nvSpPr>
        <p:spPr>
          <a:xfrm>
            <a:off x="4709678" y="2596486"/>
            <a:ext cx="13420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with/for</a:t>
            </a:r>
            <a:endParaRPr lang="zh-CN" altLang="en-US" sz="2800" dirty="0"/>
          </a:p>
        </p:txBody>
      </p:sp>
      <p:sp>
        <p:nvSpPr>
          <p:cNvPr id="9" name="矩形 8"/>
          <p:cNvSpPr/>
          <p:nvPr/>
        </p:nvSpPr>
        <p:spPr>
          <a:xfrm>
            <a:off x="5448171" y="3228985"/>
            <a:ext cx="7216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like</a:t>
            </a:r>
            <a:endParaRPr lang="zh-CN" altLang="en-US" sz="2800" dirty="0"/>
          </a:p>
        </p:txBody>
      </p:sp>
      <p:sp>
        <p:nvSpPr>
          <p:cNvPr id="11" name="矩形 10"/>
          <p:cNvSpPr/>
          <p:nvPr/>
        </p:nvSpPr>
        <p:spPr>
          <a:xfrm>
            <a:off x="5562786" y="386148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by</a:t>
            </a:r>
            <a:endParaRPr lang="zh-CN" altLang="en-US" sz="2800" dirty="0"/>
          </a:p>
        </p:txBody>
      </p:sp>
      <p:sp>
        <p:nvSpPr>
          <p:cNvPr id="13" name="矩形 12"/>
          <p:cNvSpPr/>
          <p:nvPr/>
        </p:nvSpPr>
        <p:spPr>
          <a:xfrm>
            <a:off x="3567528" y="4539819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among/ with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574991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1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2204864"/>
            <a:ext cx="11521280" cy="445936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四、补全对话。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根据下面的对话情景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在每个空白处填上一个适当的句子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使对话的意思连贯、完整。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question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please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“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-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-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yourself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”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课外提素养.jpg" descr="id:214749189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341899"/>
            <a:ext cx="3672205" cy="86296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5373216"/>
            <a:ext cx="62435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Do you know what DIY means/ stands for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909541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87798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often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anything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yourself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kite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sounds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lovely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paper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bamboo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glue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pair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scissors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27448" y="2420888"/>
            <a:ext cx="4788490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What are you going to do (then)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35760" y="3850629"/>
            <a:ext cx="58031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What do you need (for that/ to make it)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587234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2585323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lvl="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thanks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myself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99456" y="1167917"/>
            <a:ext cx="5585183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Do you need my help/ Can I help you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27448" y="2620484"/>
            <a:ext cx="26084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Do you like DIY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324921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</TotalTime>
  <Words>295</Words>
  <Application>Microsoft Office PowerPoint</Application>
  <PresentationFormat>宽屏</PresentationFormat>
  <Paragraphs>62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1" baseType="lpstr">
      <vt:lpstr>NEU-BZ-S92</vt:lpstr>
      <vt:lpstr>等线</vt:lpstr>
      <vt:lpstr>方正兰亭中黑简体</vt:lpstr>
      <vt:lpstr>方正书宋_GBK</vt:lpstr>
      <vt:lpstr>黑体</vt:lpstr>
      <vt:lpstr>楷体</vt:lpstr>
      <vt:lpstr>宋体</vt:lpstr>
      <vt:lpstr>Arial</vt:lpstr>
      <vt:lpstr>Calibri</vt:lpstr>
      <vt:lpstr>Cambria</vt:lpstr>
      <vt:lpstr>Raavi</vt:lpstr>
      <vt:lpstr>Times New Roman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86</cp:revision>
  <dcterms:created xsi:type="dcterms:W3CDTF">2015-09-16T06:44:00Z</dcterms:created>
  <dcterms:modified xsi:type="dcterms:W3CDTF">2025-08-27T08:44:34Z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