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4" r:id="rId9"/>
    <p:sldId id="335" r:id="rId10"/>
    <p:sldId id="336" r:id="rId11"/>
    <p:sldId id="337" r:id="rId12"/>
    <p:sldId id="338" r:id="rId13"/>
    <p:sldId id="339" r:id="rId14"/>
    <p:sldId id="340" r:id="rId15"/>
    <p:sldId id="341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39393"/>
    <a:srgbClr val="4A4A4A"/>
    <a:srgbClr val="B6B6B6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1122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2627790" y="2212624"/>
            <a:ext cx="926608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>
                <a:latin typeface="Raavi" panose="020B0502040204020203" pitchFamily="34" charset="0"/>
                <a:cs typeface="Raavi" panose="020B0502040204020203" pitchFamily="34" charset="0"/>
              </a:rPr>
              <a:t>Hands-on fun</a:t>
            </a:r>
            <a:endParaRPr lang="zh-CN" altLang="en-US" sz="4500" b="1" dirty="0">
              <a:latin typeface="Raavi" panose="020B0502040204020203" pitchFamily="34" charset="0"/>
              <a:cs typeface="Raavi" panose="020B0502040204020203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33836" y="3817835"/>
            <a:ext cx="115600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第六课时　</a:t>
            </a: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Integration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33836" y="1915962"/>
            <a:ext cx="11541183" cy="1152128"/>
            <a:chOff x="333836" y="1700808"/>
            <a:chExt cx="11541183" cy="1152128"/>
          </a:xfrm>
        </p:grpSpPr>
        <p:grpSp>
          <p:nvGrpSpPr>
            <p:cNvPr id="27" name="组合 26"/>
            <p:cNvGrpSpPr/>
            <p:nvPr/>
          </p:nvGrpSpPr>
          <p:grpSpPr>
            <a:xfrm>
              <a:off x="333836" y="1700808"/>
              <a:ext cx="11541183" cy="1152128"/>
              <a:chOff x="333836" y="3717032"/>
              <a:chExt cx="11541183" cy="1152128"/>
            </a:xfrm>
          </p:grpSpPr>
          <p:sp>
            <p:nvSpPr>
              <p:cNvPr id="29" name="任意多边形 28"/>
              <p:cNvSpPr/>
              <p:nvPr/>
            </p:nvSpPr>
            <p:spPr>
              <a:xfrm>
                <a:off x="333836" y="3717032"/>
                <a:ext cx="2161764" cy="1152128"/>
              </a:xfrm>
              <a:custGeom>
                <a:avLst/>
                <a:gdLst>
                  <a:gd name="connsiteX0" fmla="*/ 0 w 2161764"/>
                  <a:gd name="connsiteY0" fmla="*/ 0 h 1298470"/>
                  <a:gd name="connsiteX1" fmla="*/ 2161764 w 2161764"/>
                  <a:gd name="connsiteY1" fmla="*/ 0 h 1298470"/>
                  <a:gd name="connsiteX2" fmla="*/ 2161764 w 2161764"/>
                  <a:gd name="connsiteY2" fmla="*/ 417222 h 1298470"/>
                  <a:gd name="connsiteX3" fmla="*/ 2161764 w 2161764"/>
                  <a:gd name="connsiteY3" fmla="*/ 578390 h 1298470"/>
                  <a:gd name="connsiteX4" fmla="*/ 2161764 w 2161764"/>
                  <a:gd name="connsiteY4" fmla="*/ 1099598 h 1298470"/>
                  <a:gd name="connsiteX5" fmla="*/ 1962892 w 2161764"/>
                  <a:gd name="connsiteY5" fmla="*/ 1298470 h 1298470"/>
                  <a:gd name="connsiteX6" fmla="*/ 198872 w 2161764"/>
                  <a:gd name="connsiteY6" fmla="*/ 1298470 h 1298470"/>
                  <a:gd name="connsiteX7" fmla="*/ 0 w 2161764"/>
                  <a:gd name="connsiteY7" fmla="*/ 1099598 h 1298470"/>
                  <a:gd name="connsiteX8" fmla="*/ 0 w 2161764"/>
                  <a:gd name="connsiteY8" fmla="*/ 578390 h 1298470"/>
                  <a:gd name="connsiteX9" fmla="*/ 0 w 2161764"/>
                  <a:gd name="connsiteY9" fmla="*/ 417222 h 1298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61764" h="1298470">
                    <a:moveTo>
                      <a:pt x="0" y="0"/>
                    </a:moveTo>
                    <a:lnTo>
                      <a:pt x="2161764" y="0"/>
                    </a:lnTo>
                    <a:lnTo>
                      <a:pt x="2161764" y="417222"/>
                    </a:lnTo>
                    <a:lnTo>
                      <a:pt x="2161764" y="578390"/>
                    </a:lnTo>
                    <a:lnTo>
                      <a:pt x="2161764" y="1099598"/>
                    </a:lnTo>
                    <a:cubicBezTo>
                      <a:pt x="2161764" y="1209432"/>
                      <a:pt x="2072726" y="1298470"/>
                      <a:pt x="1962892" y="1298470"/>
                    </a:cubicBezTo>
                    <a:lnTo>
                      <a:pt x="198872" y="1298470"/>
                    </a:lnTo>
                    <a:cubicBezTo>
                      <a:pt x="89038" y="1298470"/>
                      <a:pt x="0" y="1209432"/>
                      <a:pt x="0" y="1099598"/>
                    </a:cubicBezTo>
                    <a:lnTo>
                      <a:pt x="0" y="578390"/>
                    </a:lnTo>
                    <a:lnTo>
                      <a:pt x="0" y="417222"/>
                    </a:lnTo>
                    <a:close/>
                  </a:path>
                </a:pathLst>
              </a:custGeom>
              <a:solidFill>
                <a:srgbClr val="B6B6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0" name="直接连接符 29"/>
              <p:cNvCxnSpPr/>
              <p:nvPr/>
            </p:nvCxnSpPr>
            <p:spPr>
              <a:xfrm>
                <a:off x="2548754" y="393305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>
                <a:off x="2548754" y="466834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28" name="直角三角形 27"/>
            <p:cNvSpPr/>
            <p:nvPr/>
          </p:nvSpPr>
          <p:spPr>
            <a:xfrm>
              <a:off x="2495600" y="1700808"/>
              <a:ext cx="216024" cy="144016"/>
            </a:xfrm>
            <a:prstGeom prst="rtTriangle">
              <a:avLst/>
            </a:prstGeom>
            <a:solidFill>
              <a:srgbClr val="4A4A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506027" y="2086930"/>
            <a:ext cx="185543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4</a:t>
            </a:r>
            <a:endParaRPr lang="zh-CN" altLang="en-US" sz="45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3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796167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lvl="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skill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class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favourite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class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”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said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Zhang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Yan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lvl="0"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④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fact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learning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life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skills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important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learning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Chinese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Maths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because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prepare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future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Boys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girls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parents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housework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maybe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started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4921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87798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club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Guangming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Middle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Cooking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clubs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Life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skill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clubs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Farming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clubs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Learning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clubs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Zhang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now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Planting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vegetables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Making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dumplings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Teaching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Chinese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Doing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housework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688288" y="1412776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240016" y="3284984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43553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796167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learning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life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skills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important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learning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Chinese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Maths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Because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grades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Because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prepare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future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life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Because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parents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happy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Because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31504" y="1988840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92312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87798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3406775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underlined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“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”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Paragraph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refer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Learning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life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skills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housework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Learning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Chinese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Maths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err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dumplings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95400" y="1340768"/>
            <a:ext cx="2982607" cy="537927"/>
            <a:chOff x="990055" y="1247380"/>
            <a:chExt cx="2982607" cy="53792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0055" y="1276567"/>
              <a:ext cx="2982607" cy="508740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990056" y="1247380"/>
              <a:ext cx="13286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 smtClean="0">
                  <a:solidFill>
                    <a:prstClr val="white"/>
                  </a:solidFill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新中考</a:t>
              </a:r>
              <a:endParaRPr lang="zh-CN" altLang="en-US" sz="2800" b="1" dirty="0">
                <a:solidFill>
                  <a:prstClr val="white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2252798" y="1247380"/>
              <a:ext cx="17198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代词指代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225400" y="1390544"/>
            <a:ext cx="4700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279576" y="2060848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91610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1238801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358775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Which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following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structure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passage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39416" y="1340768"/>
            <a:ext cx="2982607" cy="537927"/>
            <a:chOff x="990055" y="1247380"/>
            <a:chExt cx="2982607" cy="53792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0055" y="1276567"/>
              <a:ext cx="2982607" cy="508740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990056" y="1247380"/>
              <a:ext cx="13286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 smtClean="0">
                  <a:solidFill>
                    <a:prstClr val="white"/>
                  </a:solidFill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新中考</a:t>
              </a:r>
              <a:endParaRPr lang="zh-CN" altLang="en-US" sz="2800" b="1" dirty="0">
                <a:solidFill>
                  <a:prstClr val="white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2252798" y="1247380"/>
              <a:ext cx="17198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文章结构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663374" y="2670480"/>
            <a:ext cx="7500415" cy="1927205"/>
            <a:chOff x="1663374" y="2670480"/>
            <a:chExt cx="7500415" cy="1927205"/>
          </a:xfrm>
        </p:grpSpPr>
        <p:pic>
          <p:nvPicPr>
            <p:cNvPr id="8" name="a014a.jpg" descr="id:2147493690;FounderCES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1663374" y="2670480"/>
              <a:ext cx="877570" cy="1403985"/>
            </a:xfrm>
            <a:prstGeom prst="rect">
              <a:avLst/>
            </a:prstGeom>
          </p:spPr>
        </p:pic>
        <p:pic>
          <p:nvPicPr>
            <p:cNvPr id="9" name="a014b.jpg" descr="id:2147493697;FounderCES"/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3575720" y="2735885"/>
              <a:ext cx="1294765" cy="1338580"/>
            </a:xfrm>
            <a:prstGeom prst="rect">
              <a:avLst/>
            </a:prstGeom>
          </p:spPr>
        </p:pic>
        <p:pic>
          <p:nvPicPr>
            <p:cNvPr id="10" name="a014c.jpg" descr="id:2147493704;FounderCES"/>
            <p:cNvPicPr/>
            <p:nvPr/>
          </p:nvPicPr>
          <p:blipFill>
            <a:blip r:embed="rId5"/>
            <a:stretch>
              <a:fillRect/>
            </a:stretch>
          </p:blipFill>
          <p:spPr>
            <a:xfrm>
              <a:off x="5905261" y="2796540"/>
              <a:ext cx="1089660" cy="1264920"/>
            </a:xfrm>
            <a:prstGeom prst="rect">
              <a:avLst/>
            </a:prstGeom>
          </p:spPr>
        </p:pic>
        <p:pic>
          <p:nvPicPr>
            <p:cNvPr id="11" name="a014d.jpg" descr="id:2147493711;FounderCES"/>
            <p:cNvPicPr/>
            <p:nvPr/>
          </p:nvPicPr>
          <p:blipFill>
            <a:blip r:embed="rId6"/>
            <a:stretch>
              <a:fillRect/>
            </a:stretch>
          </p:blipFill>
          <p:spPr>
            <a:xfrm>
              <a:off x="7752184" y="2778125"/>
              <a:ext cx="1411605" cy="1301750"/>
            </a:xfrm>
            <a:prstGeom prst="rect">
              <a:avLst/>
            </a:prstGeom>
          </p:spPr>
        </p:pic>
        <p:sp>
          <p:nvSpPr>
            <p:cNvPr id="2" name="矩形 1"/>
            <p:cNvSpPr/>
            <p:nvPr/>
          </p:nvSpPr>
          <p:spPr>
            <a:xfrm>
              <a:off x="1824461" y="4074465"/>
              <a:ext cx="44435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A</a:t>
              </a:r>
              <a:endParaRPr lang="zh-CN" altLang="en-US" dirty="0"/>
            </a:p>
          </p:txBody>
        </p:sp>
        <p:sp>
          <p:nvSpPr>
            <p:cNvPr id="12" name="矩形 11"/>
            <p:cNvSpPr/>
            <p:nvPr/>
          </p:nvSpPr>
          <p:spPr>
            <a:xfrm>
              <a:off x="3983200" y="4074465"/>
              <a:ext cx="42351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 smtClean="0">
                  <a:solidFill>
                    <a:srgbClr val="000000"/>
                  </a:solidFill>
                  <a:latin typeface="Times New Roman" panose="02020603050405020304" pitchFamily="18" charset="0"/>
                </a:rPr>
                <a:t>B</a:t>
              </a:r>
              <a:endParaRPr lang="zh-CN" altLang="en-US" dirty="0"/>
            </a:p>
          </p:txBody>
        </p:sp>
        <p:sp>
          <p:nvSpPr>
            <p:cNvPr id="13" name="矩形 12"/>
            <p:cNvSpPr/>
            <p:nvPr/>
          </p:nvSpPr>
          <p:spPr>
            <a:xfrm>
              <a:off x="6198499" y="4074465"/>
              <a:ext cx="42351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 smtClean="0">
                  <a:solidFill>
                    <a:srgbClr val="000000"/>
                  </a:solidFill>
                  <a:latin typeface="Times New Roman" panose="02020603050405020304" pitchFamily="18" charset="0"/>
                </a:rPr>
                <a:t>C</a:t>
              </a:r>
              <a:endParaRPr lang="zh-CN" altLang="en-US" dirty="0"/>
            </a:p>
          </p:txBody>
        </p:sp>
        <p:sp>
          <p:nvSpPr>
            <p:cNvPr id="14" name="矩形 13"/>
            <p:cNvSpPr/>
            <p:nvPr/>
          </p:nvSpPr>
          <p:spPr>
            <a:xfrm>
              <a:off x="8196982" y="4074465"/>
              <a:ext cx="44435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 smtClean="0">
                  <a:solidFill>
                    <a:srgbClr val="000000"/>
                  </a:solidFill>
                  <a:latin typeface="Times New Roman" panose="02020603050405020304" pitchFamily="18" charset="0"/>
                </a:rPr>
                <a:t>D</a:t>
              </a:r>
              <a:endParaRPr lang="zh-CN" altLang="en-US" dirty="0"/>
            </a:p>
          </p:txBody>
        </p:sp>
      </p:grpSp>
      <p:sp>
        <p:nvSpPr>
          <p:cNvPr id="16" name="矩形 15"/>
          <p:cNvSpPr/>
          <p:nvPr/>
        </p:nvSpPr>
        <p:spPr>
          <a:xfrm>
            <a:off x="369415" y="1393612"/>
            <a:ext cx="4700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1907205" y="2026907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55399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186484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 smtClean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五、语篇填空。</a:t>
            </a:r>
            <a:endParaRPr lang="zh-CN" altLang="zh-CN" sz="1200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阅读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短文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根据语篇要求填空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使短文通顺、意思完整。每空限填一词。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3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Here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easy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simple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bird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feeder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喂食器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garden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empty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plastic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bottle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carefully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keep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clean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Then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two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small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holes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opposite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sides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near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Thread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piece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strong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holes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firmly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bottle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different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bird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seeds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Finally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feeder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birds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often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Soon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lovely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birds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enjoy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delicious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food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!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151784" y="2996952"/>
            <a:ext cx="5229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an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824192" y="3520172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on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248128" y="4149080"/>
            <a:ext cx="13019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through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4413234" y="4672300"/>
            <a:ext cx="8226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with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4824564" y="5186302"/>
            <a:ext cx="1061509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where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3761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8" grpId="0"/>
      <p:bldP spid="10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2204864"/>
            <a:ext cx="11521280" cy="54534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一、根据语境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从方框中选择恰当的单词并用其适当形式填空。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课内夯基础.jpg" descr="id:214749188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3840480" cy="86296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2847622"/>
            <a:ext cx="11521280" cy="58137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lIns="36000" tIns="0" rIns="36000" bIns="0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joy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waste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workshop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reduce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finger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roll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dry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5360" y="3486909"/>
            <a:ext cx="11521280" cy="193899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sort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_______into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recyclables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non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-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recyclables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bakes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ground</a:t>
            </a:r>
            <a:r>
              <a:rPr lang="en-US" altLang="zh-CN" sz="2800" dirty="0" err="1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soil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grows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95400" y="3539145"/>
            <a:ext cx="2982607" cy="537927"/>
            <a:chOff x="990055" y="1247380"/>
            <a:chExt cx="2982607" cy="537927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0055" y="1276567"/>
              <a:ext cx="2982607" cy="508740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990056" y="1247380"/>
              <a:ext cx="13286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 smtClean="0">
                  <a:solidFill>
                    <a:prstClr val="white"/>
                  </a:solidFill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新课标</a:t>
              </a:r>
              <a:endParaRPr lang="zh-CN" altLang="en-US" sz="2800" b="1" dirty="0">
                <a:solidFill>
                  <a:prstClr val="white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252798" y="1247380"/>
              <a:ext cx="17198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环境保护</a:t>
              </a:r>
            </a:p>
          </p:txBody>
        </p:sp>
      </p:grpSp>
      <p:sp>
        <p:nvSpPr>
          <p:cNvPr id="12" name="矩形 11"/>
          <p:cNvSpPr/>
          <p:nvPr/>
        </p:nvSpPr>
        <p:spPr>
          <a:xfrm>
            <a:off x="6600056" y="3582316"/>
            <a:ext cx="10005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waste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8184232" y="4797152"/>
            <a:ext cx="6639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dry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40217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124744"/>
            <a:ext cx="9289032" cy="129266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toilet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paper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c045.jpg" descr="id:2147493662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9768408" y="1124744"/>
            <a:ext cx="2172335" cy="17551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2303095"/>
            <a:ext cx="9289032" cy="1227708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little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sister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counted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stars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sky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eyes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curio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sity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35360" y="3446559"/>
            <a:ext cx="1152128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Exercising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daily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_______stress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keeps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energetic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children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shouted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_______when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ice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cream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truck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students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create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colourful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paintings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cute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handicrafts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799856" y="1167375"/>
            <a:ext cx="6832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roll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363859" y="2923339"/>
            <a:ext cx="118173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fingers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3359696" y="3514057"/>
            <a:ext cx="12795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reduces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5774437" y="4104661"/>
            <a:ext cx="6431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joy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2998243" y="5373216"/>
            <a:ext cx="19816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workshop(s)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25843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/>
      <p:bldP spid="13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87798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二、根据语境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用括号中所给单词的适当形式填空。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garden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colour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flowers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spring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Little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tight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knot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紧结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rope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difficult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方正楷体_GBK" panose="03000509000000000000" pitchFamily="65" charset="-122"/>
                <a:cs typeface="Times New Roman" panose="02020603050405020304" pitchFamily="18" charset="0"/>
              </a:rPr>
              <a:t>[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方正楷体_GBK" panose="03000509000000000000" pitchFamily="65" charset="-122"/>
                <a:cs typeface="Times New Roman" panose="02020603050405020304" pitchFamily="18" charset="0"/>
              </a:rPr>
              <a:t>地方特色</a:t>
            </a:r>
            <a:r>
              <a:rPr lang="en-US" altLang="zh-CN" sz="2800" dirty="0">
                <a:solidFill>
                  <a:srgbClr val="000000"/>
                </a:solidFill>
                <a:latin typeface="方正楷体_GBK" panose="03000509000000000000" pitchFamily="65" charset="-122"/>
                <a:cs typeface="Times New Roman" panose="02020603050405020304" pitchFamily="18" charset="0"/>
              </a:rPr>
              <a:t>]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photos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peonies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Luoyang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223792" y="1916832"/>
            <a:ext cx="15007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colourful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645395" y="2564904"/>
            <a:ext cx="9012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untie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645395" y="3855824"/>
            <a:ext cx="10807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taking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58701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452431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lvl="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Maths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teacher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taught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several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method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solve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difficult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problem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seemed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much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easier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final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reached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mountain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before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sunset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winter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comes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always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wear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warm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glove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keep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getting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supermarket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near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sells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product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fresh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vegetables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beautiful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toys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16080" y="1301632"/>
            <a:ext cx="13997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methods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559496" y="2564904"/>
            <a:ext cx="11208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finally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515951" y="3236831"/>
            <a:ext cx="11208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gloves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479376" y="4941168"/>
            <a:ext cx="1420582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products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5333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8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445936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三、根据语境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在空白处填入一个恰当的单词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使句意完整、通顺。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weekends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_______my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family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watching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movies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cooking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together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Reading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books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open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_______also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understand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better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piece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_______good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sports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next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week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!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591944" y="1916832"/>
            <a:ext cx="8226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with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688288" y="3236831"/>
            <a:ext cx="6431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but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4943872" y="4437112"/>
            <a:ext cx="4844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of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74991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2520370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lvl="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方正楷体_GBK" panose="03000509000000000000" pitchFamily="65" charset="-122"/>
                <a:cs typeface="Times New Roman" panose="02020603050405020304" pitchFamily="18" charset="0"/>
              </a:rPr>
              <a:t>[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方正楷体_GBK" panose="03000509000000000000" pitchFamily="65" charset="-122"/>
                <a:cs typeface="Times New Roman" panose="02020603050405020304" pitchFamily="18" charset="0"/>
              </a:rPr>
              <a:t>地方特色</a:t>
            </a:r>
            <a:r>
              <a:rPr lang="en-US" altLang="zh-CN" sz="2800">
                <a:solidFill>
                  <a:srgbClr val="000000"/>
                </a:solidFill>
                <a:latin typeface="方正楷体_GBK" panose="03000509000000000000" pitchFamily="65" charset="-122"/>
                <a:cs typeface="Times New Roman" panose="02020603050405020304" pitchFamily="18" charset="0"/>
              </a:rPr>
              <a:t>]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grandma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_______cooking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sweet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potato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vermicelli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soup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红薯粉条汤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common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dish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Henan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want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house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_______cats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Could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show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096000" y="1294077"/>
            <a:ext cx="4427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at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231904" y="2509834"/>
            <a:ext cx="604653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for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8487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2204864"/>
            <a:ext cx="11521280" cy="3149837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四、阅读理解。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①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China</a:t>
            </a:r>
            <a:r>
              <a:rPr lang="en-US" altLang="zh-CN" sz="2800" dirty="0" err="1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students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much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own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things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housework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result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lack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缺乏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basic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skills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Luckily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things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changing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begin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teach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students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life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skills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课外提素养.jpg" descr="id:214749189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5360" y="1341899"/>
            <a:ext cx="3672205" cy="862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9541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445936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lvl="0"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②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Guangming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Middle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Sichuan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建立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farming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clubs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students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learn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vegetables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“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vegetables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actually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事实上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learn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vegetables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”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said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Jia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girl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lvl="0"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③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Hope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Middle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students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special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life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skill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class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learn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dumplings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different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shapes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“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couldn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dumplings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before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really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life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7234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</TotalTime>
  <Words>660</Words>
  <Application>Microsoft Office PowerPoint</Application>
  <PresentationFormat>宽屏</PresentationFormat>
  <Paragraphs>93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9" baseType="lpstr">
      <vt:lpstr>NEU-BZ-S92</vt:lpstr>
      <vt:lpstr>等线</vt:lpstr>
      <vt:lpstr>方正楷体_GBK</vt:lpstr>
      <vt:lpstr>方正兰亭中黑简体</vt:lpstr>
      <vt:lpstr>方正书宋_GBK</vt:lpstr>
      <vt:lpstr>黑体</vt:lpstr>
      <vt:lpstr>楷体</vt:lpstr>
      <vt:lpstr>宋体</vt:lpstr>
      <vt:lpstr>Arial</vt:lpstr>
      <vt:lpstr>Calibri</vt:lpstr>
      <vt:lpstr>Cambria</vt:lpstr>
      <vt:lpstr>Raavi</vt:lpstr>
      <vt:lpstr>Times New Roman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92</cp:revision>
  <dcterms:created xsi:type="dcterms:W3CDTF">2015-09-16T06:44:00Z</dcterms:created>
  <dcterms:modified xsi:type="dcterms:W3CDTF">2025-08-27T08:21:15Z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