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324" r:id="rId2"/>
    <p:sldId id="325" r:id="rId3"/>
    <p:sldId id="327" r:id="rId4"/>
    <p:sldId id="328" r:id="rId5"/>
    <p:sldId id="329" r:id="rId6"/>
    <p:sldId id="330" r:id="rId7"/>
    <p:sldId id="331" r:id="rId8"/>
    <p:sldId id="332" r:id="rId9"/>
    <p:sldId id="333" r:id="rId10"/>
    <p:sldId id="334" r:id="rId11"/>
    <p:sldId id="337" r:id="rId12"/>
    <p:sldId id="344" r:id="rId13"/>
    <p:sldId id="340" r:id="rId14"/>
    <p:sldId id="342" r:id="rId15"/>
    <p:sldId id="341" r:id="rId16"/>
    <p:sldId id="343" r:id="rId17"/>
  </p:sldIdLst>
  <p:sldSz cx="12192000" cy="6858000"/>
  <p:notesSz cx="6858000" cy="9144000"/>
  <p:custDataLst>
    <p:tags r:id="rId20"/>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83" d="100"/>
          <a:sy n="83" d="100"/>
        </p:scale>
        <p:origin x="1122"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a:latin typeface="Raavi" panose="020B0502040204020203" pitchFamily="34" charset="0"/>
                <a:cs typeface="Raavi" panose="020B0502040204020203" pitchFamily="34" charset="0"/>
              </a:rPr>
              <a:t>Wild animals</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5</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2531462"/>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panose="02010600010101010101" pitchFamily="2" charset="-122"/>
                <a:cs typeface="Times New Roman" panose="02020603050405020304" pitchFamily="18" charset="0"/>
              </a:rPr>
              <a:t>由于环境污染和人类的捕杀</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很多野生动物濒临灭绝。请以“</a:t>
            </a:r>
            <a:r>
              <a:rPr lang="en-US" altLang="zh-CN" sz="2800">
                <a:solidFill>
                  <a:srgbClr val="000000"/>
                </a:solidFill>
                <a:latin typeface="Times New Roman" panose="02020603050405020304" pitchFamily="18" charset="0"/>
                <a:cs typeface="Times New Roman" panose="02020603050405020304" pitchFamily="18" charset="0"/>
              </a:rPr>
              <a:t>How</a:t>
            </a:r>
            <a:r>
              <a:rPr lang="en-US" altLang="zh-CN" sz="2800">
                <a:solidFill>
                  <a:srgbClr val="000000"/>
                </a:solidFill>
                <a:latin typeface="NEU-BZ-S92" panose="02010600010101010101" pitchFamily="2" charset="-12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a:t>
            </a:r>
            <a:r>
              <a:rPr lang="en-US" altLang="zh-CN" sz="2800">
                <a:solidFill>
                  <a:srgbClr val="000000"/>
                </a:solidFill>
                <a:latin typeface="NEU-BZ-S92" panose="02010600010101010101" pitchFamily="2" charset="-12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protect</a:t>
            </a:r>
            <a:r>
              <a:rPr lang="en-US" altLang="zh-CN" sz="2800">
                <a:solidFill>
                  <a:srgbClr val="000000"/>
                </a:solidFill>
                <a:latin typeface="NEU-BZ-S92" panose="02010600010101010101" pitchFamily="2" charset="-12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wild</a:t>
            </a:r>
            <a:r>
              <a:rPr lang="en-US" altLang="zh-CN" sz="2800">
                <a:solidFill>
                  <a:srgbClr val="000000"/>
                </a:solidFill>
                <a:latin typeface="NEU-BZ-S92" panose="02010600010101010101" pitchFamily="2" charset="-12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animals</a:t>
            </a:r>
            <a:r>
              <a:rPr lang="zh-CN" altLang="zh-CN" sz="2800">
                <a:solidFill>
                  <a:srgbClr val="000000"/>
                </a:solidFill>
                <a:latin typeface="NEU-BZ-S92" panose="02010600010101010101" pitchFamily="2" charset="-122"/>
                <a:cs typeface="Times New Roman" panose="02020603050405020304" pitchFamily="18" charset="0"/>
              </a:rPr>
              <a:t>”为题</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用英语写一篇短文</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在学校举办的“第一届英语节”活动中作专题演讲</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说明保护野生动物的重要性以及如何保护它们。</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panose="02010600010101010101" pitchFamily="2" charset="-122"/>
                <a:cs typeface="Times New Roman" panose="02020603050405020304" pitchFamily="18" charset="0"/>
              </a:rPr>
              <a:t>提示</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pic>
        <p:nvPicPr>
          <p:cNvPr id="5" name="a027.jpg" descr="id:2147494434;FounderCES"/>
          <p:cNvPicPr/>
          <p:nvPr/>
        </p:nvPicPr>
        <p:blipFill>
          <a:blip r:embed="rId3"/>
          <a:stretch>
            <a:fillRect/>
          </a:stretch>
        </p:blipFill>
        <p:spPr>
          <a:xfrm>
            <a:off x="1991544" y="4365104"/>
            <a:ext cx="6166485" cy="2238375"/>
          </a:xfrm>
          <a:prstGeom prst="rect">
            <a:avLst/>
          </a:prstGeom>
        </p:spPr>
      </p:pic>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170646"/>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dirty="0">
                <a:solidFill>
                  <a:srgbClr val="000000"/>
                </a:solidFill>
                <a:latin typeface="NEU-BZ-S92" panose="02010600010101010101" pitchFamily="2" charset="-122"/>
                <a:cs typeface="Times New Roman" panose="02020603050405020304" pitchFamily="18" charset="0"/>
              </a:rPr>
              <a:t>要求</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语句连贯</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可适当增加内容</a:t>
            </a:r>
            <a:r>
              <a:rPr lang="en-US" altLang="zh-CN" sz="2800" dirty="0">
                <a:solidFill>
                  <a:srgbClr val="000000"/>
                </a:solidFill>
                <a:latin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词数</a:t>
            </a:r>
            <a:r>
              <a:rPr lang="en-US" altLang="zh-CN" sz="2800" dirty="0">
                <a:solidFill>
                  <a:srgbClr val="000000"/>
                </a:solidFill>
                <a:latin typeface="Times New Roman" panose="02020603050405020304" pitchFamily="18" charset="0"/>
                <a:cs typeface="Times New Roman" panose="02020603050405020304" pitchFamily="18" charset="0"/>
              </a:rPr>
              <a:t>100</a:t>
            </a:r>
            <a:r>
              <a:rPr lang="zh-CN" altLang="zh-CN" sz="2800" dirty="0">
                <a:solidFill>
                  <a:srgbClr val="000000"/>
                </a:solidFill>
                <a:latin typeface="NEU-BZ-S92" panose="02010600010101010101" pitchFamily="2" charset="-122"/>
                <a:cs typeface="Times New Roman" panose="02020603050405020304" pitchFamily="18" charset="0"/>
              </a:rPr>
              <a:t>左右。</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ctr">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How</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protect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wild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b="1" dirty="0" smtClean="0">
                <a:solidFill>
                  <a:srgbClr val="000000"/>
                </a:solidFill>
                <a:latin typeface="Times New Roman" panose="02020603050405020304" pitchFamily="18" charset="0"/>
                <a:cs typeface="Times New Roman" panose="02020603050405020304" pitchFamily="18" charset="0"/>
              </a:rPr>
              <a:t>animals</a:t>
            </a: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smtClean="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p:txBody>
      </p:sp>
      <p:sp>
        <p:nvSpPr>
          <p:cNvPr id="5" name="矩形 4"/>
          <p:cNvSpPr/>
          <p:nvPr/>
        </p:nvSpPr>
        <p:spPr>
          <a:xfrm>
            <a:off x="335360" y="3068960"/>
            <a:ext cx="11521280" cy="2658805"/>
          </a:xfrm>
          <a:prstGeom prst="rect">
            <a:avLst/>
          </a:prstGeom>
        </p:spPr>
        <p:txBody>
          <a:bodyPr wrap="square">
            <a:spAutoFit/>
          </a:bodyPr>
          <a:lstStyle/>
          <a:p>
            <a:pPr indent="609600">
              <a:lnSpc>
                <a:spcPct val="18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Many wild animals are in danger because the environment that they are living in has changed a lot. With the development of cities, the air is polluted and the water is not clean any more. Wild animals living places are polluted badly. At the same time, many people kill them for their fur, skin, teeth and meat.</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4355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4524315"/>
          </a:xfrm>
          <a:prstGeom prst="rect">
            <a:avLst/>
          </a:prstGeom>
        </p:spPr>
        <p:txBody>
          <a:bodyPr wrap="square" lIns="36000" tIns="0" rIns="36000" bIns="0">
            <a:spAutoFit/>
          </a:bodyPr>
          <a:lstStyle/>
          <a:p>
            <a:pPr>
              <a:lnSpc>
                <a:spcPct val="150000"/>
              </a:lnSpc>
              <a:spcAft>
                <a:spcPts val="0"/>
              </a:spcAft>
              <a:tabLst>
                <a:tab pos="5311140" algn="l"/>
              </a:tabLst>
            </a:pPr>
            <a:r>
              <a:rPr lang="en-US" altLang="zh-CN" sz="2800" dirty="0" smtClean="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smtClean="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p>
          <a:p>
            <a:pPr>
              <a:lnSpc>
                <a:spcPct val="150000"/>
              </a:lnSpc>
              <a:spcAft>
                <a:spcPts val="0"/>
              </a:spcAft>
              <a:tabLst>
                <a:tab pos="5311140" algn="l"/>
              </a:tabLst>
            </a:pP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a:p>
            <a:pPr>
              <a:lnSpc>
                <a:spcPct val="150000"/>
              </a:lnSpc>
              <a:spcAft>
                <a:spcPts val="0"/>
              </a:spcAft>
              <a:tabLst>
                <a:tab pos="5311140" algn="l"/>
              </a:tabLst>
            </a:pPr>
            <a:r>
              <a:rPr lang="en-US" altLang="zh-CN" sz="2800" dirty="0" smtClean="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________________________________________________________________</a:t>
            </a:r>
            <a:endParaRPr lang="zh-CN"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endParaRPr>
          </a:p>
        </p:txBody>
      </p:sp>
      <p:sp>
        <p:nvSpPr>
          <p:cNvPr id="3" name="矩形 2"/>
          <p:cNvSpPr/>
          <p:nvPr/>
        </p:nvSpPr>
        <p:spPr>
          <a:xfrm>
            <a:off x="312026" y="1124744"/>
            <a:ext cx="11400597" cy="1994007"/>
          </a:xfrm>
          <a:prstGeom prst="rect">
            <a:avLst/>
          </a:prstGeom>
        </p:spPr>
        <p:txBody>
          <a:bodyPr wrap="square">
            <a:spAutoFit/>
          </a:bodyPr>
          <a:lstStyle/>
          <a:p>
            <a:pPr indent="609600">
              <a:lnSpc>
                <a:spcPct val="18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As we all know, animals are our friends, so it</a:t>
            </a:r>
            <a:r>
              <a:rPr lang="en-US" altLang="zh-CN"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s our duty to protect wild animals. We can plant more trees to make homes for them and stop them from being killed.</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609600">
              <a:lnSpc>
                <a:spcPct val="18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Let</a:t>
            </a:r>
            <a:r>
              <a:rPr lang="en-US" altLang="zh-CN" sz="24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s work together to protect the wild animals.</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0472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88840"/>
            <a:ext cx="11521280" cy="2585323"/>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panose="02010600010101010101" pitchFamily="2"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People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______the</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environment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many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ways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Littering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everywhere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________the</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land</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these</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years</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_________not</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only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makes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living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environment</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dirty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but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also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harms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health</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take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action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stop</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people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from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________the</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earth</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protect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planet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from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smtClean="0">
                <a:solidFill>
                  <a:srgbClr val="000000"/>
                </a:solidFill>
                <a:latin typeface="NEU-BZ-S92" panose="02010600010101010101" pitchFamily="2" charset="-122"/>
                <a:cs typeface="Times New Roman" panose="02020603050405020304" pitchFamily="18" charset="0"/>
              </a:rPr>
              <a:t>.</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pollute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4" name="矩形 3"/>
          <p:cNvSpPr/>
          <p:nvPr/>
        </p:nvSpPr>
        <p:spPr>
          <a:xfrm>
            <a:off x="1703512" y="1955861"/>
            <a:ext cx="1152128"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pollute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371088" y="2638653"/>
            <a:ext cx="1332423"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polluted</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p:nvPr/>
        </p:nvSpPr>
        <p:spPr>
          <a:xfrm>
            <a:off x="5663952" y="2694895"/>
            <a:ext cx="1399654"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Pollution</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281279" y="3911360"/>
            <a:ext cx="1321743"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polluting</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1" name="矩形 10"/>
          <p:cNvSpPr/>
          <p:nvPr/>
        </p:nvSpPr>
        <p:spPr>
          <a:xfrm>
            <a:off x="8976320" y="3861047"/>
            <a:ext cx="1390296"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pollution</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2412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panose="02010600010101010101" pitchFamily="2"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friend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dreams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becoming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famous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______one</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month</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joined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drama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club</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learn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_______skills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weekend</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practises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different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roles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there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club</a:t>
            </a: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latest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performance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got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brave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detective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_______on</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stage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were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impressive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everyone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clapped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loudly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says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practising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brings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closer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dream</a:t>
            </a:r>
            <a:r>
              <a:rPr lang="en-US" altLang="zh-CN" sz="2800" dirty="0">
                <a:solidFill>
                  <a:srgbClr val="000000"/>
                </a:solidFill>
                <a:latin typeface="NEU-BZ-S92" panose="02010600010101010101" pitchFamily="2" charset="-12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action</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7388139" y="1264305"/>
            <a:ext cx="864096"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actor</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5159896" y="1923024"/>
            <a:ext cx="1152128"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acting</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9552384" y="2559606"/>
            <a:ext cx="576064"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act</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2639616" y="3180822"/>
            <a:ext cx="1152128"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actions</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0867"/>
            <a:ext cx="11521280" cy="592470"/>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HZ-S92" panose="02000503000000090003" pitchFamily="2" charset="-12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face</a:t>
            </a:r>
            <a:r>
              <a:rPr lang="en-US"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HZ-S92" panose="02000503000000090003" pitchFamily="2" charset="-122"/>
                <a:cs typeface="Times New Roman" panose="02020603050405020304" pitchFamily="18" charset="0"/>
              </a:rPr>
              <a:t>.</a:t>
            </a: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面对</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面临</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4" name="矩形 3"/>
          <p:cNvSpPr/>
          <p:nvPr/>
        </p:nvSpPr>
        <p:spPr>
          <a:xfrm>
            <a:off x="335360" y="2434058"/>
            <a:ext cx="11521280" cy="592470"/>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panose="02010600010101010101" pitchFamily="2" charset="-12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承认</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正视</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正对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脸</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面</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面貌　</a:t>
            </a:r>
            <a:r>
              <a:rPr lang="en-US" altLang="zh-CN" sz="2800">
                <a:solidFill>
                  <a:srgbClr val="000000"/>
                </a:solidFill>
                <a:latin typeface="Times New Roman" panose="02020603050405020304" pitchFamily="18" charset="0"/>
                <a:cs typeface="Times New Roman" panose="02020603050405020304" pitchFamily="18" charset="0"/>
              </a:rPr>
              <a:t>C</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面</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表面</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正面</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表盘</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5" name="矩形 4"/>
          <p:cNvSpPr/>
          <p:nvPr/>
        </p:nvSpPr>
        <p:spPr>
          <a:xfrm>
            <a:off x="335360" y="3127394"/>
            <a:ext cx="11521280" cy="1885131"/>
          </a:xfrm>
          <a:prstGeom prst="rect">
            <a:avLst/>
          </a:prstGeom>
        </p:spPr>
        <p:txBody>
          <a:bodyPr wrap="square" lIns="36000" tIns="0" rIns="36000" bIns="0">
            <a:spAutoFit/>
          </a:bodyPr>
          <a:lstStyle/>
          <a:p>
            <a:pPr algn="just">
              <a:lnSpc>
                <a:spcPct val="150000"/>
              </a:lnSpc>
              <a:spcAft>
                <a:spcPts val="0"/>
              </a:spcAft>
              <a:tabLst>
                <a:tab pos="86121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father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came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very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face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86121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magician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put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cards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face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down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desk</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86121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always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easy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face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truth</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7" name="矩形 6"/>
          <p:cNvSpPr/>
          <p:nvPr/>
        </p:nvSpPr>
        <p:spPr>
          <a:xfrm>
            <a:off x="9120336" y="3212976"/>
            <a:ext cx="554965" cy="461665"/>
          </a:xfrm>
          <a:prstGeom prst="rect">
            <a:avLst/>
          </a:prstGeom>
        </p:spPr>
        <p:txBody>
          <a:bodyPr wrap="square">
            <a:spAutoFit/>
          </a:bodyPr>
          <a:lstStyle/>
          <a:p>
            <a:r>
              <a:rPr lang="en-US" altLang="zh-CN" sz="2400" dirty="0">
                <a:solidFill>
                  <a:srgbClr val="FF0000"/>
                </a:solidFill>
                <a:latin typeface="Times New Roman" panose="02020603050405020304" pitchFamily="18" charset="0"/>
                <a:ea typeface="方正书宋_GBK" panose="03000509000000000000" pitchFamily="65" charset="-122"/>
              </a:rPr>
              <a:t>B</a:t>
            </a:r>
            <a:endParaRPr lang="zh-CN" altLang="en-US" dirty="0"/>
          </a:p>
        </p:txBody>
      </p:sp>
      <p:sp>
        <p:nvSpPr>
          <p:cNvPr id="8" name="矩形 7"/>
          <p:cNvSpPr/>
          <p:nvPr/>
        </p:nvSpPr>
        <p:spPr>
          <a:xfrm>
            <a:off x="9120336" y="3872733"/>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C</a:t>
            </a:r>
            <a:endParaRPr lang="zh-CN" altLang="en-US" dirty="0"/>
          </a:p>
        </p:txBody>
      </p:sp>
      <p:sp>
        <p:nvSpPr>
          <p:cNvPr id="9" name="矩形 8"/>
          <p:cNvSpPr/>
          <p:nvPr/>
        </p:nvSpPr>
        <p:spPr>
          <a:xfrm>
            <a:off x="9120336" y="4578789"/>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A</a:t>
            </a:r>
            <a:endParaRPr lang="zh-CN" altLang="en-US" dirty="0"/>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92470"/>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HZ-S92" panose="02000503000000090003" pitchFamily="2" charset="-122"/>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mean</a:t>
            </a:r>
            <a:r>
              <a:rPr lang="en-US" altLang="zh-CN" sz="2800">
                <a:solidFill>
                  <a:srgbClr val="000000"/>
                </a:solidFill>
                <a:latin typeface="NEU-BZ-S92" panose="02010600010101010101" pitchFamily="2" charset="-12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HZ-S92" panose="02000503000000090003" pitchFamily="2" charset="-122"/>
                <a:cs typeface="Times New Roman" panose="02020603050405020304" pitchFamily="18" charset="0"/>
              </a:rPr>
              <a:t>.</a:t>
            </a:r>
            <a:r>
              <a:rPr lang="zh-CN" altLang="zh-CN" sz="2800">
                <a:solidFill>
                  <a:srgbClr val="000000"/>
                </a:solidFill>
                <a:latin typeface="NEU-BZ-S92" panose="02010600010101010101" pitchFamily="2" charset="-122"/>
                <a:ea typeface="黑体" panose="02010609060101010101" pitchFamily="49" charset="-122"/>
                <a:cs typeface="Times New Roman" panose="02020603050405020304" pitchFamily="18" charset="0"/>
              </a:rPr>
              <a:t>意思是</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ea typeface="黑体" panose="02010609060101010101" pitchFamily="49" charset="-122"/>
                <a:cs typeface="Times New Roman" panose="02020603050405020304" pitchFamily="18" charset="0"/>
              </a:rPr>
              <a:t>意味着</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35360" y="1891758"/>
            <a:ext cx="11521280" cy="1238801"/>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panose="02010600010101010101" pitchFamily="2" charset="-12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打算</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意欲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意义重大</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重要</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有价值　</a:t>
            </a:r>
            <a:r>
              <a:rPr lang="en-US" altLang="zh-CN" sz="2800">
                <a:solidFill>
                  <a:srgbClr val="000000"/>
                </a:solidFill>
                <a:latin typeface="Times New Roman" panose="02020603050405020304" pitchFamily="18" charset="0"/>
                <a:cs typeface="Times New Roman" panose="02020603050405020304" pitchFamily="18" charset="0"/>
              </a:rPr>
              <a:t>C</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adj</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吝啬的</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刻薄的　</a:t>
            </a:r>
            <a:r>
              <a:rPr lang="en-US" altLang="zh-CN" sz="2800">
                <a:solidFill>
                  <a:srgbClr val="000000"/>
                </a:solidFill>
                <a:latin typeface="Times New Roman" panose="02020603050405020304" pitchFamily="18" charset="0"/>
                <a:cs typeface="Times New Roman" panose="02020603050405020304" pitchFamily="18" charset="0"/>
              </a:rPr>
              <a:t>D</a:t>
            </a:r>
            <a:r>
              <a:rPr lang="en-US" altLang="zh-CN" sz="2800">
                <a:solidFill>
                  <a:srgbClr val="000000"/>
                </a:solidFill>
                <a:latin typeface="NEU-BZ-S92" panose="02010600010101010101" pitchFamily="2" charset="-12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中庸</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平均值</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中项</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4" name="矩形 3"/>
          <p:cNvSpPr/>
          <p:nvPr/>
        </p:nvSpPr>
        <p:spPr>
          <a:xfrm>
            <a:off x="335360" y="3228188"/>
            <a:ext cx="11521280" cy="2531462"/>
          </a:xfrm>
          <a:prstGeom prst="rect">
            <a:avLst/>
          </a:prstGeom>
        </p:spPr>
        <p:txBody>
          <a:bodyPr wrap="square" lIns="36000" tIns="0" rIns="36000" bIns="0">
            <a:spAutoFit/>
          </a:bodyPr>
          <a:lstStyle/>
          <a:p>
            <a:pPr algn="just">
              <a:lnSpc>
                <a:spcPct val="150000"/>
              </a:lnSpc>
              <a:spcAft>
                <a:spcPts val="0"/>
              </a:spcAft>
              <a:tabLst>
                <a:tab pos="78073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mean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others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78073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mean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stay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here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time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78073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mean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age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about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9</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years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78073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would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mean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them</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win</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5" name="矩形 4"/>
          <p:cNvSpPr/>
          <p:nvPr/>
        </p:nvSpPr>
        <p:spPr>
          <a:xfrm>
            <a:off x="8400256" y="3356992"/>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C</a:t>
            </a:r>
            <a:endParaRPr lang="zh-CN" altLang="en-US" dirty="0"/>
          </a:p>
        </p:txBody>
      </p:sp>
      <p:sp>
        <p:nvSpPr>
          <p:cNvPr id="7" name="矩形 6"/>
          <p:cNvSpPr/>
          <p:nvPr/>
        </p:nvSpPr>
        <p:spPr>
          <a:xfrm>
            <a:off x="8400256" y="4039898"/>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A</a:t>
            </a:r>
            <a:endParaRPr lang="zh-CN" altLang="en-US" dirty="0"/>
          </a:p>
        </p:txBody>
      </p:sp>
      <p:sp>
        <p:nvSpPr>
          <p:cNvPr id="8" name="矩形 7"/>
          <p:cNvSpPr/>
          <p:nvPr/>
        </p:nvSpPr>
        <p:spPr>
          <a:xfrm>
            <a:off x="8400256" y="4711230"/>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D</a:t>
            </a:r>
            <a:endParaRPr lang="zh-CN" altLang="en-US" dirty="0"/>
          </a:p>
        </p:txBody>
      </p:sp>
      <p:sp>
        <p:nvSpPr>
          <p:cNvPr id="9" name="矩形 8"/>
          <p:cNvSpPr/>
          <p:nvPr/>
        </p:nvSpPr>
        <p:spPr>
          <a:xfrm>
            <a:off x="8400256" y="5278389"/>
            <a:ext cx="554965" cy="461665"/>
          </a:xfrm>
          <a:prstGeom prst="rect">
            <a:avLst/>
          </a:prstGeom>
        </p:spPr>
        <p:txBody>
          <a:bodyPr wrap="squar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B</a:t>
            </a:r>
            <a:endParaRPr lang="zh-CN" altLang="en-US" dirty="0"/>
          </a:p>
        </p:txBody>
      </p:sp>
    </p:spTree>
    <p:extLst>
      <p:ext uri="{BB962C8B-B14F-4D97-AF65-F5344CB8AC3E}">
        <p14:creationId xmlns:p14="http://schemas.microsoft.com/office/powerpoint/2010/main" val="240991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a025.jpg" descr="id:2147494398;FounderCES"/>
          <p:cNvPicPr/>
          <p:nvPr/>
        </p:nvPicPr>
        <p:blipFill>
          <a:blip r:embed="rId3"/>
          <a:stretch>
            <a:fillRect/>
          </a:stretch>
        </p:blipFill>
        <p:spPr>
          <a:xfrm>
            <a:off x="379458" y="2276872"/>
            <a:ext cx="7037070" cy="2486660"/>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【典型例题】</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zh-CN" altLang="zh-CN" sz="2800" dirty="0">
                <a:solidFill>
                  <a:srgbClr val="000000"/>
                </a:solidFill>
                <a:latin typeface="NEU-BZ-S92" panose="02010600010101010101" pitchFamily="2" charset="-122"/>
                <a:cs typeface="Times New Roman" panose="02020603050405020304" pitchFamily="18" charset="0"/>
              </a:rPr>
              <a:t>根据以下要点写一篇</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NEU-BZ-S92" panose="02010600010101010101" pitchFamily="2" charset="-122"/>
                <a:cs typeface="Times New Roman" panose="02020603050405020304" pitchFamily="18" charset="0"/>
              </a:rPr>
              <a:t>词左右的短文</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描述狼的特点和生存现状</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并呼吁人们保护它们。</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zh-CN" altLang="zh-CN" sz="2800" dirty="0">
                <a:solidFill>
                  <a:srgbClr val="000000"/>
                </a:solidFill>
                <a:latin typeface="NEU-BZ-S92" panose="02010600010101010101" pitchFamily="2" charset="-122"/>
                <a:cs typeface="Times New Roman" panose="02020603050405020304" pitchFamily="18" charset="0"/>
              </a:rPr>
              <a:t>要点</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狼有一身厚的灰毛</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体形不大。它们可以看到、听到并闻到远处的事物</a:t>
            </a:r>
            <a:r>
              <a:rPr lang="en-US" altLang="zh-CN" sz="2800" dirty="0" smtClean="0">
                <a:solidFill>
                  <a:srgbClr val="000000"/>
                </a:solidFill>
                <a:latin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2531462"/>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团队协作</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从不为了取乐而杀戮</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它们现在正失去栖息地</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人们认为它们对人类来说很危险</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所以对其进行捕杀</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NEU-BZ-S92" panose="02010600010101010101" pitchFamily="2"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我认为我们应该采取措施保护它们</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例如……</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至少写一点</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panose="02010600010101010101" pitchFamily="2" charset="-122"/>
                <a:cs typeface="Times New Roman" panose="02020603050405020304" pitchFamily="18" charset="0"/>
              </a:rPr>
              <a:t>。</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92470"/>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panose="02010600010101010101" pitchFamily="2" charset="-122"/>
                <a:ea typeface="黑体" panose="02010609060101010101" pitchFamily="49" charset="-122"/>
                <a:cs typeface="Times New Roman" panose="02020603050405020304" pitchFamily="18" charset="0"/>
              </a:rPr>
              <a:t>【思路点拨】</a:t>
            </a:r>
            <a:endParaRPr lang="zh-CN" altLang="zh-CN" sz="120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pic>
        <p:nvPicPr>
          <p:cNvPr id="3" name="a026.jpg" descr="id:2147494412;FounderCES"/>
          <p:cNvPicPr/>
          <p:nvPr/>
        </p:nvPicPr>
        <p:blipFill>
          <a:blip r:embed="rId2"/>
          <a:stretch>
            <a:fillRect/>
          </a:stretch>
        </p:blipFill>
        <p:spPr>
          <a:xfrm>
            <a:off x="353932" y="1988840"/>
            <a:ext cx="7249160" cy="2662555"/>
          </a:xfrm>
          <a:prstGeom prst="rect">
            <a:avLst/>
          </a:prstGeom>
        </p:spPr>
      </p:pic>
    </p:spTree>
    <p:extLst>
      <p:ext uri="{BB962C8B-B14F-4D97-AF65-F5344CB8AC3E}">
        <p14:creationId xmlns:p14="http://schemas.microsoft.com/office/powerpoint/2010/main" val="157499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团队</a:t>
            </a:r>
            <a:r>
              <a:rPr lang="zh-CN" altLang="zh-CN" sz="2800" dirty="0" smtClean="0">
                <a:solidFill>
                  <a:srgbClr val="000000"/>
                </a:solidFill>
                <a:latin typeface="NEU-BZ-S92" panose="02010600010101010101" pitchFamily="2" charset="-122"/>
                <a:cs typeface="Times New Roman" panose="02020603050405020304" pitchFamily="18" charset="0"/>
              </a:rPr>
              <a:t>协作</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en-US" altLang="zh-CN" sz="2800" dirty="0" smtClean="0">
              <a:solidFill>
                <a:srgbClr val="000000"/>
              </a:solidFill>
              <a:latin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smtClean="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失去</a:t>
            </a:r>
            <a:r>
              <a:rPr lang="zh-CN" altLang="zh-CN" sz="2800" dirty="0" smtClean="0">
                <a:solidFill>
                  <a:srgbClr val="000000"/>
                </a:solidFill>
                <a:latin typeface="NEU-BZ-S92" panose="02010600010101010101" pitchFamily="2" charset="-122"/>
                <a:cs typeface="Times New Roman" panose="02020603050405020304" pitchFamily="18" charset="0"/>
              </a:rPr>
              <a:t>栖息地</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采取</a:t>
            </a:r>
            <a:r>
              <a:rPr lang="zh-CN" altLang="zh-CN" sz="2800" dirty="0" smtClean="0">
                <a:solidFill>
                  <a:srgbClr val="000000"/>
                </a:solidFill>
                <a:latin typeface="NEU-BZ-S92" panose="02010600010101010101" pitchFamily="2" charset="-122"/>
                <a:cs typeface="Times New Roman" panose="02020603050405020304" pitchFamily="18" charset="0"/>
              </a:rPr>
              <a:t>行动</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制定</a:t>
            </a:r>
            <a:r>
              <a:rPr lang="zh-CN" altLang="zh-CN" sz="2800" dirty="0" smtClean="0">
                <a:solidFill>
                  <a:srgbClr val="000000"/>
                </a:solidFill>
                <a:latin typeface="NEU-BZ-S92" panose="02010600010101010101" pitchFamily="2" charset="-122"/>
                <a:cs typeface="Times New Roman" panose="02020603050405020304" pitchFamily="18" charset="0"/>
              </a:rPr>
              <a:t>法律</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4" name="矩形 3"/>
          <p:cNvSpPr/>
          <p:nvPr/>
        </p:nvSpPr>
        <p:spPr>
          <a:xfrm>
            <a:off x="5591944" y="2499130"/>
            <a:ext cx="6096000" cy="2657074"/>
          </a:xfrm>
          <a:prstGeom prst="rect">
            <a:avLst/>
          </a:prstGeom>
        </p:spPr>
        <p:txBody>
          <a:bodyPr>
            <a:spAutoFit/>
          </a:bodyPr>
          <a:lstStyle/>
          <a:p>
            <a:pPr>
              <a:lnSpc>
                <a:spcPct val="180000"/>
              </a:lnSpc>
            </a:pPr>
            <a:r>
              <a:rPr lang="en-US" altLang="zh-CN" sz="2400" dirty="0">
                <a:solidFill>
                  <a:srgbClr val="FF0000"/>
                </a:solidFill>
                <a:latin typeface="Times New Roman" panose="02020603050405020304" pitchFamily="18" charset="0"/>
                <a:ea typeface="方正书宋_GBK" panose="03000509000000000000" pitchFamily="65" charset="-122"/>
              </a:rPr>
              <a:t>work as a team</a:t>
            </a:r>
            <a:r>
              <a:rPr lang="zh-CN" altLang="zh-CN" sz="24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a:t>
            </a:r>
            <a:endParaRPr lang="en-US" altLang="zh-CN" sz="2400" dirty="0" smtClean="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80000"/>
              </a:lnSpc>
            </a:pPr>
            <a:r>
              <a:rPr lang="en-US" altLang="zh-CN" sz="2400" dirty="0" smtClean="0">
                <a:solidFill>
                  <a:srgbClr val="FF0000"/>
                </a:solidFill>
                <a:latin typeface="Times New Roman" panose="02020603050405020304" pitchFamily="18" charset="0"/>
                <a:ea typeface="方正书宋_GBK" panose="03000509000000000000" pitchFamily="65" charset="-122"/>
              </a:rPr>
              <a:t>lose </a:t>
            </a:r>
            <a:r>
              <a:rPr lang="en-US" altLang="zh-CN" sz="2400" dirty="0">
                <a:solidFill>
                  <a:srgbClr val="FF0000"/>
                </a:solidFill>
                <a:latin typeface="Times New Roman" panose="02020603050405020304" pitchFamily="18" charset="0"/>
                <a:ea typeface="方正书宋_GBK" panose="03000509000000000000" pitchFamily="65" charset="-122"/>
              </a:rPr>
              <a:t>one</a:t>
            </a:r>
            <a:r>
              <a:rPr lang="en-US" altLang="zh-CN" sz="2400" dirty="0">
                <a:solidFill>
                  <a:srgbClr val="FF0000"/>
                </a:solidFill>
                <a:latin typeface="Times New Roman" panose="02020603050405020304" pitchFamily="18" charset="0"/>
                <a:ea typeface="Times New Roman" panose="02020603050405020304" pitchFamily="18" charset="0"/>
              </a:rPr>
              <a:t>’</a:t>
            </a:r>
            <a:r>
              <a:rPr lang="en-US" altLang="zh-CN" sz="2400" dirty="0">
                <a:solidFill>
                  <a:srgbClr val="FF0000"/>
                </a:solidFill>
                <a:latin typeface="Times New Roman" panose="02020603050405020304" pitchFamily="18" charset="0"/>
                <a:ea typeface="方正书宋_GBK" panose="03000509000000000000" pitchFamily="65" charset="-122"/>
              </a:rPr>
              <a:t>s habitats</a:t>
            </a:r>
            <a:r>
              <a:rPr lang="zh-CN" altLang="zh-CN" sz="24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a:t>
            </a:r>
            <a:endParaRPr lang="en-US" altLang="zh-CN" sz="2400" dirty="0" smtClean="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80000"/>
              </a:lnSpc>
            </a:pPr>
            <a:r>
              <a:rPr lang="en-US" altLang="zh-CN" sz="2400" dirty="0" smtClean="0">
                <a:solidFill>
                  <a:srgbClr val="FF0000"/>
                </a:solidFill>
                <a:latin typeface="Times New Roman" panose="02020603050405020304" pitchFamily="18" charset="0"/>
                <a:ea typeface="方正书宋_GBK" panose="03000509000000000000" pitchFamily="65" charset="-122"/>
              </a:rPr>
              <a:t>take </a:t>
            </a:r>
            <a:r>
              <a:rPr lang="en-US" altLang="zh-CN" sz="2400" dirty="0">
                <a:solidFill>
                  <a:srgbClr val="FF0000"/>
                </a:solidFill>
                <a:latin typeface="Times New Roman" panose="02020603050405020304" pitchFamily="18" charset="0"/>
                <a:ea typeface="方正书宋_GBK" panose="03000509000000000000" pitchFamily="65" charset="-122"/>
              </a:rPr>
              <a:t>action</a:t>
            </a:r>
            <a:r>
              <a:rPr lang="zh-CN" altLang="zh-CN" sz="24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a:t>
            </a:r>
            <a:endParaRPr lang="en-US" altLang="zh-CN" sz="2400" dirty="0" smtClean="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80000"/>
              </a:lnSpc>
            </a:pPr>
            <a:r>
              <a:rPr lang="en-US" altLang="zh-CN" sz="2400" dirty="0" smtClean="0">
                <a:solidFill>
                  <a:srgbClr val="FF0000"/>
                </a:solidFill>
                <a:latin typeface="Times New Roman" panose="02020603050405020304" pitchFamily="18" charset="0"/>
                <a:ea typeface="方正书宋_GBK" panose="03000509000000000000" pitchFamily="65" charset="-122"/>
              </a:rPr>
              <a:t>make </a:t>
            </a:r>
            <a:r>
              <a:rPr lang="en-US" altLang="zh-CN" sz="2400" dirty="0">
                <a:solidFill>
                  <a:srgbClr val="FF0000"/>
                </a:solidFill>
                <a:latin typeface="Times New Roman" panose="02020603050405020304" pitchFamily="18" charset="0"/>
                <a:ea typeface="方正书宋_GBK" panose="03000509000000000000" pitchFamily="65" charset="-122"/>
              </a:rPr>
              <a:t>laws</a:t>
            </a:r>
            <a:endParaRPr lang="zh-CN" altLang="en-US" dirty="0"/>
          </a:p>
        </p:txBody>
      </p:sp>
    </p:spTree>
    <p:extLst>
      <p:ext uri="{BB962C8B-B14F-4D97-AF65-F5344CB8AC3E}">
        <p14:creationId xmlns:p14="http://schemas.microsoft.com/office/powerpoint/2010/main" val="29384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452431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panose="02010600010101010101" pitchFamily="2" charset="-122"/>
                <a:ea typeface="黑体" panose="02010609060101010101" pitchFamily="49" charset="-122"/>
                <a:cs typeface="Times New Roman" panose="02020603050405020304" pitchFamily="18" charset="0"/>
              </a:rPr>
              <a:t>常用句子</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今天我想告诉你们一些关于狼的事情。</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Today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____________you</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something</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about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panose="02010600010101010101" pitchFamily="2" charset="-122"/>
                <a:cs typeface="Times New Roman" panose="020206030504050203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一些人杀它们是为了它们的皮。</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Some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people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______them</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____their</a:t>
            </a:r>
            <a:r>
              <a:rPr lang="en-US" altLang="zh-CN" sz="2800" dirty="0" smtClean="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fur</a:t>
            </a:r>
            <a:r>
              <a:rPr lang="en-US" altLang="zh-CN" sz="2800" dirty="0">
                <a:solidFill>
                  <a:srgbClr val="000000"/>
                </a:solidFill>
                <a:latin typeface="NEU-BZ-S92" panose="02010600010101010101" pitchFamily="2" charset="-122"/>
                <a:cs typeface="Times New Roman" panose="020206030504050203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人们杀狼是因为他们认为狼对人类来说很危险。</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People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kill</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wolves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because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they</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think</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wolves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a:t>
            </a:r>
            <a:r>
              <a:rPr lang="en-US" altLang="zh-CN" sz="2800" dirty="0">
                <a:solidFill>
                  <a:srgbClr val="000000"/>
                </a:solidFill>
                <a:latin typeface="Times New Roman" panose="02020603050405020304" pitchFamily="18" charset="0"/>
                <a:cs typeface="Times New Roman" panose="02020603050405020304" pitchFamily="18" charset="0"/>
              </a:rPr>
              <a:t>humans</a:t>
            </a:r>
            <a:r>
              <a:rPr lang="en-US" altLang="zh-CN" sz="2800" dirty="0">
                <a:solidFill>
                  <a:srgbClr val="000000"/>
                </a:solidFill>
                <a:latin typeface="NEU-BZ-S92" panose="02010600010101010101" pitchFamily="2" charset="-122"/>
                <a:cs typeface="Times New Roman" panose="020206030504050203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1847528" y="2564904"/>
            <a:ext cx="1728192"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want to tell</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6888088" y="2560228"/>
            <a:ext cx="1152128"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wolves</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588308" y="3884418"/>
            <a:ext cx="1152128"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kill</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151784" y="3884417"/>
            <a:ext cx="576064"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for</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7032104" y="5085184"/>
            <a:ext cx="2323731"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are dangerous to</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2171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2531462"/>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我认为我们应该采取措施保护它们。</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think</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__________________them</a:t>
            </a:r>
            <a:r>
              <a:rPr lang="en-US" altLang="zh-CN" sz="2800" dirty="0">
                <a:solidFill>
                  <a:srgbClr val="000000"/>
                </a:solidFill>
                <a:latin typeface="NEU-BZ-S92" panose="02010600010101010101" pitchFamily="2" charset="-122"/>
                <a:cs typeface="Times New Roman" panose="020206030504050203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5</a:t>
            </a:r>
            <a:r>
              <a:rPr lang="en-US" altLang="zh-CN" sz="2800" dirty="0">
                <a:solidFill>
                  <a:srgbClr val="000000"/>
                </a:solidFill>
                <a:latin typeface="NEU-BZ-S92" panose="02010600010101010101" pitchFamily="2" charset="-122"/>
                <a:cs typeface="Times New Roman" panose="02020603050405020304" pitchFamily="18" charset="0"/>
              </a:rPr>
              <a:t>.</a:t>
            </a:r>
            <a:r>
              <a:rPr lang="zh-CN" altLang="zh-CN" sz="2800" dirty="0">
                <a:solidFill>
                  <a:srgbClr val="000000"/>
                </a:solidFill>
                <a:latin typeface="NEU-BZ-S92" panose="02010600010101010101" pitchFamily="2" charset="-122"/>
                <a:cs typeface="Times New Roman" panose="02020603050405020304" pitchFamily="18" charset="0"/>
              </a:rPr>
              <a:t>我们不应该穿狼皮制作的衣服。</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shouldn</a:t>
            </a: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wear</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clothes</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r>
              <a:rPr lang="en-US" altLang="zh-CN" sz="2800" dirty="0">
                <a:solidFill>
                  <a:srgbClr val="000000"/>
                </a:solidFill>
                <a:latin typeface="Times New Roman" panose="02020603050405020304" pitchFamily="18" charset="0"/>
                <a:cs typeface="Times New Roman" panose="02020603050405020304" pitchFamily="18" charset="0"/>
              </a:rPr>
              <a:t>wolves</a:t>
            </a:r>
            <a:r>
              <a:rPr lang="en-US" altLang="zh-CN" sz="2800" dirty="0">
                <a:solidFill>
                  <a:srgbClr val="000000"/>
                </a:solidFill>
                <a:latin typeface="Times New Roman" panose="02020603050405020304" pitchFamily="18" charset="0"/>
                <a:ea typeface="NEU-BZ-S92" panose="02010600010101010101" pitchFamily="2" charset="-122"/>
                <a:cs typeface="Times New Roman" panose="02020603050405020304" pitchFamily="18" charset="0"/>
              </a:rPr>
              <a:t>’</a:t>
            </a:r>
            <a:r>
              <a:rPr lang="en-US" altLang="zh-CN" sz="2800" dirty="0">
                <a:solidFill>
                  <a:srgbClr val="000000"/>
                </a:solidFill>
                <a:latin typeface="NEU-BZ-S92" panose="02010600010101010101" pitchFamily="2" charset="-12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fur</a:t>
            </a:r>
            <a:r>
              <a:rPr lang="en-US" altLang="zh-CN" sz="2800" dirty="0">
                <a:solidFill>
                  <a:srgbClr val="000000"/>
                </a:solidFill>
                <a:latin typeface="NEU-BZ-S92" panose="02010600010101010101" pitchFamily="2" charset="-122"/>
                <a:cs typeface="Times New Roman" panose="02020603050405020304" pitchFamily="18" charset="0"/>
              </a:rPr>
              <a:t>. </a:t>
            </a:r>
            <a:endParaRPr lang="zh-CN" altLang="zh-CN" sz="1200" dirty="0">
              <a:solidFill>
                <a:srgbClr val="000000"/>
              </a:solidFill>
              <a:latin typeface="NEU-BZ-S92" panose="02010600010101010101" pitchFamily="2" charset="-122"/>
              <a:ea typeface="NEU-BZ-S92" panose="02010600010101010101" pitchFamily="2" charset="-122"/>
              <a:cs typeface="Times New Roman" panose="02020603050405020304" pitchFamily="18" charset="0"/>
            </a:endParaRPr>
          </a:p>
        </p:txBody>
      </p:sp>
      <p:sp>
        <p:nvSpPr>
          <p:cNvPr id="3" name="矩形 2"/>
          <p:cNvSpPr/>
          <p:nvPr/>
        </p:nvSpPr>
        <p:spPr>
          <a:xfrm>
            <a:off x="3071664" y="1953178"/>
            <a:ext cx="3312368"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take action to protect</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4321730" y="3156945"/>
            <a:ext cx="1486238"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made of</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8099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54381617"/>
              </p:ext>
            </p:extLst>
          </p:nvPr>
        </p:nvGraphicFramePr>
        <p:xfrm>
          <a:off x="335360" y="1340768"/>
          <a:ext cx="11521280" cy="5486400"/>
        </p:xfrm>
        <a:graphic>
          <a:graphicData uri="http://schemas.openxmlformats.org/drawingml/2006/table">
            <a:tbl>
              <a:tblPr firstRow="1" firstCol="1" bandRow="1"/>
              <a:tblGrid>
                <a:gridCol w="8533852">
                  <a:extLst>
                    <a:ext uri="{9D8B030D-6E8A-4147-A177-3AD203B41FA5}">
                      <a16:colId xmlns:a16="http://schemas.microsoft.com/office/drawing/2014/main" val="1862018810"/>
                    </a:ext>
                  </a:extLst>
                </a:gridCol>
                <a:gridCol w="2987428">
                  <a:extLst>
                    <a:ext uri="{9D8B030D-6E8A-4147-A177-3AD203B41FA5}">
                      <a16:colId xmlns:a16="http://schemas.microsoft.com/office/drawing/2014/main" val="433157058"/>
                    </a:ext>
                  </a:extLst>
                </a:gridCol>
              </a:tblGrid>
              <a:tr h="444049">
                <a:tc>
                  <a:txBody>
                    <a:bodyPr/>
                    <a:lstStyle/>
                    <a:p>
                      <a:pPr algn="ctr">
                        <a:lnSpc>
                          <a:spcPct val="150000"/>
                        </a:lnSpc>
                        <a:spcAft>
                          <a:spcPts val="0"/>
                        </a:spcAft>
                        <a:tabLst>
                          <a:tab pos="5311140" algn="l"/>
                        </a:tabLst>
                      </a:pPr>
                      <a:r>
                        <a:rPr lang="zh-CN" sz="240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高分模板</a:t>
                      </a:r>
                      <a:endParaRPr lang="zh-CN" sz="240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txBody>
                  <a:tcPr marL="37772" marR="377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5311140" algn="l"/>
                        </a:tabLst>
                      </a:pPr>
                      <a:r>
                        <a:rPr lang="zh-CN" sz="240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名师点评</a:t>
                      </a:r>
                      <a:endParaRPr lang="zh-CN" sz="240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txBody>
                  <a:tcPr marL="37772" marR="377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376827"/>
                  </a:ext>
                </a:extLst>
              </a:tr>
              <a:tr h="4884543">
                <a:tc>
                  <a:txBody>
                    <a:bodyPr/>
                    <a:lstStyle/>
                    <a:p>
                      <a:pPr algn="just">
                        <a:lnSpc>
                          <a:spcPct val="150000"/>
                        </a:lnSpc>
                        <a:spcAft>
                          <a:spcPts val="0"/>
                        </a:spcAft>
                        <a:tabLst>
                          <a:tab pos="5311140" algn="l"/>
                        </a:tabLst>
                      </a:pPr>
                      <a:r>
                        <a:rPr lang="zh-CN"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Today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want</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tell</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something</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wolves</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Wolves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thick</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fur</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big</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see</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smell</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things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away</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work</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team</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never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kill</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fun</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Now</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losing</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their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habitats</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people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kill</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them</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their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fur</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Moreover</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people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kill</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them</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because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they</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think</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wolves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dangerous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humans</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think</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should</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action</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protect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them</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example</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government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build</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more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reserves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laws</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them</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shouldn</a:t>
                      </a:r>
                      <a:r>
                        <a:rPr lang="en-US" sz="2400" dirty="0">
                          <a:solidFill>
                            <a:srgbClr val="000000"/>
                          </a:solidFill>
                          <a:effectLst/>
                          <a:latin typeface="Times New Roman" panose="02020603050405020304" pitchFamily="18" charset="0"/>
                          <a:ea typeface="NEU-BZ-S92" panose="0201060001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wear</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clothes</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made</a:t>
                      </a:r>
                      <a:r>
                        <a:rPr lang="en-US" sz="2400" u="sng" dirty="0">
                          <a:solidFill>
                            <a:srgbClr val="000000"/>
                          </a:solidFill>
                          <a:effectLst/>
                          <a:uFill>
                            <a:solidFill>
                              <a:srgbClr val="000000"/>
                            </a:solidFill>
                          </a:uFill>
                          <a:latin typeface="NEU-BZ-S92" panose="02010600010101010101" pitchFamily="2" charset="-12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wolves</a:t>
                      </a:r>
                      <a:r>
                        <a:rPr lang="en-US" sz="2400" dirty="0">
                          <a:solidFill>
                            <a:srgbClr val="000000"/>
                          </a:solidFill>
                          <a:effectLst/>
                          <a:latin typeface="Times New Roman" panose="02020603050405020304" pitchFamily="18" charset="0"/>
                          <a:ea typeface="NEU-BZ-S92" panose="0201060001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fur</a:t>
                      </a: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a:t>
                      </a:r>
                      <a:endParaRPr 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txBody>
                  <a:tcPr marL="37772" marR="377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①</a:t>
                      </a:r>
                      <a:r>
                        <a:rPr lang="zh-CN"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使用了</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take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action</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made</a:t>
                      </a:r>
                      <a:r>
                        <a:rPr lang="en-US"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zh-CN"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这些短语</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使文章表达更高级。</a:t>
                      </a:r>
                      <a:endParaRPr 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p>
                      <a:pPr algn="just">
                        <a:lnSpc>
                          <a:spcPct val="150000"/>
                        </a:lnSpc>
                        <a:spcAft>
                          <a:spcPts val="0"/>
                        </a:spcAft>
                        <a:tabLst>
                          <a:tab pos="5311140" algn="l"/>
                        </a:tabLst>
                      </a:pPr>
                      <a:r>
                        <a:rPr lang="en-US" sz="2400" dirty="0">
                          <a:solidFill>
                            <a:srgbClr val="000000"/>
                          </a:solidFill>
                          <a:effectLst/>
                          <a:latin typeface="NEU-BZ-S92" panose="02010600010101010101" pitchFamily="2" charset="-122"/>
                          <a:ea typeface="宋体" panose="02010600030101010101" pitchFamily="2" charset="-122"/>
                          <a:cs typeface="Times New Roman" panose="02020603050405020304" pitchFamily="18" charset="0"/>
                        </a:rPr>
                        <a:t>②</a:t>
                      </a:r>
                      <a:r>
                        <a:rPr lang="zh-CN"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使用了动词不定式</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panose="02010600010101010101" pitchFamily="2" charset="-122"/>
                          <a:ea typeface="方正楷体_GBK" panose="03000509000000000000" pitchFamily="65" charset="-122"/>
                          <a:cs typeface="Times New Roman" panose="02020603050405020304" pitchFamily="18" charset="0"/>
                        </a:rPr>
                        <a:t>巩固本单元的语法。</a:t>
                      </a:r>
                      <a:endParaRPr lang="zh-CN" sz="2400" dirty="0">
                        <a:solidFill>
                          <a:srgbClr val="000000"/>
                        </a:solidFill>
                        <a:effectLst/>
                        <a:latin typeface="NEU-BZ-S92" panose="02010600010101010101" pitchFamily="2" charset="-122"/>
                        <a:ea typeface="NEU-BZ-S92" panose="02010600010101010101" pitchFamily="2" charset="-122"/>
                        <a:cs typeface="Times New Roman" panose="02020603050405020304" pitchFamily="18" charset="0"/>
                      </a:endParaRPr>
                    </a:p>
                  </a:txBody>
                  <a:tcPr marL="37772" marR="377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0271510"/>
                  </a:ext>
                </a:extLst>
              </a:tr>
            </a:tbl>
          </a:graphicData>
        </a:graphic>
      </p:graphicFrame>
    </p:spTree>
    <p:extLst>
      <p:ext uri="{BB962C8B-B14F-4D97-AF65-F5344CB8AC3E}">
        <p14:creationId xmlns:p14="http://schemas.microsoft.com/office/powerpoint/2010/main" val="23206051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TotalTime>
  <Words>609</Words>
  <Application>Microsoft Office PowerPoint</Application>
  <PresentationFormat>宽屏</PresentationFormat>
  <Paragraphs>93</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NEU-BZ-S92</vt:lpstr>
      <vt:lpstr>NEU-HZ-S92</vt:lpstr>
      <vt:lpstr>方正黑体_GBK</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93</cp:revision>
  <dcterms:created xsi:type="dcterms:W3CDTF">2015-09-16T06:44:00Z</dcterms:created>
  <dcterms:modified xsi:type="dcterms:W3CDTF">2025-08-27T08:02:39Z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