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63" r:id="rId4"/>
    <p:sldId id="326" r:id="rId5"/>
    <p:sldId id="364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93"/>
    <a:srgbClr val="4A4A4A"/>
    <a:srgbClr val="B6B6B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51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627790" y="2212624"/>
            <a:ext cx="926608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>
                <a:latin typeface="Raavi" panose="020B0502040204020203" pitchFamily="34" charset="0"/>
                <a:cs typeface="Raavi" panose="020B0502040204020203" pitchFamily="34" charset="0"/>
              </a:rPr>
              <a:t>Hands-on fun</a:t>
            </a:r>
            <a:endParaRPr lang="zh-CN" altLang="en-US" sz="4500" b="1" dirty="0">
              <a:latin typeface="Raavi" panose="020B0502040204020203" pitchFamily="34" charset="0"/>
              <a:cs typeface="Raavi" panose="020B05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3836" y="3817835"/>
            <a:ext cx="11560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第四课时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Grammar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33836" y="1915962"/>
            <a:ext cx="11541183" cy="1152128"/>
            <a:chOff x="333836" y="1700808"/>
            <a:chExt cx="11541183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333836" y="1700808"/>
              <a:ext cx="11541183" cy="1152128"/>
              <a:chOff x="333836" y="3717032"/>
              <a:chExt cx="11541183" cy="115212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333836" y="3717032"/>
                <a:ext cx="2161764" cy="1152128"/>
              </a:xfrm>
              <a:custGeom>
                <a:avLst/>
                <a:gdLst>
                  <a:gd name="connsiteX0" fmla="*/ 0 w 2161764"/>
                  <a:gd name="connsiteY0" fmla="*/ 0 h 1298470"/>
                  <a:gd name="connsiteX1" fmla="*/ 2161764 w 2161764"/>
                  <a:gd name="connsiteY1" fmla="*/ 0 h 1298470"/>
                  <a:gd name="connsiteX2" fmla="*/ 2161764 w 2161764"/>
                  <a:gd name="connsiteY2" fmla="*/ 417222 h 1298470"/>
                  <a:gd name="connsiteX3" fmla="*/ 2161764 w 2161764"/>
                  <a:gd name="connsiteY3" fmla="*/ 578390 h 1298470"/>
                  <a:gd name="connsiteX4" fmla="*/ 2161764 w 2161764"/>
                  <a:gd name="connsiteY4" fmla="*/ 1099598 h 1298470"/>
                  <a:gd name="connsiteX5" fmla="*/ 1962892 w 2161764"/>
                  <a:gd name="connsiteY5" fmla="*/ 1298470 h 1298470"/>
                  <a:gd name="connsiteX6" fmla="*/ 198872 w 2161764"/>
                  <a:gd name="connsiteY6" fmla="*/ 1298470 h 1298470"/>
                  <a:gd name="connsiteX7" fmla="*/ 0 w 2161764"/>
                  <a:gd name="connsiteY7" fmla="*/ 1099598 h 1298470"/>
                  <a:gd name="connsiteX8" fmla="*/ 0 w 2161764"/>
                  <a:gd name="connsiteY8" fmla="*/ 578390 h 1298470"/>
                  <a:gd name="connsiteX9" fmla="*/ 0 w 2161764"/>
                  <a:gd name="connsiteY9" fmla="*/ 417222 h 1298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1764" h="1298470">
                    <a:moveTo>
                      <a:pt x="0" y="0"/>
                    </a:moveTo>
                    <a:lnTo>
                      <a:pt x="2161764" y="0"/>
                    </a:lnTo>
                    <a:lnTo>
                      <a:pt x="2161764" y="417222"/>
                    </a:lnTo>
                    <a:lnTo>
                      <a:pt x="2161764" y="578390"/>
                    </a:lnTo>
                    <a:lnTo>
                      <a:pt x="2161764" y="1099598"/>
                    </a:lnTo>
                    <a:cubicBezTo>
                      <a:pt x="2161764" y="1209432"/>
                      <a:pt x="2072726" y="1298470"/>
                      <a:pt x="1962892" y="1298470"/>
                    </a:cubicBezTo>
                    <a:lnTo>
                      <a:pt x="198872" y="1298470"/>
                    </a:lnTo>
                    <a:cubicBezTo>
                      <a:pt x="89038" y="1298470"/>
                      <a:pt x="0" y="1209432"/>
                      <a:pt x="0" y="1099598"/>
                    </a:cubicBezTo>
                    <a:lnTo>
                      <a:pt x="0" y="578390"/>
                    </a:lnTo>
                    <a:lnTo>
                      <a:pt x="0" y="417222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2548754" y="393305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48754" y="4668346"/>
                <a:ext cx="9326265" cy="0"/>
              </a:xfrm>
              <a:prstGeom prst="line">
                <a:avLst/>
              </a:prstGeom>
              <a:ln w="38100">
                <a:solidFill>
                  <a:srgbClr val="93939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8" name="直角三角形 27"/>
            <p:cNvSpPr/>
            <p:nvPr/>
          </p:nvSpPr>
          <p:spPr>
            <a:xfrm>
              <a:off x="2495600" y="1700808"/>
              <a:ext cx="216024" cy="144016"/>
            </a:xfrm>
            <a:prstGeom prst="rtTriangle">
              <a:avLst/>
            </a:prstGeom>
            <a:solidFill>
              <a:srgbClr val="4A4A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06027" y="2086930"/>
            <a:ext cx="18554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5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4</a:t>
            </a:r>
            <a:endParaRPr lang="zh-CN" altLang="en-US" sz="45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36998"/>
            <a:ext cx="11521280" cy="517064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四、补全对话。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根据下面的对话情景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在每个空白处填上一个适当的句子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使对话的意思连贯、完整。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   ________________________________________________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9576" y="3068960"/>
            <a:ext cx="18582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This is Lisa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864" y="3797986"/>
            <a:ext cx="30235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What are you doing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55440" y="5022649"/>
            <a:ext cx="10801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Do you usually do DIY on weekends/Do you like doing DIY/Do you often make handmade decorations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714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196752"/>
            <a:ext cx="11521280" cy="5816977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usually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decorations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repair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broken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myself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_______________________________?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furniture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workshop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next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weekend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garage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79376" y="1628800"/>
            <a:ext cx="11712624" cy="1242720"/>
            <a:chOff x="479376" y="1628800"/>
            <a:chExt cx="11712624" cy="1242720"/>
          </a:xfrm>
        </p:grpSpPr>
        <p:sp>
          <p:nvSpPr>
            <p:cNvPr id="3" name="矩形 2"/>
            <p:cNvSpPr/>
            <p:nvPr/>
          </p:nvSpPr>
          <p:spPr>
            <a:xfrm>
              <a:off x="5663952" y="1628800"/>
              <a:ext cx="6528048" cy="6568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What DIY projects do you usually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do/What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79376" y="2132856"/>
              <a:ext cx="3922869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about you/How about you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3447" y="3957190"/>
            <a:ext cx="11177169" cy="1240130"/>
            <a:chOff x="463447" y="3957190"/>
            <a:chExt cx="11177169" cy="1240130"/>
          </a:xfrm>
        </p:grpSpPr>
        <p:sp>
          <p:nvSpPr>
            <p:cNvPr id="9" name="矩形 8"/>
            <p:cNvSpPr/>
            <p:nvPr/>
          </p:nvSpPr>
          <p:spPr>
            <a:xfrm>
              <a:off x="1055440" y="3957190"/>
              <a:ext cx="1058517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Fun/Great/Interesting/Meaningful/I like it very much/I enjoy creating </a:t>
              </a:r>
              <a:r>
                <a:rPr lang="en-US" altLang="zh-CN" sz="28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by</a:t>
              </a:r>
              <a:endParaRPr lang="zh-CN" altLang="zh-CN" sz="1200" dirty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63447" y="4674100"/>
              <a:ext cx="11608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  <a:cs typeface="Times New Roman" panose="02020603050405020304" pitchFamily="18" charset="0"/>
                </a:rPr>
                <a:t>myself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8099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52431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五、阅读还原。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anything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Getting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endParaRPr lang="en-US" altLang="zh-CN" sz="2800" dirty="0" smtClean="0">
              <a:solidFill>
                <a:srgbClr val="000000"/>
              </a:solidFill>
              <a:latin typeface="NEU-BZ-S9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c044.jpg" descr="id:21474935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984432" y="1286297"/>
            <a:ext cx="1872208" cy="22877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988840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60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Whether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wallet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everything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0176" y="134076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25649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723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wonder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learning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ability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sentences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11824" y="256490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7448" y="516850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492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1857175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lvl="0" indent="711200"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yourself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5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088829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根据材料内容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从下面五个选项中选出能填入文中空缺处的最佳选项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使文章意思通顺、内容完整。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history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about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-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making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party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celebrate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encourages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handmade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28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31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语法精讲.jpg" descr="id:21474920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5360" y="1700808"/>
            <a:ext cx="198002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一、祈使句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a012.jpg" descr="id:2147493549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35361" y="2564904"/>
            <a:ext cx="11449272" cy="262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6451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a013.jpg" descr="id:214749355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521280" cy="1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81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844824"/>
            <a:ext cx="11521280" cy="445936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一、根据语境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用所给单词的适当形式填空。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achieve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knife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cooking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fingers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behind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bridges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earthquake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语法精练.jpg" descr="id:214749205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314436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564904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see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1127448" y="3812895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9624" y="4490945"/>
            <a:ext cx="712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cut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60272" y="5115474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Study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1007222" y="5709830"/>
            <a:ext cx="822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Stay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84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5186484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Whenever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politely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Kids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habit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safety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climb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rules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again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hope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happens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7408" y="1283977"/>
            <a:ext cx="2982607" cy="537927"/>
            <a:chOff x="990055" y="1247380"/>
            <a:chExt cx="2982607" cy="53792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人际交往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30501" y="1808639"/>
            <a:ext cx="901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greet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47728" y="2420888"/>
            <a:ext cx="622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get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56040" y="3600392"/>
            <a:ext cx="10005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climb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575720" y="3961012"/>
            <a:ext cx="96051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listen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76505" y="5301208"/>
            <a:ext cx="13644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 be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258711" y="5709808"/>
            <a:ext cx="80182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give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70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4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4442498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二、按要求完成句子</a:t>
            </a:r>
            <a:r>
              <a:rPr lang="en-US" altLang="zh-CN" sz="2800" dirty="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每空一词。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改为否定句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改为祈使句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right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leave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alone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7368" y="2549570"/>
            <a:ext cx="1898533" cy="538554"/>
            <a:chOff x="407368" y="2549570"/>
            <a:chExt cx="1898533" cy="538554"/>
          </a:xfrm>
        </p:grpSpPr>
        <p:sp>
          <p:nvSpPr>
            <p:cNvPr id="3" name="矩形 2"/>
            <p:cNvSpPr/>
            <p:nvPr/>
          </p:nvSpPr>
          <p:spPr>
            <a:xfrm>
              <a:off x="407368" y="2564904"/>
              <a:ext cx="101656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</a:rPr>
                <a:t>Don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’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</a:rPr>
                <a:t>t</a:t>
              </a:r>
              <a:endParaRPr lang="zh-CN" altLang="en-US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1423928" y="2549570"/>
              <a:ext cx="88197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方正书宋_GBK" panose="03000509000000000000" pitchFamily="65" charset="-122"/>
                </a:rPr>
                <a:t>open</a:t>
              </a:r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382625" y="3858866"/>
            <a:ext cx="2494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 more careful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1384" y="5099400"/>
            <a:ext cx="29370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We shouldn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 leave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870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改为同义句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dream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better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改为否定句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________________your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3392" y="1969548"/>
            <a:ext cx="973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Work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99656" y="1969548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or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199456" y="3249046"/>
            <a:ext cx="2723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had better not ask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53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770867"/>
            <a:ext cx="11521280" cy="545342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三、根据句意</a:t>
            </a:r>
            <a:r>
              <a:rPr lang="en-US" altLang="zh-CN" sz="2800">
                <a:solidFill>
                  <a:srgbClr val="000000"/>
                </a:solidFill>
                <a:latin typeface="方正兰亭中黑简体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从方框中选择恰当的单词并用其适当形式填空。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课时精练.jpg" descr="id:21474935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1280" cy="502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370942"/>
            <a:ext cx="11521280" cy="58137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36000" tIns="0" rIns="36000" bIns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chalk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instruction</a:t>
            </a:r>
            <a:r>
              <a:rPr lang="en-US" altLang="zh-CN" sz="280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danger</a:t>
            </a:r>
            <a:endParaRPr lang="zh-CN" altLang="zh-CN" sz="1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3047217"/>
            <a:ext cx="11521280" cy="2520370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brush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antirust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paint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防锈漆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metal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fence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黑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electric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wires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____________on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library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books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!</a:t>
            </a:r>
            <a:r>
              <a:rPr lang="en-US" altLang="zh-CN" sz="2800" dirty="0">
                <a:solidFill>
                  <a:srgbClr val="000000"/>
                </a:solidFill>
                <a:latin typeface="Cambria" panose="02040503050406030204" pitchFamily="18" charset="0"/>
                <a:cs typeface="Cambria" panose="02040503050406030204" pitchFamily="18" charset="0"/>
              </a:rPr>
              <a:t>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5400" y="4437112"/>
            <a:ext cx="2982607" cy="537927"/>
            <a:chOff x="990055" y="1247380"/>
            <a:chExt cx="2982607" cy="5379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055" y="1276567"/>
              <a:ext cx="2982607" cy="50874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990056" y="1247380"/>
              <a:ext cx="13286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rPr>
                <a:t>新课标</a:t>
              </a:r>
              <a:endPara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52798" y="1247380"/>
              <a:ext cx="17198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安全意识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4814880" y="3140968"/>
            <a:ext cx="1281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brushes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480376" y="4307402"/>
            <a:ext cx="16594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dangerous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359696" y="4989519"/>
            <a:ext cx="1061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marks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49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5360" y="1268760"/>
            <a:ext cx="11521280" cy="2503506"/>
          </a:xfrm>
          <a:prstGeom prst="rect">
            <a:avLst/>
          </a:prstGeom>
        </p:spPr>
        <p:txBody>
          <a:bodyPr wrap="square" lIns="36000" tIns="0" rIns="36000" bIns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piece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solve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problem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11140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视觉</a:t>
            </a:r>
            <a:r>
              <a:rPr lang="en-US" altLang="zh-CN" sz="28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____________for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drivers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follow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. 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5740" y="1268760"/>
            <a:ext cx="9605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chalk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2484554"/>
            <a:ext cx="18582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instructions</a:t>
            </a:r>
            <a:endParaRPr lang="zh-CN" altLang="zh-CN" sz="1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8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591</Words>
  <Application>Microsoft Office PowerPoint</Application>
  <PresentationFormat>宽屏</PresentationFormat>
  <Paragraphs>103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方正兰亭中黑简体</vt:lpstr>
      <vt:lpstr>方正书宋_GBK</vt:lpstr>
      <vt:lpstr>黑体</vt:lpstr>
      <vt:lpstr>楷体</vt:lpstr>
      <vt:lpstr>宋体</vt:lpstr>
      <vt:lpstr>Arial</vt:lpstr>
      <vt:lpstr>Calibri</vt:lpstr>
      <vt:lpstr>Cambria</vt:lpstr>
      <vt:lpstr>Raavi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2025-08-27T08:08:18Z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