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handoutMasterIdLst>
    <p:handoutMasterId r:id="rId18"/>
  </p:handoutMasterIdLst>
  <p:sldIdLst>
    <p:sldId id="324" r:id="rId2"/>
    <p:sldId id="325" r:id="rId3"/>
    <p:sldId id="327" r:id="rId4"/>
    <p:sldId id="328" r:id="rId5"/>
    <p:sldId id="329" r:id="rId6"/>
    <p:sldId id="330" r:id="rId7"/>
    <p:sldId id="331" r:id="rId8"/>
    <p:sldId id="332" r:id="rId9"/>
    <p:sldId id="334" r:id="rId10"/>
    <p:sldId id="337" r:id="rId11"/>
    <p:sldId id="338" r:id="rId12"/>
    <p:sldId id="343" r:id="rId13"/>
    <p:sldId id="340" r:id="rId14"/>
    <p:sldId id="341" r:id="rId15"/>
    <p:sldId id="342" r:id="rId16"/>
  </p:sldIdLst>
  <p:sldSz cx="12192000" cy="6858000"/>
  <p:notesSz cx="6858000" cy="9144000"/>
  <p:custDataLst>
    <p:tags r:id="rId19"/>
  </p:custDataLst>
  <p:defaultTextStyle>
    <a:defPPr>
      <a:defRPr lang="zh-CN"/>
    </a:defPPr>
    <a:lvl1pPr marL="0" lvl="0"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39393"/>
    <a:srgbClr val="4A4A4A"/>
    <a:srgbClr val="B6B6B6"/>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68"/>
    <p:restoredTop sz="94660"/>
  </p:normalViewPr>
  <p:slideViewPr>
    <p:cSldViewPr showGuides="1">
      <p:cViewPr varScale="1">
        <p:scale>
          <a:sx n="102" d="100"/>
          <a:sy n="102" d="100"/>
        </p:scale>
        <p:origin x="1284" y="108"/>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2025/8/27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2025/8/27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575165"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userDrawn="1"/>
        </p:nvPicPr>
        <p:blipFill>
          <a:blip r:embed="rId4"/>
          <a:stretch>
            <a:fillRect/>
          </a:stretch>
        </p:blipFill>
        <p:spPr>
          <a:xfrm>
            <a:off x="15240" y="0"/>
            <a:ext cx="1096010" cy="121666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627790" y="2212624"/>
            <a:ext cx="9266083" cy="784830"/>
          </a:xfrm>
          <a:prstGeom prst="rect">
            <a:avLst/>
          </a:prstGeom>
          <a:noFill/>
        </p:spPr>
        <p:txBody>
          <a:bodyPr wrap="square" rtlCol="0">
            <a:spAutoFit/>
          </a:bodyPr>
          <a:lstStyle/>
          <a:p>
            <a:r>
              <a:rPr lang="en-US" altLang="zh-CN" sz="4500" b="1">
                <a:latin typeface="Raavi" panose="020B0502040204020203" pitchFamily="34" charset="0"/>
                <a:cs typeface="Raavi" panose="020B0502040204020203" pitchFamily="34" charset="0"/>
              </a:rPr>
              <a:t>School life</a:t>
            </a:r>
            <a:endParaRPr lang="zh-CN" altLang="en-US" sz="4500" b="1" dirty="0">
              <a:latin typeface="Raavi" panose="020B0502040204020203" pitchFamily="34" charset="0"/>
              <a:cs typeface="Raavi" panose="020B0502040204020203" pitchFamily="34" charset="0"/>
            </a:endParaRPr>
          </a:p>
        </p:txBody>
      </p:sp>
      <p:sp>
        <p:nvSpPr>
          <p:cNvPr id="25" name="文本框 24"/>
          <p:cNvSpPr txBox="1"/>
          <p:nvPr/>
        </p:nvSpPr>
        <p:spPr>
          <a:xfrm>
            <a:off x="333836" y="3817835"/>
            <a:ext cx="11560037" cy="646331"/>
          </a:xfrm>
          <a:prstGeom prst="rect">
            <a:avLst/>
          </a:prstGeom>
          <a:noFill/>
        </p:spPr>
        <p:txBody>
          <a:bodyPr wrap="square" rtlCol="0">
            <a:spAutoFit/>
          </a:bodyPr>
          <a:lstStyle/>
          <a:p>
            <a:pPr algn="ctr"/>
            <a:r>
              <a:rPr lang="zh-CN" altLang="en-US" sz="3600" b="1" dirty="0" smtClean="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单元主题写作与指导</a:t>
            </a:r>
            <a:endParaRPr lang="zh-CN" altLang="en-US" sz="36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6" name="组合 25"/>
          <p:cNvGrpSpPr/>
          <p:nvPr/>
        </p:nvGrpSpPr>
        <p:grpSpPr>
          <a:xfrm>
            <a:off x="333836" y="1915962"/>
            <a:ext cx="11541183" cy="1152128"/>
            <a:chOff x="333836" y="1700808"/>
            <a:chExt cx="11541183" cy="1152128"/>
          </a:xfrm>
        </p:grpSpPr>
        <p:grpSp>
          <p:nvGrpSpPr>
            <p:cNvPr id="27" name="组合 26"/>
            <p:cNvGrpSpPr/>
            <p:nvPr/>
          </p:nvGrpSpPr>
          <p:grpSpPr>
            <a:xfrm>
              <a:off x="333836" y="1700808"/>
              <a:ext cx="11541183" cy="1152128"/>
              <a:chOff x="333836" y="3717032"/>
              <a:chExt cx="11541183" cy="1152128"/>
            </a:xfrm>
          </p:grpSpPr>
          <p:sp>
            <p:nvSpPr>
              <p:cNvPr id="29" name="任意多边形 28"/>
              <p:cNvSpPr/>
              <p:nvPr/>
            </p:nvSpPr>
            <p:spPr>
              <a:xfrm>
                <a:off x="333836" y="3717032"/>
                <a:ext cx="2161764" cy="1152128"/>
              </a:xfrm>
              <a:custGeom>
                <a:avLst/>
                <a:gdLst>
                  <a:gd name="connsiteX0" fmla="*/ 0 w 2161764"/>
                  <a:gd name="connsiteY0" fmla="*/ 0 h 1298470"/>
                  <a:gd name="connsiteX1" fmla="*/ 2161764 w 2161764"/>
                  <a:gd name="connsiteY1" fmla="*/ 0 h 1298470"/>
                  <a:gd name="connsiteX2" fmla="*/ 2161764 w 2161764"/>
                  <a:gd name="connsiteY2" fmla="*/ 417222 h 1298470"/>
                  <a:gd name="connsiteX3" fmla="*/ 2161764 w 2161764"/>
                  <a:gd name="connsiteY3" fmla="*/ 578390 h 1298470"/>
                  <a:gd name="connsiteX4" fmla="*/ 2161764 w 2161764"/>
                  <a:gd name="connsiteY4" fmla="*/ 1099598 h 1298470"/>
                  <a:gd name="connsiteX5" fmla="*/ 1962892 w 2161764"/>
                  <a:gd name="connsiteY5" fmla="*/ 1298470 h 1298470"/>
                  <a:gd name="connsiteX6" fmla="*/ 198872 w 2161764"/>
                  <a:gd name="connsiteY6" fmla="*/ 1298470 h 1298470"/>
                  <a:gd name="connsiteX7" fmla="*/ 0 w 2161764"/>
                  <a:gd name="connsiteY7" fmla="*/ 1099598 h 1298470"/>
                  <a:gd name="connsiteX8" fmla="*/ 0 w 2161764"/>
                  <a:gd name="connsiteY8" fmla="*/ 578390 h 1298470"/>
                  <a:gd name="connsiteX9" fmla="*/ 0 w 2161764"/>
                  <a:gd name="connsiteY9" fmla="*/ 417222 h 1298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1764" h="1298470">
                    <a:moveTo>
                      <a:pt x="0" y="0"/>
                    </a:moveTo>
                    <a:lnTo>
                      <a:pt x="2161764" y="0"/>
                    </a:lnTo>
                    <a:lnTo>
                      <a:pt x="2161764" y="417222"/>
                    </a:lnTo>
                    <a:lnTo>
                      <a:pt x="2161764" y="578390"/>
                    </a:lnTo>
                    <a:lnTo>
                      <a:pt x="2161764" y="1099598"/>
                    </a:lnTo>
                    <a:cubicBezTo>
                      <a:pt x="2161764" y="1209432"/>
                      <a:pt x="2072726" y="1298470"/>
                      <a:pt x="1962892" y="1298470"/>
                    </a:cubicBezTo>
                    <a:lnTo>
                      <a:pt x="198872" y="1298470"/>
                    </a:lnTo>
                    <a:cubicBezTo>
                      <a:pt x="89038" y="1298470"/>
                      <a:pt x="0" y="1209432"/>
                      <a:pt x="0" y="1099598"/>
                    </a:cubicBezTo>
                    <a:lnTo>
                      <a:pt x="0" y="578390"/>
                    </a:lnTo>
                    <a:lnTo>
                      <a:pt x="0" y="417222"/>
                    </a:lnTo>
                    <a:close/>
                  </a:path>
                </a:pathLst>
              </a:custGeom>
              <a:solidFill>
                <a:srgbClr val="B6B6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a:off x="2548754" y="3933056"/>
                <a:ext cx="9326265" cy="0"/>
              </a:xfrm>
              <a:prstGeom prst="line">
                <a:avLst/>
              </a:prstGeom>
              <a:ln w="38100">
                <a:solidFill>
                  <a:srgbClr val="939393"/>
                </a:solidFill>
              </a:ln>
            </p:spPr>
            <p:style>
              <a:lnRef idx="1">
                <a:schemeClr val="dk1"/>
              </a:lnRef>
              <a:fillRef idx="0">
                <a:schemeClr val="dk1"/>
              </a:fillRef>
              <a:effectRef idx="0">
                <a:schemeClr val="dk1"/>
              </a:effectRef>
              <a:fontRef idx="minor">
                <a:schemeClr val="tx1"/>
              </a:fontRef>
            </p:style>
          </p:cxnSp>
          <p:cxnSp>
            <p:nvCxnSpPr>
              <p:cNvPr id="31" name="直接连接符 30"/>
              <p:cNvCxnSpPr/>
              <p:nvPr/>
            </p:nvCxnSpPr>
            <p:spPr>
              <a:xfrm>
                <a:off x="2548754" y="4668346"/>
                <a:ext cx="9326265" cy="0"/>
              </a:xfrm>
              <a:prstGeom prst="line">
                <a:avLst/>
              </a:prstGeom>
              <a:ln w="38100">
                <a:solidFill>
                  <a:srgbClr val="939393"/>
                </a:solidFill>
              </a:ln>
            </p:spPr>
            <p:style>
              <a:lnRef idx="1">
                <a:schemeClr val="dk1"/>
              </a:lnRef>
              <a:fillRef idx="0">
                <a:schemeClr val="dk1"/>
              </a:fillRef>
              <a:effectRef idx="0">
                <a:schemeClr val="dk1"/>
              </a:effectRef>
              <a:fontRef idx="minor">
                <a:schemeClr val="tx1"/>
              </a:fontRef>
            </p:style>
          </p:cxnSp>
        </p:grpSp>
        <p:sp>
          <p:nvSpPr>
            <p:cNvPr id="28" name="直角三角形 27"/>
            <p:cNvSpPr/>
            <p:nvPr/>
          </p:nvSpPr>
          <p:spPr>
            <a:xfrm>
              <a:off x="2495600" y="1700808"/>
              <a:ext cx="216024" cy="144016"/>
            </a:xfrm>
            <a:prstGeom prst="rtTriangle">
              <a:avLst/>
            </a:prstGeom>
            <a:solidFill>
              <a:srgbClr val="4A4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506027" y="2086930"/>
            <a:ext cx="1855433" cy="784830"/>
          </a:xfrm>
          <a:prstGeom prst="rect">
            <a:avLst/>
          </a:prstGeom>
          <a:noFill/>
        </p:spPr>
        <p:txBody>
          <a:bodyPr wrap="square" rtlCol="0">
            <a:spAutoFit/>
          </a:bodyPr>
          <a:lstStyle/>
          <a:p>
            <a:r>
              <a:rPr lang="en-US" altLang="zh-CN" sz="4500" b="1" dirty="0" smtClean="0">
                <a:solidFill>
                  <a:schemeClr val="bg1"/>
                </a:solidFill>
                <a:latin typeface="Times New Roman" panose="02020603050405020304" pitchFamily="18" charset="0"/>
                <a:cs typeface="Times New Roman" panose="02020603050405020304" pitchFamily="18" charset="0"/>
              </a:rPr>
              <a:t>Unit 2</a:t>
            </a:r>
            <a:endParaRPr lang="zh-CN" altLang="en-US" sz="4500" b="1" dirty="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516087418"/>
              </p:ext>
            </p:extLst>
          </p:nvPr>
        </p:nvGraphicFramePr>
        <p:xfrm>
          <a:off x="335360" y="1340768"/>
          <a:ext cx="11521281" cy="5259413"/>
        </p:xfrm>
        <a:graphic>
          <a:graphicData uri="http://schemas.openxmlformats.org/drawingml/2006/table">
            <a:tbl>
              <a:tblPr firstRow="1" firstCol="1" bandRow="1"/>
              <a:tblGrid>
                <a:gridCol w="1224136">
                  <a:extLst>
                    <a:ext uri="{9D8B030D-6E8A-4147-A177-3AD203B41FA5}">
                      <a16:colId xmlns:a16="http://schemas.microsoft.com/office/drawing/2014/main" val="3967718432"/>
                    </a:ext>
                  </a:extLst>
                </a:gridCol>
                <a:gridCol w="4824536">
                  <a:extLst>
                    <a:ext uri="{9D8B030D-6E8A-4147-A177-3AD203B41FA5}">
                      <a16:colId xmlns:a16="http://schemas.microsoft.com/office/drawing/2014/main" val="2628733036"/>
                    </a:ext>
                  </a:extLst>
                </a:gridCol>
                <a:gridCol w="5472609">
                  <a:extLst>
                    <a:ext uri="{9D8B030D-6E8A-4147-A177-3AD203B41FA5}">
                      <a16:colId xmlns:a16="http://schemas.microsoft.com/office/drawing/2014/main" val="1457212328"/>
                    </a:ext>
                  </a:extLst>
                </a:gridCol>
              </a:tblGrid>
              <a:tr h="1355060">
                <a:tc>
                  <a:txBody>
                    <a:bodyPr/>
                    <a:lstStyle/>
                    <a:p>
                      <a:pPr algn="ctr">
                        <a:lnSpc>
                          <a:spcPct val="150000"/>
                        </a:lnSpc>
                        <a:spcAft>
                          <a:spcPts val="0"/>
                        </a:spcAft>
                        <a:tabLst>
                          <a:tab pos="5311140" algn="l"/>
                        </a:tabLst>
                      </a:pPr>
                      <a:r>
                        <a:rPr lang="en-US" sz="24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Labour</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5311140" algn="l"/>
                        </a:tabLst>
                      </a:pP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Courses</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5311140" algn="l"/>
                        </a:tabLst>
                      </a:pPr>
                      <a:r>
                        <a:rPr lang="en-US" sz="2400" dirty="0">
                          <a:solidFill>
                            <a:srgbClr val="000000"/>
                          </a:solidFill>
                          <a:effectLst/>
                          <a:latin typeface="方正书宋_GBK" panose="03000509000000000000" pitchFamily="65" charset="-122"/>
                          <a:ea typeface="宋体" panose="02010600030101010101" pitchFamily="2" charset="-122"/>
                          <a:cs typeface="Times New Roman" panose="02020603050405020304" pitchFamily="18" charset="0"/>
                        </a:rPr>
                        <a:t>(</a:t>
                      </a:r>
                      <a:r>
                        <a:rPr lang="zh-CN" sz="2400" dirty="0">
                          <a:solidFill>
                            <a:srgbClr val="000000"/>
                          </a:solidFill>
                          <a:effectLst/>
                          <a:latin typeface="NEU-BZ-S92"/>
                          <a:ea typeface="宋体" panose="02010600030101010101" pitchFamily="2" charset="-122"/>
                          <a:cs typeface="Times New Roman" panose="02020603050405020304" pitchFamily="18" charset="0"/>
                        </a:rPr>
                        <a:t>课程</a:t>
                      </a:r>
                      <a:r>
                        <a:rPr lang="en-US" sz="2400" dirty="0">
                          <a:solidFill>
                            <a:srgbClr val="000000"/>
                          </a:solidFill>
                          <a:effectLst/>
                          <a:latin typeface="方正书宋_GBK" panose="03000509000000000000" pitchFamily="65" charset="-122"/>
                          <a:ea typeface="宋体" panose="02010600030101010101" pitchFamily="2" charset="-122"/>
                          <a:cs typeface="Times New Roman" panose="02020603050405020304" pitchFamily="18" charset="0"/>
                        </a:rPr>
                        <a:t>)</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5311140" algn="l"/>
                        </a:tabLst>
                      </a:pPr>
                      <a:endParaRPr lang="en-US" sz="24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5311140" algn="l"/>
                        </a:tabLst>
                      </a:pPr>
                      <a:endParaRPr lang="en-US" sz="24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2059812"/>
                  </a:ext>
                </a:extLst>
              </a:tr>
              <a:tr h="903373">
                <a:tc rowSpan="2">
                  <a:txBody>
                    <a:bodyPr/>
                    <a:lstStyle/>
                    <a:p>
                      <a:pPr algn="ctr">
                        <a:lnSpc>
                          <a:spcPct val="150000"/>
                        </a:lnSpc>
                        <a:spcAft>
                          <a:spcPts val="0"/>
                        </a:spcAft>
                        <a:tabLst>
                          <a:tab pos="5311140" algn="l"/>
                        </a:tabLst>
                      </a:pP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Forms</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5311140" algn="l"/>
                        </a:tabLst>
                      </a:pPr>
                      <a:r>
                        <a:rPr lang="en-US" sz="2400" dirty="0">
                          <a:solidFill>
                            <a:srgbClr val="000000"/>
                          </a:solidFill>
                          <a:effectLst/>
                          <a:latin typeface="方正书宋_GBK" panose="03000509000000000000" pitchFamily="65" charset="-122"/>
                          <a:ea typeface="宋体" panose="02010600030101010101" pitchFamily="2" charset="-122"/>
                          <a:cs typeface="Times New Roman" panose="02020603050405020304" pitchFamily="18" charset="0"/>
                        </a:rPr>
                        <a:t>(</a:t>
                      </a:r>
                      <a:r>
                        <a:rPr lang="zh-CN" sz="2400" dirty="0">
                          <a:solidFill>
                            <a:srgbClr val="000000"/>
                          </a:solidFill>
                          <a:effectLst/>
                          <a:latin typeface="NEU-BZ-S92"/>
                          <a:ea typeface="宋体" panose="02010600030101010101" pitchFamily="2" charset="-122"/>
                          <a:cs typeface="Times New Roman" panose="02020603050405020304" pitchFamily="18" charset="0"/>
                        </a:rPr>
                        <a:t>形式</a:t>
                      </a:r>
                      <a:r>
                        <a:rPr lang="en-US" sz="2400" dirty="0">
                          <a:solidFill>
                            <a:srgbClr val="000000"/>
                          </a:solidFill>
                          <a:effectLst/>
                          <a:latin typeface="方正书宋_GBK" panose="03000509000000000000" pitchFamily="65" charset="-122"/>
                          <a:ea typeface="宋体" panose="02010600030101010101" pitchFamily="2" charset="-122"/>
                          <a:cs typeface="Times New Roman" panose="02020603050405020304" pitchFamily="18" charset="0"/>
                        </a:rPr>
                        <a:t>)</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Learn</a:t>
                      </a:r>
                      <a:r>
                        <a:rPr lang="en-US" sz="2400" dirty="0">
                          <a:solidFill>
                            <a:srgbClr val="000000"/>
                          </a:solidFill>
                          <a:effectLst/>
                          <a:latin typeface="NEU-BZ-S92"/>
                          <a:ea typeface="宋体" panose="02010600030101010101" pitchFamily="2"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how</a:t>
                      </a:r>
                      <a:r>
                        <a:rPr lang="en-US" sz="2400" dirty="0">
                          <a:solidFill>
                            <a:srgbClr val="000000"/>
                          </a:solidFill>
                          <a:effectLst/>
                          <a:latin typeface="NEU-BZ-S92"/>
                          <a:ea typeface="宋体" panose="02010600030101010101" pitchFamily="2"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2400" dirty="0">
                          <a:solidFill>
                            <a:srgbClr val="000000"/>
                          </a:solidFill>
                          <a:effectLst/>
                          <a:latin typeface="NEU-BZ-S92"/>
                          <a:ea typeface="宋体" panose="02010600030101010101" pitchFamily="2"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cook</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txBody>
                  <a:tcPr marL="41206" marR="412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Go</a:t>
                      </a:r>
                      <a:r>
                        <a:rPr lang="en-US" sz="2400">
                          <a:solidFill>
                            <a:srgbClr val="000000"/>
                          </a:solidFill>
                          <a:effectLst/>
                          <a:latin typeface="NEU-BZ-S92"/>
                          <a:ea typeface="宋体" panose="02010600030101010101" pitchFamily="2"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out</a:t>
                      </a:r>
                      <a:r>
                        <a:rPr lang="en-US" sz="2400">
                          <a:solidFill>
                            <a:srgbClr val="000000"/>
                          </a:solidFill>
                          <a:effectLst/>
                          <a:latin typeface="NEU-BZ-S92"/>
                          <a:ea typeface="宋体" panose="02010600030101010101" pitchFamily="2"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2400">
                          <a:solidFill>
                            <a:srgbClr val="000000"/>
                          </a:solidFill>
                          <a:effectLst/>
                          <a:latin typeface="NEU-BZ-S92"/>
                          <a:ea typeface="宋体" panose="02010600030101010101" pitchFamily="2"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sz="2400">
                          <a:solidFill>
                            <a:srgbClr val="000000"/>
                          </a:solidFill>
                          <a:effectLst/>
                          <a:latin typeface="NEU-BZ-S92"/>
                          <a:ea typeface="宋体" panose="02010600030101010101" pitchFamily="2"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fields</a:t>
                      </a:r>
                      <a:r>
                        <a:rPr lang="en-US" sz="2400">
                          <a:solidFill>
                            <a:srgbClr val="000000"/>
                          </a:solidFill>
                          <a:effectLst/>
                          <a:latin typeface="NEU-BZ-S92"/>
                          <a:ea typeface="宋体" panose="02010600030101010101" pitchFamily="2"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2400">
                          <a:solidFill>
                            <a:srgbClr val="000000"/>
                          </a:solidFill>
                          <a:effectLst/>
                          <a:latin typeface="NEU-BZ-S92"/>
                          <a:ea typeface="宋体" panose="02010600030101010101" pitchFamily="2"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plant</a:t>
                      </a:r>
                      <a:r>
                        <a:rPr lang="en-US" sz="2400">
                          <a:solidFill>
                            <a:srgbClr val="000000"/>
                          </a:solidFill>
                          <a:effectLst/>
                          <a:latin typeface="NEU-BZ-S92"/>
                          <a:ea typeface="宋体" panose="02010600030101010101" pitchFamily="2"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trees</a:t>
                      </a:r>
                      <a:endParaRPr lang="zh-CN" sz="2400">
                        <a:solidFill>
                          <a:srgbClr val="000000"/>
                        </a:solidFill>
                        <a:effectLst/>
                        <a:latin typeface="NEU-BZ-S92"/>
                        <a:ea typeface="方正书宋_GBK" panose="03000509000000000000" pitchFamily="65" charset="-122"/>
                        <a:cs typeface="Times New Roman" panose="02020603050405020304" pitchFamily="18" charset="0"/>
                      </a:endParaRPr>
                    </a:p>
                  </a:txBody>
                  <a:tcPr marL="41206" marR="412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6937446"/>
                  </a:ext>
                </a:extLst>
              </a:tr>
              <a:tr h="1355060">
                <a:tc vMerge="1">
                  <a:txBody>
                    <a:bodyPr/>
                    <a:lstStyle/>
                    <a:p>
                      <a:endParaRPr lang="zh-CN" altLang="en-US"/>
                    </a:p>
                  </a:txBody>
                  <a:tcPr/>
                </a:tc>
                <a:tc>
                  <a:txBody>
                    <a:bodyPr/>
                    <a:lstStyle/>
                    <a:p>
                      <a:pPr algn="just">
                        <a:lnSpc>
                          <a:spcPct val="150000"/>
                        </a:lnSpc>
                        <a:spcAft>
                          <a:spcPts val="0"/>
                        </a:spcAft>
                        <a:tabLst>
                          <a:tab pos="5311140" algn="l"/>
                        </a:tabLst>
                      </a:pP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Make</a:t>
                      </a:r>
                      <a:r>
                        <a:rPr lang="en-US" sz="2400" dirty="0">
                          <a:solidFill>
                            <a:srgbClr val="000000"/>
                          </a:solidFill>
                          <a:effectLst/>
                          <a:latin typeface="NEU-BZ-S92"/>
                          <a:ea typeface="宋体" panose="02010600030101010101" pitchFamily="2"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some</a:t>
                      </a:r>
                      <a:r>
                        <a:rPr lang="en-US" sz="2400" dirty="0">
                          <a:solidFill>
                            <a:srgbClr val="000000"/>
                          </a:solidFill>
                          <a:effectLst/>
                          <a:latin typeface="NEU-BZ-S92"/>
                          <a:ea typeface="宋体" panose="02010600030101010101" pitchFamily="2" charset="-122"/>
                          <a:cs typeface="Times New Roman" panose="02020603050405020304" pitchFamily="18" charset="0"/>
                        </a:rPr>
                        <a:t> </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dishes</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txBody>
                  <a:tcPr marL="41206" marR="412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Take</a:t>
                      </a:r>
                      <a:r>
                        <a:rPr lang="en-US" sz="2400" dirty="0">
                          <a:solidFill>
                            <a:srgbClr val="000000"/>
                          </a:solidFill>
                          <a:effectLst/>
                          <a:latin typeface="NEU-BZ-S92"/>
                          <a:ea typeface="宋体" panose="02010600030101010101" pitchFamily="2"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pictures</a:t>
                      </a:r>
                      <a:r>
                        <a:rPr lang="en-US" sz="2400" dirty="0">
                          <a:solidFill>
                            <a:srgbClr val="000000"/>
                          </a:solidFill>
                          <a:effectLst/>
                          <a:latin typeface="NEU-BZ-S92"/>
                          <a:ea typeface="宋体" panose="02010600030101010101" pitchFamily="2"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of</a:t>
                      </a:r>
                      <a:r>
                        <a:rPr lang="en-US" sz="2400" dirty="0">
                          <a:solidFill>
                            <a:srgbClr val="000000"/>
                          </a:solidFill>
                          <a:effectLst/>
                          <a:latin typeface="NEU-BZ-S92"/>
                          <a:ea typeface="宋体" panose="02010600030101010101" pitchFamily="2"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trees</a:t>
                      </a:r>
                      <a:r>
                        <a:rPr lang="en-US" sz="2400" dirty="0">
                          <a:solidFill>
                            <a:srgbClr val="000000"/>
                          </a:solidFill>
                          <a:effectLst/>
                          <a:latin typeface="NEU-BZ-S92"/>
                          <a:ea typeface="宋体" panose="02010600030101010101" pitchFamily="2"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400" dirty="0">
                          <a:solidFill>
                            <a:srgbClr val="000000"/>
                          </a:solidFill>
                          <a:effectLst/>
                          <a:latin typeface="NEU-BZ-S92"/>
                          <a:ea typeface="宋体" panose="02010600030101010101" pitchFamily="2"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share</a:t>
                      </a:r>
                      <a:r>
                        <a:rPr lang="en-US" sz="2400" dirty="0">
                          <a:solidFill>
                            <a:srgbClr val="000000"/>
                          </a:solidFill>
                          <a:effectLst/>
                          <a:latin typeface="NEU-BZ-S92"/>
                          <a:ea typeface="宋体" panose="02010600030101010101" pitchFamily="2"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them</a:t>
                      </a:r>
                      <a:r>
                        <a:rPr lang="en-US" sz="2400" dirty="0">
                          <a:solidFill>
                            <a:srgbClr val="000000"/>
                          </a:solidFill>
                          <a:effectLst/>
                          <a:latin typeface="NEU-BZ-S92"/>
                          <a:ea typeface="宋体" panose="02010600030101010101" pitchFamily="2"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with</a:t>
                      </a:r>
                      <a:r>
                        <a:rPr lang="en-US" sz="2400" dirty="0">
                          <a:solidFill>
                            <a:srgbClr val="000000"/>
                          </a:solidFill>
                          <a:effectLst/>
                          <a:latin typeface="NEU-BZ-S92"/>
                          <a:ea typeface="宋体" panose="02010600030101010101" pitchFamily="2"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each</a:t>
                      </a:r>
                      <a:r>
                        <a:rPr lang="en-US" sz="2400" dirty="0">
                          <a:solidFill>
                            <a:srgbClr val="000000"/>
                          </a:solidFill>
                          <a:effectLst/>
                          <a:latin typeface="NEU-BZ-S92"/>
                          <a:ea typeface="宋体" panose="02010600030101010101" pitchFamily="2"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other</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txBody>
                  <a:tcPr marL="41206" marR="412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8252534"/>
                  </a:ext>
                </a:extLst>
              </a:tr>
              <a:tr h="1355060">
                <a:tc>
                  <a:txBody>
                    <a:bodyPr/>
                    <a:lstStyle/>
                    <a:p>
                      <a:pPr algn="ctr">
                        <a:lnSpc>
                          <a:spcPct val="150000"/>
                        </a:lnSpc>
                        <a:spcAft>
                          <a:spcPts val="0"/>
                        </a:spcAft>
                        <a:tabLst>
                          <a:tab pos="5311140" algn="l"/>
                        </a:tabLst>
                      </a:pP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Purposes</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5311140" algn="l"/>
                        </a:tabLst>
                      </a:pPr>
                      <a:r>
                        <a:rPr lang="en-US" sz="2400" dirty="0">
                          <a:solidFill>
                            <a:srgbClr val="000000"/>
                          </a:solidFill>
                          <a:effectLst/>
                          <a:latin typeface="方正书宋_GBK" panose="03000509000000000000" pitchFamily="65" charset="-122"/>
                          <a:ea typeface="宋体" panose="02010600030101010101" pitchFamily="2" charset="-122"/>
                          <a:cs typeface="Times New Roman" panose="02020603050405020304" pitchFamily="18" charset="0"/>
                        </a:rPr>
                        <a:t>(</a:t>
                      </a:r>
                      <a:r>
                        <a:rPr lang="zh-CN" sz="2400" dirty="0">
                          <a:solidFill>
                            <a:srgbClr val="000000"/>
                          </a:solidFill>
                          <a:effectLst/>
                          <a:latin typeface="NEU-BZ-S92"/>
                          <a:ea typeface="宋体" panose="02010600030101010101" pitchFamily="2" charset="-122"/>
                          <a:cs typeface="Times New Roman" panose="02020603050405020304" pitchFamily="18" charset="0"/>
                        </a:rPr>
                        <a:t>目的</a:t>
                      </a:r>
                      <a:r>
                        <a:rPr lang="en-US" sz="2400" dirty="0">
                          <a:solidFill>
                            <a:srgbClr val="000000"/>
                          </a:solidFill>
                          <a:effectLst/>
                          <a:latin typeface="方正书宋_GBK" panose="03000509000000000000" pitchFamily="65" charset="-122"/>
                          <a:ea typeface="宋体" panose="02010600030101010101" pitchFamily="2" charset="-122"/>
                          <a:cs typeface="Times New Roman" panose="02020603050405020304" pitchFamily="18" charset="0"/>
                        </a:rPr>
                        <a:t>)</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2400">
                          <a:solidFill>
                            <a:srgbClr val="000000"/>
                          </a:solidFill>
                          <a:effectLst/>
                          <a:latin typeface="NEU-BZ-S92"/>
                          <a:ea typeface="宋体" panose="02010600030101010101" pitchFamily="2"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help</a:t>
                      </a:r>
                      <a:r>
                        <a:rPr lang="en-US" sz="2400">
                          <a:solidFill>
                            <a:srgbClr val="000000"/>
                          </a:solidFill>
                          <a:effectLst/>
                          <a:latin typeface="NEU-BZ-S92"/>
                          <a:ea typeface="宋体" panose="02010600030101010101" pitchFamily="2" charset="-122"/>
                          <a:cs typeface="Times New Roman" panose="02020603050405020304" pitchFamily="18" charset="0"/>
                        </a:rPr>
                        <a:t> </a:t>
                      </a:r>
                      <a:endParaRPr lang="zh-CN" sz="240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students</a:t>
                      </a:r>
                      <a:r>
                        <a:rPr lang="en-US" sz="2400">
                          <a:solidFill>
                            <a:srgbClr val="000000"/>
                          </a:solidFill>
                          <a:effectLst/>
                          <a:latin typeface="NEU-BZ-S92"/>
                          <a:ea typeface="宋体" panose="02010600030101010101" pitchFamily="2"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learn</a:t>
                      </a:r>
                      <a:r>
                        <a:rPr lang="en-US" sz="2400">
                          <a:solidFill>
                            <a:srgbClr val="000000"/>
                          </a:solidFill>
                          <a:effectLst/>
                          <a:latin typeface="NEU-BZ-S92"/>
                          <a:ea typeface="宋体" panose="02010600030101010101" pitchFamily="2"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life</a:t>
                      </a:r>
                      <a:r>
                        <a:rPr lang="en-US" sz="2400">
                          <a:solidFill>
                            <a:srgbClr val="000000"/>
                          </a:solidFill>
                          <a:effectLst/>
                          <a:latin typeface="NEU-BZ-S92"/>
                          <a:ea typeface="宋体" panose="02010600030101010101" pitchFamily="2"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skills</a:t>
                      </a:r>
                      <a:endParaRPr lang="zh-CN" sz="2400">
                        <a:solidFill>
                          <a:srgbClr val="000000"/>
                        </a:solidFill>
                        <a:effectLst/>
                        <a:latin typeface="NEU-BZ-S92"/>
                        <a:ea typeface="方正书宋_GBK" panose="03000509000000000000" pitchFamily="65" charset="-122"/>
                        <a:cs typeface="Times New Roman" panose="02020603050405020304" pitchFamily="18" charset="0"/>
                      </a:endParaRPr>
                    </a:p>
                  </a:txBody>
                  <a:tcPr marL="41206" marR="412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2400" dirty="0">
                          <a:solidFill>
                            <a:srgbClr val="000000"/>
                          </a:solidFill>
                          <a:effectLst/>
                          <a:latin typeface="NEU-BZ-S92"/>
                          <a:ea typeface="宋体" panose="02010600030101010101" pitchFamily="2"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help</a:t>
                      </a:r>
                      <a:r>
                        <a:rPr lang="en-US" sz="2400" dirty="0">
                          <a:solidFill>
                            <a:srgbClr val="000000"/>
                          </a:solidFill>
                          <a:effectLst/>
                          <a:latin typeface="NEU-BZ-S92"/>
                          <a:ea typeface="宋体" panose="02010600030101010101" pitchFamily="2"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students</a:t>
                      </a:r>
                      <a:r>
                        <a:rPr lang="en-US" sz="2400" dirty="0">
                          <a:solidFill>
                            <a:srgbClr val="000000"/>
                          </a:solidFill>
                          <a:effectLst/>
                          <a:latin typeface="NEU-BZ-S92"/>
                          <a:ea typeface="宋体" panose="02010600030101010101" pitchFamily="2"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know</a:t>
                      </a:r>
                      <a:r>
                        <a:rPr lang="en-US" sz="2400" dirty="0">
                          <a:solidFill>
                            <a:srgbClr val="000000"/>
                          </a:solidFill>
                          <a:effectLst/>
                          <a:latin typeface="NEU-BZ-S92"/>
                          <a:ea typeface="宋体" panose="02010600030101010101" pitchFamily="2"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sz="2400" dirty="0">
                          <a:solidFill>
                            <a:srgbClr val="000000"/>
                          </a:solidFill>
                          <a:effectLst/>
                          <a:latin typeface="NEU-BZ-S92"/>
                          <a:ea typeface="宋体" panose="02010600030101010101" pitchFamily="2"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importance</a:t>
                      </a:r>
                      <a:r>
                        <a:rPr lang="en-US" sz="2400" dirty="0">
                          <a:solidFill>
                            <a:srgbClr val="000000"/>
                          </a:solidFill>
                          <a:effectLst/>
                          <a:latin typeface="NEU-BZ-S92"/>
                          <a:ea typeface="宋体" panose="02010600030101010101" pitchFamily="2"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of</a:t>
                      </a:r>
                      <a:r>
                        <a:rPr lang="en-US" sz="2400" dirty="0">
                          <a:solidFill>
                            <a:srgbClr val="000000"/>
                          </a:solidFill>
                          <a:effectLst/>
                          <a:latin typeface="NEU-BZ-S92"/>
                          <a:ea typeface="宋体" panose="02010600030101010101" pitchFamily="2" charset="-122"/>
                          <a:cs typeface="Times New Roman" panose="02020603050405020304" pitchFamily="18" charset="0"/>
                        </a:rPr>
                        <a:t> </a:t>
                      </a:r>
                      <a:r>
                        <a:rPr lang="en-US" sz="24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labour</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txBody>
                  <a:tcPr marL="41206" marR="412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8208651"/>
                  </a:ext>
                </a:extLst>
              </a:tr>
            </a:tbl>
          </a:graphicData>
        </a:graphic>
      </p:graphicFrame>
      <p:pic>
        <p:nvPicPr>
          <p:cNvPr id="2050" name="e0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6004" y="1412776"/>
            <a:ext cx="1363917" cy="1440161"/>
          </a:xfrm>
          <a:prstGeom prst="rect">
            <a:avLst/>
          </a:prstGeom>
          <a:noFill/>
          <a:extLst>
            <a:ext uri="{909E8E84-426E-40DD-AFC4-6F175D3DCCD1}">
              <a14:hiddenFill xmlns:a14="http://schemas.microsoft.com/office/drawing/2010/main">
                <a:solidFill>
                  <a:srgbClr val="FFFFFF"/>
                </a:solidFill>
              </a14:hiddenFill>
            </a:ext>
          </a:extLst>
        </p:spPr>
      </p:pic>
      <p:pic>
        <p:nvPicPr>
          <p:cNvPr id="2049" name="e0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04023" y="1444464"/>
            <a:ext cx="1363917" cy="14401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35535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5170646"/>
          </a:xfrm>
          <a:prstGeom prst="rect">
            <a:avLst/>
          </a:prstGeom>
        </p:spPr>
        <p:txBody>
          <a:bodyPr wrap="square" lIns="36000" tIns="0" rIns="36000" bIns="0">
            <a:spAutoFit/>
          </a:bodyPr>
          <a:lstStyle/>
          <a:p>
            <a:pPr algn="just">
              <a:lnSpc>
                <a:spcPct val="150000"/>
              </a:lnSpc>
              <a:spcAft>
                <a:spcPts val="0"/>
              </a:spcAft>
              <a:tabLst>
                <a:tab pos="5311140" algn="l"/>
              </a:tabLst>
            </a:pPr>
            <a:r>
              <a:rPr lang="zh-CN" altLang="zh-CN" sz="2800" dirty="0">
                <a:solidFill>
                  <a:srgbClr val="000000"/>
                </a:solidFill>
                <a:latin typeface="NEU-BZ-S92"/>
                <a:cs typeface="Times New Roman" panose="02020603050405020304" pitchFamily="18" charset="0"/>
              </a:rPr>
              <a:t>要求</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词数</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70</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80</a:t>
            </a:r>
            <a:r>
              <a:rPr lang="zh-CN" altLang="zh-CN" sz="2800" dirty="0">
                <a:solidFill>
                  <a:srgbClr val="000000"/>
                </a:solidFill>
                <a:latin typeface="NEU-BZ-S92"/>
                <a:cs typeface="Times New Roman" panose="02020603050405020304" pitchFamily="18" charset="0"/>
              </a:rPr>
              <a:t>词</a:t>
            </a:r>
            <a:r>
              <a:rPr lang="en-US" altLang="zh-CN" sz="2800" dirty="0">
                <a:solidFill>
                  <a:srgbClr val="000000"/>
                </a:solidFill>
                <a:latin typeface="方正书宋_GBK" panose="03000509000000000000" pitchFamily="65" charset="-122"/>
                <a:cs typeface="Times New Roman" panose="02020603050405020304" pitchFamily="18" charset="0"/>
              </a:rPr>
              <a:t>;</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文中不得出现真实的地名、校名、人名等信息</a:t>
            </a:r>
            <a:r>
              <a:rPr lang="en-US" altLang="zh-CN" sz="2800" dirty="0">
                <a:solidFill>
                  <a:srgbClr val="000000"/>
                </a:solidFill>
                <a:latin typeface="方正书宋_GBK" panose="03000509000000000000" pitchFamily="65" charset="-122"/>
                <a:cs typeface="Times New Roman" panose="02020603050405020304" pitchFamily="18" charset="0"/>
              </a:rPr>
              <a:t>;</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参考提示内容并适当发挥</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文章连贯、通顺</a:t>
            </a:r>
            <a:r>
              <a:rPr lang="zh-CN" altLang="zh-CN" sz="2800" dirty="0" smtClean="0">
                <a:solidFill>
                  <a:srgbClr val="000000"/>
                </a:solidFill>
                <a:latin typeface="NEU-BZ-S92"/>
                <a:cs typeface="Times New Roman" panose="02020603050405020304" pitchFamily="18" charset="0"/>
              </a:rPr>
              <a:t>。</a:t>
            </a:r>
            <a:endParaRPr lang="en-US" altLang="zh-CN" sz="2800" dirty="0" smtClean="0">
              <a:solidFill>
                <a:srgbClr val="000000"/>
              </a:solidFill>
              <a:latin typeface="NEU-BZ-S9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uFill>
                  <a:solidFill>
                    <a:srgbClr val="000000"/>
                  </a:solidFill>
                </a:uFill>
                <a:latin typeface="NEU-BZ-S92"/>
                <a:cs typeface="Times New Roman" panose="02020603050405020304" pitchFamily="18" charset="0"/>
              </a:rPr>
              <a:t>________________________________________________________________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uFill>
                  <a:solidFill>
                    <a:srgbClr val="000000"/>
                  </a:solidFill>
                </a:uFill>
                <a:latin typeface="NEU-BZ-S92"/>
                <a:cs typeface="Times New Roman" panose="02020603050405020304" pitchFamily="18" charset="0"/>
              </a:rPr>
              <a:t>________________________________________________________________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uFill>
                  <a:solidFill>
                    <a:srgbClr val="000000"/>
                  </a:solidFill>
                </a:uFill>
                <a:latin typeface="NEU-BZ-S92"/>
                <a:cs typeface="Times New Roman" panose="02020603050405020304" pitchFamily="18" charset="0"/>
              </a:rPr>
              <a:t>________________________________________________________________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uFill>
                  <a:solidFill>
                    <a:srgbClr val="000000"/>
                  </a:solidFill>
                </a:uFill>
                <a:latin typeface="NEU-BZ-S92"/>
                <a:cs typeface="Times New Roman" panose="02020603050405020304" pitchFamily="18" charset="0"/>
              </a:rPr>
              <a:t>________________________________________________________________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smtClean="0">
                <a:solidFill>
                  <a:srgbClr val="000000"/>
                </a:solidFill>
                <a:uFill>
                  <a:solidFill>
                    <a:srgbClr val="000000"/>
                  </a:solidFill>
                </a:uFill>
                <a:latin typeface="NEU-BZ-S92"/>
                <a:cs typeface="Times New Roman" panose="02020603050405020304" pitchFamily="18" charset="0"/>
              </a:rPr>
              <a:t>________________________________________________________________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 name="矩形 1"/>
          <p:cNvSpPr/>
          <p:nvPr/>
        </p:nvSpPr>
        <p:spPr>
          <a:xfrm>
            <a:off x="335360" y="2996952"/>
            <a:ext cx="11449272" cy="3323987"/>
          </a:xfrm>
          <a:prstGeom prst="rect">
            <a:avLst/>
          </a:prstGeom>
        </p:spPr>
        <p:txBody>
          <a:bodyPr wrap="square">
            <a:spAutoFit/>
          </a:bodyPr>
          <a:lstStyle/>
          <a:p>
            <a:pPr indent="711200" algn="just">
              <a:lnSpc>
                <a:spcPct val="150000"/>
              </a:lnSpc>
              <a:spcAft>
                <a:spcPts val="0"/>
              </a:spcAft>
            </a:pPr>
            <a:r>
              <a:rPr lang="en-US" altLang="zh-CN" sz="28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This term, our school keeps on setting up the </a:t>
            </a:r>
            <a:r>
              <a:rPr lang="en-US" altLang="zh-CN" sz="2800" dirty="0" err="1">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labour</a:t>
            </a:r>
            <a:r>
              <a:rPr lang="en-US" altLang="zh-CN" sz="28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 courses. There are many interesting activities for us to take part in.</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pPr>
            <a:r>
              <a:rPr lang="en-US" altLang="zh-CN" sz="28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In the cooking course, our teacher teaches us how to prepare and cook different kinds of meals. After that, we can cook meals and make some dishes by ourselves. In the planting course, we can go out to the fields to plant </a:t>
            </a:r>
            <a:r>
              <a:rPr lang="en-US" altLang="zh-CN" sz="2800" dirty="0" smtClean="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trees</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2312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3231654"/>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dirty="0" smtClean="0">
                <a:solidFill>
                  <a:srgbClr val="000000"/>
                </a:solidFill>
                <a:uFill>
                  <a:solidFill>
                    <a:srgbClr val="000000"/>
                  </a:solidFill>
                </a:uFill>
                <a:latin typeface="NEU-BZ-S92"/>
                <a:cs typeface="Times New Roman" panose="02020603050405020304" pitchFamily="18" charset="0"/>
              </a:rPr>
              <a:t>________________________________________________________________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uFill>
                  <a:solidFill>
                    <a:srgbClr val="000000"/>
                  </a:solidFill>
                </a:uFill>
                <a:latin typeface="NEU-BZ-S92"/>
                <a:cs typeface="Times New Roman" panose="02020603050405020304" pitchFamily="18" charset="0"/>
              </a:rPr>
              <a:t>________________________________________________________________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uFill>
                  <a:solidFill>
                    <a:srgbClr val="000000"/>
                  </a:solidFill>
                </a:uFill>
                <a:latin typeface="NEU-BZ-S92"/>
                <a:cs typeface="Times New Roman" panose="02020603050405020304" pitchFamily="18" charset="0"/>
              </a:rPr>
              <a:t>________________________________________________________________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uFill>
                  <a:solidFill>
                    <a:srgbClr val="000000"/>
                  </a:solidFill>
                </a:uFill>
                <a:latin typeface="NEU-BZ-S92"/>
                <a:cs typeface="Times New Roman" panose="02020603050405020304" pitchFamily="18" charset="0"/>
              </a:rPr>
              <a:t>________________________________________________________________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smtClean="0">
                <a:solidFill>
                  <a:srgbClr val="000000"/>
                </a:solidFill>
                <a:uFill>
                  <a:solidFill>
                    <a:srgbClr val="000000"/>
                  </a:solidFill>
                </a:uFill>
                <a:latin typeface="NEU-BZ-S92"/>
                <a:cs typeface="Times New Roman" panose="02020603050405020304" pitchFamily="18" charset="0"/>
              </a:rPr>
              <a:t>________________________________________________________________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 name="矩形 1"/>
          <p:cNvSpPr/>
          <p:nvPr/>
        </p:nvSpPr>
        <p:spPr>
          <a:xfrm>
            <a:off x="335360" y="1124744"/>
            <a:ext cx="11377264" cy="3323987"/>
          </a:xfrm>
          <a:prstGeom prst="rect">
            <a:avLst/>
          </a:prstGeom>
        </p:spPr>
        <p:txBody>
          <a:bodyPr wrap="square">
            <a:spAutoFit/>
          </a:bodyPr>
          <a:lstStyle/>
          <a:p>
            <a:pPr lvl="0" algn="just">
              <a:lnSpc>
                <a:spcPct val="150000"/>
              </a:lnSpc>
              <a:spcAft>
                <a:spcPts val="0"/>
              </a:spcAft>
            </a:pPr>
            <a:r>
              <a:rPr lang="en-US" altLang="zh-CN" sz="28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together, and then we can take beautiful pictures and share them with each other. These courses not only help us learn life skills, but also help us know more about the importance of </a:t>
            </a:r>
            <a:r>
              <a:rPr lang="en-US" altLang="zh-CN" sz="2800" dirty="0" err="1">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labour</a:t>
            </a:r>
            <a:r>
              <a:rPr lang="en-US" altLang="zh-CN" sz="28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lvl="0" indent="711200" algn="just">
              <a:lnSpc>
                <a:spcPct val="150000"/>
              </a:lnSpc>
              <a:spcAft>
                <a:spcPts val="0"/>
              </a:spcAft>
            </a:pPr>
            <a:r>
              <a:rPr lang="en-US" altLang="zh-CN" sz="28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After taking these courses, I know that learning life skills is as important as studying from books. And I look forward to learning more in the future.</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73513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988840"/>
            <a:ext cx="11521280" cy="3231654"/>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These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two</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paintings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look</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 at</a:t>
            </a:r>
            <a:r>
              <a:rPr lang="en-US" altLang="zh-CN" sz="2800" dirty="0" smtClean="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first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But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a:t>
            </a:r>
            <a:r>
              <a:rPr lang="en-US" altLang="zh-CN" sz="2800" dirty="0">
                <a:solidFill>
                  <a:srgbClr val="000000"/>
                </a:solidFill>
                <a:latin typeface="Times New Roman" panose="02020603050405020304" pitchFamily="18" charset="0"/>
                <a:cs typeface="Times New Roman" panose="02020603050405020304" pitchFamily="18" charset="0"/>
              </a:rPr>
              <a:t>between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them</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use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of</a:t>
            </a:r>
            <a:r>
              <a:rPr lang="en-US" altLang="zh-CN" sz="2800" dirty="0">
                <a:solidFill>
                  <a:srgbClr val="000000"/>
                </a:solidFill>
                <a:latin typeface="NEU-BZ-S92"/>
                <a:cs typeface="Times New Roman" panose="02020603050405020304" pitchFamily="18" charset="0"/>
              </a:rPr>
              <a:t> </a:t>
            </a:r>
            <a:r>
              <a:rPr lang="en-US" altLang="zh-CN" sz="2800" dirty="0" err="1">
                <a:solidFill>
                  <a:srgbClr val="000000"/>
                </a:solidFill>
                <a:latin typeface="Times New Roman" panose="02020603050405020304" pitchFamily="18" charset="0"/>
                <a:cs typeface="Times New Roman" panose="02020603050405020304" pitchFamily="18" charset="0"/>
              </a:rPr>
              <a:t>colours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artist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painted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them</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express</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a:t>
            </a:r>
            <a:r>
              <a:rPr lang="en-US" altLang="zh-CN" sz="2800" dirty="0">
                <a:solidFill>
                  <a:srgbClr val="000000"/>
                </a:solidFill>
                <a:latin typeface="Times New Roman" panose="02020603050405020304" pitchFamily="18" charset="0"/>
                <a:cs typeface="Times New Roman" panose="02020603050405020304" pitchFamily="18" charset="0"/>
              </a:rPr>
              <a:t>feelings</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different</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Cambria" panose="02040503050406030204" pitchFamily="18" charset="0"/>
                <a:cs typeface="Cambria" panose="020405030504060302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You</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should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_______about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your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health</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and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do</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homework</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en-US" altLang="zh-CN" sz="2800" dirty="0" smtClean="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Only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this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way</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you</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can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_______student</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care</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Cambria" panose="02040503050406030204" pitchFamily="18" charset="0"/>
                <a:cs typeface="Cambria" panose="020405030504060302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微语段训练营.jpg" descr="id:2147492295;FounderCES"/>
          <p:cNvPicPr/>
          <p:nvPr/>
        </p:nvPicPr>
        <p:blipFill>
          <a:blip r:embed="rId2"/>
          <a:stretch>
            <a:fillRect/>
          </a:stretch>
        </p:blipFill>
        <p:spPr>
          <a:xfrm>
            <a:off x="335360" y="1342717"/>
            <a:ext cx="11521280" cy="502107"/>
          </a:xfrm>
          <a:prstGeom prst="rect">
            <a:avLst/>
          </a:prstGeom>
        </p:spPr>
      </p:pic>
      <p:sp>
        <p:nvSpPr>
          <p:cNvPr id="2" name="矩形 1"/>
          <p:cNvSpPr/>
          <p:nvPr/>
        </p:nvSpPr>
        <p:spPr>
          <a:xfrm>
            <a:off x="4799856" y="2095976"/>
            <a:ext cx="1414105"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different</a:t>
            </a:r>
            <a:endParaRPr lang="zh-CN" altLang="en-US" dirty="0"/>
          </a:p>
        </p:txBody>
      </p:sp>
      <p:sp>
        <p:nvSpPr>
          <p:cNvPr id="4" name="矩形 3"/>
          <p:cNvSpPr/>
          <p:nvPr/>
        </p:nvSpPr>
        <p:spPr>
          <a:xfrm>
            <a:off x="8976320" y="2104834"/>
            <a:ext cx="1632113"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difference</a:t>
            </a:r>
            <a:endParaRPr lang="zh-CN" altLang="en-US" dirty="0"/>
          </a:p>
        </p:txBody>
      </p:sp>
      <p:sp>
        <p:nvSpPr>
          <p:cNvPr id="5" name="矩形 4"/>
          <p:cNvSpPr/>
          <p:nvPr/>
        </p:nvSpPr>
        <p:spPr>
          <a:xfrm>
            <a:off x="9760717" y="2708920"/>
            <a:ext cx="1693028"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differently</a:t>
            </a:r>
            <a:endParaRPr lang="zh-CN" altLang="en-US" dirty="0"/>
          </a:p>
        </p:txBody>
      </p:sp>
      <p:sp>
        <p:nvSpPr>
          <p:cNvPr id="7" name="矩形 6"/>
          <p:cNvSpPr/>
          <p:nvPr/>
        </p:nvSpPr>
        <p:spPr>
          <a:xfrm>
            <a:off x="1847528" y="3337828"/>
            <a:ext cx="1414105"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different</a:t>
            </a:r>
            <a:endParaRPr lang="zh-CN" altLang="en-US" dirty="0"/>
          </a:p>
        </p:txBody>
      </p:sp>
      <p:sp>
        <p:nvSpPr>
          <p:cNvPr id="8" name="矩形 7"/>
          <p:cNvSpPr/>
          <p:nvPr/>
        </p:nvSpPr>
        <p:spPr>
          <a:xfrm>
            <a:off x="2855640" y="4005064"/>
            <a:ext cx="780983"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care</a:t>
            </a:r>
            <a:endParaRPr lang="zh-CN" altLang="en-US" dirty="0"/>
          </a:p>
        </p:txBody>
      </p:sp>
      <p:sp>
        <p:nvSpPr>
          <p:cNvPr id="9" name="矩形 8"/>
          <p:cNvSpPr/>
          <p:nvPr/>
        </p:nvSpPr>
        <p:spPr>
          <a:xfrm>
            <a:off x="9840416" y="3933056"/>
            <a:ext cx="1459054" cy="523220"/>
          </a:xfrm>
          <a:prstGeom prst="rect">
            <a:avLst/>
          </a:prstGeom>
        </p:spPr>
        <p:txBody>
          <a:bodyPr wrap="none">
            <a:spAutoFit/>
          </a:bodyPr>
          <a:lstStyle/>
          <a:p>
            <a:r>
              <a:rPr lang="en-US" altLang="zh-CN" sz="2800" dirty="0" smtClean="0">
                <a:solidFill>
                  <a:srgbClr val="FF0000"/>
                </a:solidFill>
                <a:latin typeface="Times New Roman" panose="02020603050405020304" pitchFamily="18" charset="0"/>
                <a:ea typeface="方正书宋_GBK" panose="03000509000000000000" pitchFamily="65" charset="-122"/>
              </a:rPr>
              <a:t>carefully</a:t>
            </a:r>
            <a:endParaRPr lang="zh-CN" altLang="en-US" dirty="0"/>
          </a:p>
        </p:txBody>
      </p:sp>
      <p:sp>
        <p:nvSpPr>
          <p:cNvPr id="10" name="矩形 9"/>
          <p:cNvSpPr/>
          <p:nvPr/>
        </p:nvSpPr>
        <p:spPr>
          <a:xfrm>
            <a:off x="5505934" y="4633972"/>
            <a:ext cx="1180131"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careful</a:t>
            </a:r>
            <a:endParaRPr lang="zh-CN" altLang="en-US" dirty="0"/>
          </a:p>
        </p:txBody>
      </p:sp>
    </p:spTree>
    <p:extLst>
      <p:ext uri="{BB962C8B-B14F-4D97-AF65-F5344CB8AC3E}">
        <p14:creationId xmlns:p14="http://schemas.microsoft.com/office/powerpoint/2010/main" val="455399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7" grpId="0"/>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772816"/>
            <a:ext cx="11521280" cy="564514"/>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HZ-S92"/>
                <a:cs typeface="Times New Roman" panose="02020603050405020304" pitchFamily="18" charset="0"/>
              </a:rPr>
              <a:t>.</a:t>
            </a:r>
            <a:r>
              <a:rPr lang="en-US" altLang="zh-CN" sz="2800" b="1" dirty="0">
                <a:solidFill>
                  <a:srgbClr val="000000"/>
                </a:solidFill>
                <a:latin typeface="Times New Roman" panose="02020603050405020304" pitchFamily="18" charset="0"/>
                <a:cs typeface="Times New Roman" panose="02020603050405020304" pitchFamily="18" charset="0"/>
              </a:rPr>
              <a:t>forward</a:t>
            </a:r>
            <a:r>
              <a:rPr lang="en-US" altLang="zh-CN" sz="2800" dirty="0">
                <a:solidFill>
                  <a:srgbClr val="000000"/>
                </a:solidFill>
                <a:latin typeface="NEU-BZ-S92"/>
                <a:ea typeface="黑体" panose="02010609060101010101" pitchFamily="49" charset="-122"/>
                <a:cs typeface="Times New Roman" panose="02020603050405020304" pitchFamily="18" charset="0"/>
              </a:rPr>
              <a:t> </a:t>
            </a:r>
            <a:r>
              <a:rPr lang="en-US" altLang="zh-CN" sz="2800" b="1" i="1" dirty="0">
                <a:solidFill>
                  <a:srgbClr val="000000"/>
                </a:solidFill>
                <a:latin typeface="Times New Roman" panose="02020603050405020304" pitchFamily="18" charset="0"/>
                <a:cs typeface="Times New Roman" panose="02020603050405020304" pitchFamily="18" charset="0"/>
              </a:rPr>
              <a:t>adv</a:t>
            </a:r>
            <a:r>
              <a:rPr lang="en-US" altLang="zh-CN" sz="2800" i="1" dirty="0">
                <a:solidFill>
                  <a:srgbClr val="000000"/>
                </a:solidFill>
                <a:latin typeface="NEU-HZ-S92"/>
                <a:cs typeface="Times New Roman" panose="02020603050405020304" pitchFamily="18" charset="0"/>
              </a:rPr>
              <a:t>.</a:t>
            </a:r>
            <a:r>
              <a:rPr lang="zh-CN" altLang="zh-CN" sz="2800" dirty="0">
                <a:solidFill>
                  <a:srgbClr val="000000"/>
                </a:solidFill>
                <a:latin typeface="NEU-BZ-S92"/>
                <a:ea typeface="黑体" panose="02010609060101010101" pitchFamily="49" charset="-122"/>
                <a:cs typeface="Times New Roman" panose="02020603050405020304" pitchFamily="18" charset="0"/>
              </a:rPr>
              <a:t>向前</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熟词生义探究.jpg" descr="id:2147492302;FounderCES"/>
          <p:cNvPicPr/>
          <p:nvPr/>
        </p:nvPicPr>
        <p:blipFill>
          <a:blip r:embed="rId2"/>
          <a:stretch>
            <a:fillRect/>
          </a:stretch>
        </p:blipFill>
        <p:spPr>
          <a:xfrm>
            <a:off x="335360" y="1268760"/>
            <a:ext cx="11521280" cy="502107"/>
          </a:xfrm>
          <a:prstGeom prst="rect">
            <a:avLst/>
          </a:prstGeom>
        </p:spPr>
      </p:pic>
      <p:sp>
        <p:nvSpPr>
          <p:cNvPr id="4" name="矩形 3"/>
          <p:cNvSpPr/>
          <p:nvPr/>
        </p:nvSpPr>
        <p:spPr>
          <a:xfrm>
            <a:off x="335360" y="2492896"/>
            <a:ext cx="11521280" cy="1191673"/>
          </a:xfrm>
          <a:prstGeom prst="rect">
            <a:avLst/>
          </a:prstGeom>
          <a:ln>
            <a:solidFill>
              <a:schemeClr val="tx1"/>
            </a:solidFill>
          </a:ln>
        </p:spPr>
        <p:txBody>
          <a:bodyPr wrap="square" lIns="36000" tIns="0" rIns="36000" bIns="0">
            <a:spAutoFit/>
          </a:bodyPr>
          <a:lstStyle/>
          <a:p>
            <a:pPr algn="just">
              <a:lnSpc>
                <a:spcPct val="150000"/>
              </a:lnSpc>
              <a:spcAft>
                <a:spcPts val="0"/>
              </a:spcAft>
              <a:tabLst>
                <a:tab pos="5311140" algn="l"/>
              </a:tabLst>
            </a:pPr>
            <a:r>
              <a:rPr lang="zh-CN" altLang="zh-CN" sz="2800" dirty="0">
                <a:solidFill>
                  <a:srgbClr val="000000"/>
                </a:solidFill>
                <a:latin typeface="NEU-BZ-S92"/>
                <a:cs typeface="Times New Roman" panose="02020603050405020304" pitchFamily="18" charset="0"/>
              </a:rPr>
              <a:t>生义</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err="1">
                <a:solidFill>
                  <a:srgbClr val="000000"/>
                </a:solidFill>
                <a:latin typeface="Times New Roman" panose="02020603050405020304" pitchFamily="18" charset="0"/>
                <a:cs typeface="Times New Roman" panose="02020603050405020304" pitchFamily="18" charset="0"/>
              </a:rPr>
              <a:t>A</a:t>
            </a:r>
            <a:r>
              <a:rPr lang="en-US" altLang="zh-CN" sz="2800" dirty="0" err="1">
                <a:solidFill>
                  <a:srgbClr val="000000"/>
                </a:solidFill>
                <a:latin typeface="NEU-BZ-S92"/>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adj</a:t>
            </a:r>
            <a:r>
              <a:rPr lang="en-US" altLang="zh-CN" sz="2800" i="1"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向前的</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前进的　</a:t>
            </a:r>
            <a:r>
              <a:rPr lang="en-US" altLang="zh-CN" sz="2800" dirty="0" err="1">
                <a:solidFill>
                  <a:srgbClr val="000000"/>
                </a:solidFill>
                <a:latin typeface="Times New Roman" panose="02020603050405020304" pitchFamily="18" charset="0"/>
                <a:cs typeface="Times New Roman" panose="02020603050405020304" pitchFamily="18" charset="0"/>
              </a:rPr>
              <a:t>B</a:t>
            </a:r>
            <a:r>
              <a:rPr lang="en-US" altLang="zh-CN" sz="2800" dirty="0" err="1">
                <a:solidFill>
                  <a:srgbClr val="000000"/>
                </a:solidFill>
                <a:latin typeface="NEU-BZ-S92"/>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v</a:t>
            </a:r>
            <a:r>
              <a:rPr lang="en-US" altLang="zh-CN" sz="2800" i="1"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转寄</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转发　</a:t>
            </a:r>
            <a:r>
              <a:rPr lang="en-US" altLang="zh-CN" sz="2800" dirty="0" err="1">
                <a:solidFill>
                  <a:srgbClr val="000000"/>
                </a:solidFill>
                <a:latin typeface="Times New Roman" panose="02020603050405020304" pitchFamily="18" charset="0"/>
                <a:cs typeface="Times New Roman" panose="02020603050405020304" pitchFamily="18" charset="0"/>
              </a:rPr>
              <a:t>C</a:t>
            </a:r>
            <a:r>
              <a:rPr lang="en-US" altLang="zh-CN" sz="2800" dirty="0" err="1">
                <a:solidFill>
                  <a:srgbClr val="000000"/>
                </a:solidFill>
                <a:latin typeface="NEU-BZ-S92"/>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n</a:t>
            </a:r>
            <a:r>
              <a:rPr lang="en-US" altLang="zh-CN" sz="2800" i="1" dirty="0">
                <a:solidFill>
                  <a:srgbClr val="000000"/>
                </a:solidFill>
                <a:latin typeface="NEU-BZ-S92"/>
                <a:cs typeface="Times New Roman" panose="02020603050405020304" pitchFamily="18" charset="0"/>
              </a:rPr>
              <a:t>.</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足球、篮球等运动的</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前锋</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35360" y="3859217"/>
            <a:ext cx="11521280" cy="1874039"/>
          </a:xfrm>
          <a:prstGeom prst="rect">
            <a:avLst/>
          </a:prstGeom>
        </p:spPr>
        <p:txBody>
          <a:bodyPr wrap="square" lIns="36000" tIns="0" rIns="36000" bIns="0">
            <a:spAutoFit/>
          </a:bodyPr>
          <a:lstStyle/>
          <a:p>
            <a:pPr algn="just">
              <a:lnSpc>
                <a:spcPct val="150000"/>
              </a:lnSpc>
              <a:spcAft>
                <a:spcPts val="0"/>
              </a:spcAft>
              <a:tabLst>
                <a:tab pos="9869488"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I</a:t>
            </a:r>
            <a:r>
              <a:rPr lang="en-US" altLang="zh-CN" sz="28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ll</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forward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your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message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him</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9869488"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forward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scored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two</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goals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game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and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won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last</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9869488"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We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took</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few</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forward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steps</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 name="矩形 1"/>
          <p:cNvSpPr/>
          <p:nvPr/>
        </p:nvSpPr>
        <p:spPr>
          <a:xfrm>
            <a:off x="10560496" y="3832990"/>
            <a:ext cx="444352" cy="1953420"/>
          </a:xfrm>
          <a:prstGeom prst="rect">
            <a:avLst/>
          </a:prstGeom>
        </p:spPr>
        <p:txBody>
          <a:bodyPr wrap="none">
            <a:spAutoFit/>
          </a:bodyPr>
          <a:lstStyle/>
          <a:p>
            <a:pPr>
              <a:lnSpc>
                <a:spcPct val="150000"/>
              </a:lnSpc>
            </a:pPr>
            <a:r>
              <a:rPr lang="en-US" altLang="zh-CN" sz="2800" dirty="0" smtClean="0">
                <a:solidFill>
                  <a:srgbClr val="FF0000"/>
                </a:solidFill>
                <a:latin typeface="Times New Roman" panose="02020603050405020304" pitchFamily="18" charset="0"/>
                <a:ea typeface="方正书宋_GBK" panose="03000509000000000000" pitchFamily="65" charset="-122"/>
              </a:rPr>
              <a:t>B</a:t>
            </a:r>
          </a:p>
          <a:p>
            <a:pPr>
              <a:lnSpc>
                <a:spcPct val="150000"/>
              </a:lnSpc>
            </a:pPr>
            <a:r>
              <a:rPr lang="en-US" altLang="zh-CN" sz="2800" dirty="0" smtClean="0">
                <a:solidFill>
                  <a:srgbClr val="FF0000"/>
                </a:solidFill>
                <a:latin typeface="Times New Roman" panose="02020603050405020304" pitchFamily="18" charset="0"/>
                <a:ea typeface="方正书宋_GBK" panose="03000509000000000000" pitchFamily="65" charset="-122"/>
              </a:rPr>
              <a:t>C</a:t>
            </a:r>
          </a:p>
          <a:p>
            <a:pPr>
              <a:lnSpc>
                <a:spcPct val="150000"/>
              </a:lnSpc>
            </a:pPr>
            <a:r>
              <a:rPr lang="en-US" altLang="zh-CN" sz="2800" dirty="0" smtClean="0">
                <a:solidFill>
                  <a:srgbClr val="FF0000"/>
                </a:solidFill>
                <a:latin typeface="Times New Roman" panose="02020603050405020304" pitchFamily="18" charset="0"/>
                <a:ea typeface="方正书宋_GBK" panose="03000509000000000000" pitchFamily="65" charset="-122"/>
              </a:rPr>
              <a:t>A</a:t>
            </a:r>
            <a:endParaRPr lang="zh-CN" altLang="en-US" dirty="0"/>
          </a:p>
        </p:txBody>
      </p:sp>
    </p:spTree>
    <p:extLst>
      <p:ext uri="{BB962C8B-B14F-4D97-AF65-F5344CB8AC3E}">
        <p14:creationId xmlns:p14="http://schemas.microsoft.com/office/powerpoint/2010/main" val="863761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564514"/>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HZ-S92"/>
                <a:cs typeface="Times New Roman" panose="02020603050405020304" pitchFamily="18" charset="0"/>
              </a:rPr>
              <a:t>.</a:t>
            </a:r>
            <a:r>
              <a:rPr lang="en-US" altLang="zh-CN" sz="2800" b="1" dirty="0">
                <a:solidFill>
                  <a:srgbClr val="000000"/>
                </a:solidFill>
                <a:latin typeface="Times New Roman" panose="02020603050405020304" pitchFamily="18" charset="0"/>
                <a:cs typeface="Times New Roman" panose="02020603050405020304" pitchFamily="18" charset="0"/>
              </a:rPr>
              <a:t>plenty</a:t>
            </a:r>
            <a:r>
              <a:rPr lang="en-US" altLang="zh-CN" sz="2800" dirty="0">
                <a:solidFill>
                  <a:srgbClr val="000000"/>
                </a:solidFill>
                <a:latin typeface="NEU-BZ-S92"/>
                <a:ea typeface="黑体" panose="02010609060101010101" pitchFamily="49" charset="-122"/>
                <a:cs typeface="Times New Roman" panose="02020603050405020304" pitchFamily="18" charset="0"/>
              </a:rPr>
              <a:t> </a:t>
            </a:r>
            <a:r>
              <a:rPr lang="en-US" altLang="zh-CN" sz="2800" b="1" i="1" dirty="0">
                <a:solidFill>
                  <a:srgbClr val="000000"/>
                </a:solidFill>
                <a:latin typeface="Times New Roman" panose="02020603050405020304" pitchFamily="18" charset="0"/>
                <a:cs typeface="Times New Roman" panose="02020603050405020304" pitchFamily="18" charset="0"/>
              </a:rPr>
              <a:t>pron</a:t>
            </a:r>
            <a:r>
              <a:rPr lang="en-US" altLang="zh-CN" sz="2800" i="1" dirty="0">
                <a:solidFill>
                  <a:srgbClr val="000000"/>
                </a:solidFill>
                <a:latin typeface="NEU-HZ-S92"/>
                <a:cs typeface="Times New Roman" panose="02020603050405020304" pitchFamily="18" charset="0"/>
              </a:rPr>
              <a:t>.</a:t>
            </a:r>
            <a:r>
              <a:rPr lang="zh-CN" altLang="zh-CN" sz="2800" dirty="0">
                <a:solidFill>
                  <a:srgbClr val="000000"/>
                </a:solidFill>
                <a:latin typeface="NEU-BZ-S92"/>
                <a:ea typeface="黑体" panose="02010609060101010101" pitchFamily="49" charset="-122"/>
                <a:cs typeface="Times New Roman" panose="02020603050405020304" pitchFamily="18" charset="0"/>
              </a:rPr>
              <a:t>大量</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35360" y="1994624"/>
            <a:ext cx="11521280" cy="581378"/>
          </a:xfrm>
          <a:prstGeom prst="rect">
            <a:avLst/>
          </a:prstGeom>
          <a:ln>
            <a:solidFill>
              <a:schemeClr val="tx1"/>
            </a:solidFill>
          </a:ln>
        </p:spPr>
        <p:txBody>
          <a:bodyPr wrap="square" lIns="36000" tIns="0" rIns="36000" bIns="0">
            <a:spAutoFit/>
          </a:bodyPr>
          <a:lstStyle/>
          <a:p>
            <a:pPr algn="ctr">
              <a:lnSpc>
                <a:spcPct val="150000"/>
              </a:lnSpc>
              <a:spcAft>
                <a:spcPts val="0"/>
              </a:spcAft>
              <a:tabLst>
                <a:tab pos="5311140" algn="l"/>
              </a:tabLst>
            </a:pPr>
            <a:r>
              <a:rPr lang="zh-CN" altLang="zh-CN" sz="2800">
                <a:solidFill>
                  <a:srgbClr val="000000"/>
                </a:solidFill>
                <a:latin typeface="NEU-BZ-S92"/>
                <a:cs typeface="Times New Roman" panose="02020603050405020304" pitchFamily="18" charset="0"/>
              </a:rPr>
              <a:t>生义</a:t>
            </a:r>
            <a:r>
              <a:rPr lang="en-US" altLang="zh-CN" sz="2800">
                <a:solidFill>
                  <a:srgbClr val="000000"/>
                </a:solidFill>
                <a:latin typeface="方正书宋_GBK" panose="03000509000000000000" pitchFamily="65" charset="-122"/>
                <a:cs typeface="Times New Roman" panose="02020603050405020304" pitchFamily="18" charset="0"/>
              </a:rPr>
              <a:t>:</a:t>
            </a:r>
            <a:r>
              <a:rPr lang="en-US" altLang="zh-CN" sz="2800">
                <a:solidFill>
                  <a:srgbClr val="000000"/>
                </a:solidFill>
                <a:latin typeface="Times New Roman" panose="02020603050405020304" pitchFamily="18" charset="0"/>
                <a:cs typeface="Times New Roman" panose="02020603050405020304" pitchFamily="18" charset="0"/>
              </a:rPr>
              <a:t>A</a:t>
            </a:r>
            <a:r>
              <a:rPr lang="en-US" altLang="zh-CN" sz="2800">
                <a:solidFill>
                  <a:srgbClr val="000000"/>
                </a:solidFill>
                <a:latin typeface="NEU-BZ-S92"/>
                <a:cs typeface="Times New Roman" panose="02020603050405020304" pitchFamily="18" charset="0"/>
              </a:rPr>
              <a:t>.</a:t>
            </a:r>
            <a:r>
              <a:rPr lang="en-US" altLang="zh-CN" sz="2800" i="1">
                <a:solidFill>
                  <a:srgbClr val="000000"/>
                </a:solidFill>
                <a:latin typeface="Times New Roman" panose="02020603050405020304" pitchFamily="18" charset="0"/>
                <a:cs typeface="Times New Roman" panose="02020603050405020304" pitchFamily="18" charset="0"/>
              </a:rPr>
              <a:t>adv</a:t>
            </a:r>
            <a:r>
              <a:rPr lang="en-US" altLang="zh-CN" sz="2800" i="1">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十分</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非常　</a:t>
            </a:r>
            <a:r>
              <a:rPr lang="en-US" altLang="zh-CN" sz="2800">
                <a:solidFill>
                  <a:srgbClr val="000000"/>
                </a:solidFill>
                <a:latin typeface="Times New Roman" panose="02020603050405020304" pitchFamily="18" charset="0"/>
                <a:cs typeface="Times New Roman" panose="02020603050405020304" pitchFamily="18" charset="0"/>
              </a:rPr>
              <a:t>B</a:t>
            </a:r>
            <a:r>
              <a:rPr lang="en-US" altLang="zh-CN" sz="2800">
                <a:solidFill>
                  <a:srgbClr val="000000"/>
                </a:solidFill>
                <a:latin typeface="NEU-BZ-S92"/>
                <a:cs typeface="Times New Roman" panose="02020603050405020304" pitchFamily="18" charset="0"/>
              </a:rPr>
              <a:t>.</a:t>
            </a:r>
            <a:r>
              <a:rPr lang="en-US" altLang="zh-CN" sz="2800" i="1">
                <a:solidFill>
                  <a:srgbClr val="000000"/>
                </a:solidFill>
                <a:latin typeface="Times New Roman" panose="02020603050405020304" pitchFamily="18" charset="0"/>
                <a:cs typeface="Times New Roman" panose="02020603050405020304" pitchFamily="18" charset="0"/>
              </a:rPr>
              <a:t>n</a:t>
            </a:r>
            <a:r>
              <a:rPr lang="en-US" altLang="zh-CN" sz="2800" i="1">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富裕</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充裕</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35360" y="2748768"/>
            <a:ext cx="11521280" cy="1227708"/>
          </a:xfrm>
          <a:prstGeom prst="rect">
            <a:avLst/>
          </a:prstGeom>
        </p:spPr>
        <p:txBody>
          <a:bodyPr wrap="square" lIns="36000" tIns="0" rIns="36000" bIns="0">
            <a:spAutoFit/>
          </a:bodyPr>
          <a:lstStyle/>
          <a:p>
            <a:pPr algn="just">
              <a:lnSpc>
                <a:spcPct val="150000"/>
              </a:lnSpc>
              <a:spcAft>
                <a:spcPts val="0"/>
              </a:spcAft>
              <a:tabLst>
                <a:tab pos="8342313" algn="l"/>
              </a:tabLst>
            </a:pPr>
            <a:r>
              <a:rPr lang="en-US" altLang="zh-CN" sz="2800" dirty="0" smtClean="0">
                <a:solidFill>
                  <a:srgbClr val="000000"/>
                </a:solidFill>
                <a:latin typeface="方正书宋_GBK" panose="03000509000000000000" pitchFamily="65" charset="-122"/>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1</a:t>
            </a:r>
            <a:r>
              <a:rPr lang="en-US" altLang="zh-CN" sz="2800" dirty="0" smtClean="0">
                <a:solidFill>
                  <a:srgbClr val="000000"/>
                </a:solidFill>
                <a:latin typeface="方正书宋_GBK" panose="03000509000000000000" pitchFamily="65" charset="-122"/>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Everyone</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is</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happier</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in</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times</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of</a:t>
            </a:r>
            <a:r>
              <a:rPr lang="en-US" altLang="zh-CN" sz="2800" dirty="0" smtClean="0">
                <a:solidFill>
                  <a:srgbClr val="000000"/>
                </a:solidFill>
                <a:latin typeface="NEU-BZ-S92"/>
                <a:cs typeface="Times New Roman" panose="02020603050405020304" pitchFamily="18" charset="0"/>
              </a:rPr>
              <a:t> </a:t>
            </a:r>
            <a:r>
              <a:rPr lang="en-US" altLang="zh-CN" sz="2800" u="sng" dirty="0" smtClean="0">
                <a:solidFill>
                  <a:srgbClr val="000000"/>
                </a:solidFill>
                <a:uFill>
                  <a:solidFill>
                    <a:srgbClr val="000000"/>
                  </a:solidFill>
                </a:uFill>
                <a:latin typeface="Times New Roman" panose="02020603050405020304" pitchFamily="18" charset="0"/>
                <a:cs typeface="Times New Roman" panose="02020603050405020304" pitchFamily="18" charset="0"/>
              </a:rPr>
              <a:t>plenty</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endParaRPr lang="zh-CN" altLang="zh-CN" sz="1200" dirty="0" smtClean="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8342313" algn="l"/>
              </a:tabLst>
            </a:pPr>
            <a:r>
              <a:rPr lang="en-US" altLang="zh-CN" sz="2800" dirty="0" smtClean="0">
                <a:solidFill>
                  <a:srgbClr val="000000"/>
                </a:solidFill>
                <a:latin typeface="方正书宋_GBK" panose="03000509000000000000" pitchFamily="65" charset="-122"/>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2</a:t>
            </a:r>
            <a:r>
              <a:rPr lang="en-US" altLang="zh-CN" sz="2800" dirty="0" smtClean="0">
                <a:solidFill>
                  <a:srgbClr val="000000"/>
                </a:solidFill>
                <a:latin typeface="方正书宋_GBK" panose="03000509000000000000" pitchFamily="65" charset="-122"/>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She</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knows</a:t>
            </a:r>
            <a:r>
              <a:rPr lang="en-US" altLang="zh-CN" sz="2800" dirty="0" smtClean="0">
                <a:solidFill>
                  <a:srgbClr val="000000"/>
                </a:solidFill>
                <a:latin typeface="NEU-BZ-S92"/>
                <a:cs typeface="Times New Roman" panose="02020603050405020304" pitchFamily="18" charset="0"/>
              </a:rPr>
              <a:t> </a:t>
            </a:r>
            <a:r>
              <a:rPr lang="en-US" altLang="zh-CN" sz="2800" u="sng" dirty="0" smtClean="0">
                <a:solidFill>
                  <a:srgbClr val="000000"/>
                </a:solidFill>
                <a:uFill>
                  <a:solidFill>
                    <a:srgbClr val="000000"/>
                  </a:solidFill>
                </a:uFill>
                <a:latin typeface="Times New Roman" panose="02020603050405020304" pitchFamily="18" charset="0"/>
                <a:cs typeface="Times New Roman" panose="02020603050405020304" pitchFamily="18" charset="0"/>
              </a:rPr>
              <a:t>plenty</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well</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what</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to</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do</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a:t>
            </a:r>
            <a:r>
              <a:rPr lang="en-US" altLang="zh-CN" sz="2800" dirty="0">
                <a:solidFill>
                  <a:srgbClr val="000000"/>
                </a:solidFill>
                <a:latin typeface="Times New Roman" panose="02020603050405020304" pitchFamily="18" charset="0"/>
                <a:cs typeface="Times New Roman" panose="02020603050405020304" pitchFamily="18" charset="0"/>
              </a:rPr>
              <a:t>__</a:t>
            </a:r>
            <a:r>
              <a:rPr lang="en-US" altLang="zh-CN" sz="2800" dirty="0" smtClean="0">
                <a:solidFill>
                  <a:srgbClr val="000000"/>
                </a:solidFill>
                <a:latin typeface="Times New Roman" panose="02020603050405020304" pitchFamily="18" charset="0"/>
                <a:cs typeface="Times New Roman" panose="02020603050405020304" pitchFamily="18" charset="0"/>
              </a:rPr>
              <a:t>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9192344" y="2708920"/>
            <a:ext cx="444352" cy="1384995"/>
          </a:xfrm>
          <a:prstGeom prst="rect">
            <a:avLst/>
          </a:prstGeom>
        </p:spPr>
        <p:txBody>
          <a:bodyPr wrap="none">
            <a:spAutoFit/>
          </a:bodyPr>
          <a:lstStyle/>
          <a:p>
            <a:pPr>
              <a:lnSpc>
                <a:spcPct val="150000"/>
              </a:lnSpc>
            </a:pPr>
            <a:r>
              <a:rPr lang="en-US" altLang="zh-CN" sz="2800" dirty="0" smtClean="0">
                <a:solidFill>
                  <a:srgbClr val="FF0000"/>
                </a:solidFill>
                <a:latin typeface="Times New Roman" panose="02020603050405020304" pitchFamily="18" charset="0"/>
                <a:ea typeface="方正书宋_GBK" panose="03000509000000000000" pitchFamily="65" charset="-122"/>
              </a:rPr>
              <a:t>B</a:t>
            </a:r>
          </a:p>
          <a:p>
            <a:pPr>
              <a:lnSpc>
                <a:spcPct val="150000"/>
              </a:lnSpc>
            </a:pPr>
            <a:r>
              <a:rPr lang="en-US" altLang="zh-CN" sz="2800" dirty="0" smtClean="0">
                <a:solidFill>
                  <a:srgbClr val="FF0000"/>
                </a:solidFill>
                <a:latin typeface="Times New Roman" panose="02020603050405020304" pitchFamily="18" charset="0"/>
                <a:ea typeface="方正书宋_GBK" panose="03000509000000000000" pitchFamily="65" charset="-122"/>
              </a:rPr>
              <a:t>A</a:t>
            </a:r>
            <a:endParaRPr lang="zh-CN" altLang="en-US" dirty="0"/>
          </a:p>
        </p:txBody>
      </p:sp>
    </p:spTree>
    <p:extLst>
      <p:ext uri="{BB962C8B-B14F-4D97-AF65-F5344CB8AC3E}">
        <p14:creationId xmlns:p14="http://schemas.microsoft.com/office/powerpoint/2010/main" val="1285166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主题剖析.jpg" descr="id:2147492236;FounderCES"/>
          <p:cNvPicPr/>
          <p:nvPr/>
        </p:nvPicPr>
        <p:blipFill>
          <a:blip r:embed="rId2"/>
          <a:stretch>
            <a:fillRect/>
          </a:stretch>
        </p:blipFill>
        <p:spPr>
          <a:xfrm>
            <a:off x="350806" y="1304191"/>
            <a:ext cx="4483735" cy="862965"/>
          </a:xfrm>
          <a:prstGeom prst="rect">
            <a:avLst/>
          </a:prstGeom>
        </p:spPr>
      </p:pic>
      <p:pic>
        <p:nvPicPr>
          <p:cNvPr id="5" name="e009.jpg" descr="id:2147492755;FounderCES"/>
          <p:cNvPicPr/>
          <p:nvPr/>
        </p:nvPicPr>
        <p:blipFill>
          <a:blip r:embed="rId3"/>
          <a:stretch>
            <a:fillRect/>
          </a:stretch>
        </p:blipFill>
        <p:spPr>
          <a:xfrm>
            <a:off x="350806" y="2387813"/>
            <a:ext cx="7190740" cy="3993515"/>
          </a:xfrm>
          <a:prstGeom prst="rect">
            <a:avLst/>
          </a:prstGeom>
        </p:spPr>
      </p:pic>
    </p:spTree>
    <p:extLst>
      <p:ext uri="{BB962C8B-B14F-4D97-AF65-F5344CB8AC3E}">
        <p14:creationId xmlns:p14="http://schemas.microsoft.com/office/powerpoint/2010/main" val="27402178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2204864"/>
            <a:ext cx="11521280" cy="1874039"/>
          </a:xfrm>
          <a:prstGeom prst="rect">
            <a:avLst/>
          </a:prstGeom>
        </p:spPr>
        <p:txBody>
          <a:bodyPr wrap="square" lIns="36000" tIns="0" rIns="36000" bIns="0">
            <a:spAutoFit/>
          </a:bodyPr>
          <a:lstStyle/>
          <a:p>
            <a:pPr algn="just">
              <a:lnSpc>
                <a:spcPct val="150000"/>
              </a:lnSpc>
              <a:spcAft>
                <a:spcPts val="0"/>
              </a:spcAft>
              <a:tabLst>
                <a:tab pos="5311140" algn="l"/>
              </a:tabLst>
            </a:pPr>
            <a:r>
              <a:rPr lang="zh-CN" altLang="zh-CN" sz="2800">
                <a:solidFill>
                  <a:srgbClr val="000000"/>
                </a:solidFill>
                <a:latin typeface="NEU-BZ-S92"/>
                <a:ea typeface="黑体" panose="02010609060101010101" pitchFamily="49" charset="-122"/>
                <a:cs typeface="Times New Roman" panose="02020603050405020304" pitchFamily="18" charset="0"/>
              </a:rPr>
              <a:t>【典型例题】</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zh-CN" altLang="zh-CN" sz="2800">
                <a:solidFill>
                  <a:srgbClr val="000000"/>
                </a:solidFill>
                <a:latin typeface="NEU-BZ-S92"/>
                <a:cs typeface="Times New Roman" panose="02020603050405020304" pitchFamily="18" charset="0"/>
              </a:rPr>
              <a:t>为了使同学们在学校能更加健康快乐地成长</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学校决定向同学们征求建议。假如你是</a:t>
            </a:r>
            <a:r>
              <a:rPr lang="en-US" altLang="zh-CN" sz="2800">
                <a:solidFill>
                  <a:srgbClr val="000000"/>
                </a:solidFill>
                <a:latin typeface="Times New Roman" panose="02020603050405020304" pitchFamily="18" charset="0"/>
                <a:cs typeface="Times New Roman" panose="02020603050405020304" pitchFamily="18" charset="0"/>
              </a:rPr>
              <a:t>Eric</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请结合下面图示信息</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用英语向校长写一封建议信。</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经典范文展示.jpg" descr="id:2147492250;FounderCES"/>
          <p:cNvPicPr/>
          <p:nvPr/>
        </p:nvPicPr>
        <p:blipFill>
          <a:blip r:embed="rId2"/>
          <a:stretch>
            <a:fillRect/>
          </a:stretch>
        </p:blipFill>
        <p:spPr>
          <a:xfrm>
            <a:off x="360233" y="1293633"/>
            <a:ext cx="4425315" cy="855345"/>
          </a:xfrm>
          <a:prstGeom prst="rect">
            <a:avLst/>
          </a:prstGeom>
        </p:spPr>
      </p:pic>
      <p:pic>
        <p:nvPicPr>
          <p:cNvPr id="4" name="e010.jpg" descr="id:2147492769;FounderCES"/>
          <p:cNvPicPr/>
          <p:nvPr/>
        </p:nvPicPr>
        <p:blipFill>
          <a:blip r:embed="rId3"/>
          <a:stretch>
            <a:fillRect/>
          </a:stretch>
        </p:blipFill>
        <p:spPr>
          <a:xfrm>
            <a:off x="3681742" y="4082011"/>
            <a:ext cx="4828515" cy="2553980"/>
          </a:xfrm>
          <a:prstGeom prst="rect">
            <a:avLst/>
          </a:prstGeom>
        </p:spPr>
      </p:pic>
    </p:spTree>
    <p:extLst>
      <p:ext uri="{BB962C8B-B14F-4D97-AF65-F5344CB8AC3E}">
        <p14:creationId xmlns:p14="http://schemas.microsoft.com/office/powerpoint/2010/main" val="17587012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1857175"/>
          </a:xfrm>
          <a:prstGeom prst="rect">
            <a:avLst/>
          </a:prstGeom>
        </p:spPr>
        <p:txBody>
          <a:bodyPr wrap="square" lIns="36000" tIns="0" rIns="36000" bIns="0">
            <a:spAutoFit/>
          </a:bodyPr>
          <a:lstStyle/>
          <a:p>
            <a:pPr indent="711200" algn="just">
              <a:lnSpc>
                <a:spcPct val="150000"/>
              </a:lnSpc>
              <a:spcAft>
                <a:spcPts val="0"/>
              </a:spcAft>
              <a:tabLst>
                <a:tab pos="5311140" algn="l"/>
              </a:tabLst>
            </a:pPr>
            <a:r>
              <a:rPr lang="zh-CN" altLang="zh-CN" sz="2800">
                <a:solidFill>
                  <a:srgbClr val="000000"/>
                </a:solidFill>
                <a:latin typeface="NEU-BZ-S92"/>
                <a:cs typeface="Times New Roman" panose="02020603050405020304" pitchFamily="18" charset="0"/>
              </a:rPr>
              <a:t>要求</a:t>
            </a:r>
            <a:r>
              <a:rPr lang="en-US" altLang="zh-CN" sz="2800">
                <a:solidFill>
                  <a:srgbClr val="000000"/>
                </a:solidFill>
                <a:latin typeface="方正书宋_GBK" panose="03000509000000000000" pitchFamily="65" charset="-122"/>
                <a:cs typeface="Times New Roman" panose="02020603050405020304" pitchFamily="18" charset="0"/>
              </a:rPr>
              <a:t>:</a:t>
            </a:r>
            <a:r>
              <a:rPr lang="en-US" altLang="zh-CN" sz="2800">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文中应包含图片提示的所有信息</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可适当发挥</a:t>
            </a:r>
            <a:r>
              <a:rPr lang="en-US" altLang="zh-CN" sz="2800">
                <a:solidFill>
                  <a:srgbClr val="000000"/>
                </a:solidFill>
                <a:latin typeface="方正书宋_GBK" panose="03000509000000000000" pitchFamily="65" charset="-122"/>
                <a:cs typeface="Times New Roman" panose="02020603050405020304" pitchFamily="18" charset="0"/>
              </a:rPr>
              <a:t>;</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en-US" altLang="zh-CN" sz="2800">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文中不得出现考生的真实姓名和校名</a:t>
            </a:r>
            <a:r>
              <a:rPr lang="en-US" altLang="zh-CN" sz="2800">
                <a:solidFill>
                  <a:srgbClr val="000000"/>
                </a:solidFill>
                <a:latin typeface="方正书宋_GBK" panose="03000509000000000000" pitchFamily="65" charset="-122"/>
                <a:cs typeface="Times New Roman" panose="02020603050405020304" pitchFamily="18" charset="0"/>
              </a:rPr>
              <a:t>;</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en-US" altLang="zh-CN" sz="2800">
                <a:solidFill>
                  <a:srgbClr val="000000"/>
                </a:solidFill>
                <a:latin typeface="Times New Roman" panose="02020603050405020304" pitchFamily="18" charset="0"/>
                <a:cs typeface="Times New Roman" panose="02020603050405020304" pitchFamily="18" charset="0"/>
              </a:rPr>
              <a:t>3</a:t>
            </a:r>
            <a:r>
              <a:rPr lang="en-US" altLang="zh-CN" sz="2800">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词数</a:t>
            </a:r>
            <a:r>
              <a:rPr lang="en-US" altLang="zh-CN" sz="2800">
                <a:solidFill>
                  <a:srgbClr val="000000"/>
                </a:solidFill>
                <a:latin typeface="Times New Roman" panose="02020603050405020304" pitchFamily="18" charset="0"/>
                <a:cs typeface="Times New Roman" panose="02020603050405020304" pitchFamily="18" charset="0"/>
              </a:rPr>
              <a:t>80</a:t>
            </a:r>
            <a:r>
              <a:rPr lang="zh-CN" altLang="zh-CN" sz="2800">
                <a:solidFill>
                  <a:srgbClr val="000000"/>
                </a:solidFill>
                <a:latin typeface="NEU-BZ-S92"/>
                <a:cs typeface="Times New Roman" panose="02020603050405020304" pitchFamily="18" charset="0"/>
              </a:rPr>
              <a:t>左右。</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353332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545342"/>
          </a:xfrm>
          <a:prstGeom prst="rect">
            <a:avLst/>
          </a:prstGeom>
        </p:spPr>
        <p:txBody>
          <a:bodyPr wrap="square" lIns="36000" tIns="0" rIns="36000" bIns="0">
            <a:spAutoFit/>
          </a:bodyPr>
          <a:lstStyle/>
          <a:p>
            <a:pPr algn="just">
              <a:lnSpc>
                <a:spcPct val="150000"/>
              </a:lnSpc>
              <a:spcAft>
                <a:spcPts val="0"/>
              </a:spcAft>
              <a:tabLst>
                <a:tab pos="5311140" algn="l"/>
              </a:tabLst>
            </a:pPr>
            <a:r>
              <a:rPr lang="zh-CN" altLang="zh-CN" sz="2800">
                <a:solidFill>
                  <a:srgbClr val="000000"/>
                </a:solidFill>
                <a:latin typeface="NEU-BZ-S92"/>
                <a:ea typeface="黑体" panose="02010609060101010101" pitchFamily="49" charset="-122"/>
                <a:cs typeface="Times New Roman" panose="02020603050405020304" pitchFamily="18" charset="0"/>
              </a:rPr>
              <a:t>【思路点拨】</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e011.jpg" descr="id:2147492776;FounderCES"/>
          <p:cNvPicPr/>
          <p:nvPr/>
        </p:nvPicPr>
        <p:blipFill>
          <a:blip r:embed="rId2"/>
          <a:stretch>
            <a:fillRect/>
          </a:stretch>
        </p:blipFill>
        <p:spPr>
          <a:xfrm>
            <a:off x="335360" y="1988840"/>
            <a:ext cx="6810375" cy="3357245"/>
          </a:xfrm>
          <a:prstGeom prst="rect">
            <a:avLst/>
          </a:prstGeom>
        </p:spPr>
      </p:pic>
    </p:spTree>
    <p:extLst>
      <p:ext uri="{BB962C8B-B14F-4D97-AF65-F5344CB8AC3E}">
        <p14:creationId xmlns:p14="http://schemas.microsoft.com/office/powerpoint/2010/main" val="15749915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3877985"/>
          </a:xfrm>
          <a:prstGeom prst="rect">
            <a:avLst/>
          </a:prstGeom>
        </p:spPr>
        <p:txBody>
          <a:bodyPr wrap="square" lIns="36000" tIns="0" rIns="36000" bIns="0">
            <a:spAutoFit/>
          </a:bodyPr>
          <a:lstStyle/>
          <a:p>
            <a:pPr algn="just">
              <a:lnSpc>
                <a:spcPct val="150000"/>
              </a:lnSpc>
              <a:spcAft>
                <a:spcPts val="0"/>
              </a:spcAft>
              <a:tabLst>
                <a:tab pos="5919788" algn="l"/>
              </a:tabLst>
            </a:pPr>
            <a:r>
              <a:rPr lang="zh-CN" altLang="zh-CN" sz="2800" dirty="0">
                <a:solidFill>
                  <a:srgbClr val="000000"/>
                </a:solidFill>
                <a:latin typeface="NEU-BZ-S92"/>
                <a:ea typeface="黑体" panose="02010609060101010101" pitchFamily="49" charset="-122"/>
                <a:cs typeface="Times New Roman" panose="02020603050405020304" pitchFamily="18" charset="0"/>
              </a:rPr>
              <a:t>【素材积累】</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919788" algn="l"/>
              </a:tabLst>
            </a:pPr>
            <a:r>
              <a:rPr lang="zh-CN" altLang="zh-CN" sz="2800" dirty="0">
                <a:solidFill>
                  <a:srgbClr val="000000"/>
                </a:solidFill>
                <a:latin typeface="NEU-BZ-S92"/>
                <a:ea typeface="黑体" panose="02010609060101010101" pitchFamily="49" charset="-122"/>
                <a:cs typeface="Times New Roman" panose="02020603050405020304" pitchFamily="18" charset="0"/>
              </a:rPr>
              <a:t>常用短语</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919788"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a:cs typeface="Times New Roman" panose="02020603050405020304" pitchFamily="18" charset="0"/>
              </a:rPr>
              <a:t>.</a:t>
            </a:r>
            <a:r>
              <a:rPr lang="zh-CN" altLang="zh-CN" sz="2800" dirty="0" smtClean="0">
                <a:solidFill>
                  <a:srgbClr val="000000"/>
                </a:solidFill>
                <a:latin typeface="NEU-BZ-S92"/>
                <a:cs typeface="Times New Roman" panose="02020603050405020304" pitchFamily="18" charset="0"/>
              </a:rPr>
              <a:t>经常</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919788"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课余</a:t>
            </a:r>
            <a:r>
              <a:rPr lang="zh-CN" altLang="zh-CN" sz="2800" dirty="0" smtClean="0">
                <a:solidFill>
                  <a:srgbClr val="000000"/>
                </a:solidFill>
                <a:latin typeface="NEU-BZ-S92"/>
                <a:cs typeface="Times New Roman" panose="02020603050405020304" pitchFamily="18" charset="0"/>
              </a:rPr>
              <a:t>活动</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919788"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关于</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就……</a:t>
            </a:r>
            <a:r>
              <a:rPr lang="zh-CN" altLang="zh-CN" sz="2800" dirty="0" smtClean="0">
                <a:solidFill>
                  <a:srgbClr val="000000"/>
                </a:solidFill>
                <a:latin typeface="NEU-BZ-S92"/>
                <a:cs typeface="Times New Roman" panose="02020603050405020304" pitchFamily="18" charset="0"/>
              </a:rPr>
              <a:t>而言</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919788"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NEU-BZ-S92"/>
                <a:cs typeface="Times New Roman" panose="02020603050405020304" pitchFamily="18" charset="0"/>
              </a:rPr>
              <a:t>.</a:t>
            </a:r>
            <a:r>
              <a:rPr lang="zh-CN" altLang="zh-CN" sz="2800" dirty="0" smtClean="0">
                <a:solidFill>
                  <a:srgbClr val="000000"/>
                </a:solidFill>
                <a:latin typeface="NEU-BZ-S92"/>
                <a:cs typeface="Times New Roman" panose="02020603050405020304" pitchFamily="18" charset="0"/>
              </a:rPr>
              <a:t>并且</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 name="矩形 1"/>
          <p:cNvSpPr/>
          <p:nvPr/>
        </p:nvSpPr>
        <p:spPr>
          <a:xfrm>
            <a:off x="6888088" y="2564904"/>
            <a:ext cx="1749197"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more often</a:t>
            </a:r>
            <a:endParaRPr lang="zh-CN" altLang="en-US" dirty="0"/>
          </a:p>
        </p:txBody>
      </p:sp>
      <p:sp>
        <p:nvSpPr>
          <p:cNvPr id="3" name="矩形 2"/>
          <p:cNvSpPr/>
          <p:nvPr/>
        </p:nvSpPr>
        <p:spPr>
          <a:xfrm>
            <a:off x="6312024" y="3248098"/>
            <a:ext cx="3032433"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after-class activities</a:t>
            </a:r>
            <a:endParaRPr lang="zh-CN" altLang="en-US" dirty="0"/>
          </a:p>
        </p:txBody>
      </p:sp>
      <p:sp>
        <p:nvSpPr>
          <p:cNvPr id="4" name="矩形 3"/>
          <p:cNvSpPr/>
          <p:nvPr/>
        </p:nvSpPr>
        <p:spPr>
          <a:xfrm>
            <a:off x="7331950" y="3931292"/>
            <a:ext cx="992579"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as for</a:t>
            </a:r>
            <a:endParaRPr lang="zh-CN" altLang="en-US" dirty="0"/>
          </a:p>
        </p:txBody>
      </p:sp>
      <p:sp>
        <p:nvSpPr>
          <p:cNvPr id="5" name="矩形 4"/>
          <p:cNvSpPr/>
          <p:nvPr/>
        </p:nvSpPr>
        <p:spPr>
          <a:xfrm>
            <a:off x="6888088" y="4539018"/>
            <a:ext cx="1948995"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what</a:t>
            </a:r>
            <a:r>
              <a:rPr lang="en-US" altLang="zh-CN" sz="2800" dirty="0">
                <a:solidFill>
                  <a:srgbClr val="FF0000"/>
                </a:solidFill>
                <a:latin typeface="Times New Roman" panose="02020603050405020304" pitchFamily="18" charset="0"/>
                <a:ea typeface="Times New Roman" panose="02020603050405020304" pitchFamily="18" charset="0"/>
              </a:rPr>
              <a:t>’</a:t>
            </a:r>
            <a:r>
              <a:rPr lang="en-US" altLang="zh-CN" sz="2800" dirty="0">
                <a:solidFill>
                  <a:srgbClr val="FF0000"/>
                </a:solidFill>
                <a:latin typeface="Times New Roman" panose="02020603050405020304" pitchFamily="18" charset="0"/>
                <a:ea typeface="方正书宋_GBK" panose="03000509000000000000" pitchFamily="65" charset="-122"/>
              </a:rPr>
              <a:t>s more</a:t>
            </a:r>
            <a:endParaRPr lang="zh-CN" altLang="en-US" dirty="0"/>
          </a:p>
        </p:txBody>
      </p:sp>
    </p:spTree>
    <p:extLst>
      <p:ext uri="{BB962C8B-B14F-4D97-AF65-F5344CB8AC3E}">
        <p14:creationId xmlns:p14="http://schemas.microsoft.com/office/powerpoint/2010/main" val="2938487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5235279"/>
          </a:xfrm>
          <a:prstGeom prst="rect">
            <a:avLst/>
          </a:prstGeom>
        </p:spPr>
        <p:txBody>
          <a:bodyPr wrap="square" lIns="36000" tIns="0" rIns="36000" bIns="0">
            <a:spAutoFit/>
          </a:bodyPr>
          <a:lstStyle/>
          <a:p>
            <a:pPr algn="just">
              <a:lnSpc>
                <a:spcPct val="135000"/>
              </a:lnSpc>
              <a:spcAft>
                <a:spcPts val="0"/>
              </a:spcAft>
              <a:tabLst>
                <a:tab pos="5311140" algn="l"/>
              </a:tabLst>
            </a:pPr>
            <a:r>
              <a:rPr lang="zh-CN" altLang="zh-CN" sz="2800" dirty="0">
                <a:solidFill>
                  <a:srgbClr val="000000"/>
                </a:solidFill>
                <a:latin typeface="NEU-BZ-S92"/>
                <a:ea typeface="黑体" panose="02010609060101010101" pitchFamily="49" charset="-122"/>
                <a:cs typeface="Times New Roman" panose="02020603050405020304" pitchFamily="18" charset="0"/>
              </a:rPr>
              <a:t>常用句子</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35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我的一些建议在这里。</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35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_______</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_______some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of</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suggestions</a:t>
            </a:r>
            <a:r>
              <a:rPr lang="en-US" altLang="zh-CN" sz="2800" dirty="0">
                <a:solidFill>
                  <a:srgbClr val="000000"/>
                </a:solidFill>
                <a:latin typeface="NEU-BZ-S92"/>
                <a:cs typeface="Times New Roman" panose="020206030504050203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35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我们正在讨论怎样有一个更好的学校生活。</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35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We</a:t>
            </a:r>
            <a:r>
              <a:rPr lang="en-US" altLang="zh-CN" sz="28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re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______________how</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______________a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better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school</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life</a:t>
            </a:r>
            <a:r>
              <a:rPr lang="en-US" altLang="zh-CN" sz="2800" dirty="0">
                <a:solidFill>
                  <a:srgbClr val="000000"/>
                </a:solidFill>
                <a:latin typeface="NEU-BZ-S92"/>
                <a:cs typeface="Times New Roman" panose="020206030504050203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35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希望我的建议将会有帮助。</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35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Hope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my</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a:t>
            </a:r>
            <a:r>
              <a:rPr lang="en-US" altLang="zh-CN" sz="2800" dirty="0">
                <a:solidFill>
                  <a:srgbClr val="000000"/>
                </a:solidFill>
                <a:latin typeface="Times New Roman" panose="02020603050405020304" pitchFamily="18" charset="0"/>
                <a:cs typeface="Times New Roman" panose="02020603050405020304" pitchFamily="18" charset="0"/>
              </a:rPr>
              <a:t>are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____________</a:t>
            </a:r>
            <a:r>
              <a:rPr lang="en-US" altLang="zh-CN" sz="2800" dirty="0">
                <a:solidFill>
                  <a:srgbClr val="000000"/>
                </a:solidFill>
                <a:latin typeface="NEU-BZ-S92"/>
                <a:cs typeface="Times New Roman" panose="020206030504050203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35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谢谢读我的信件。</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35000"/>
              </a:lnSpc>
              <a:spcAft>
                <a:spcPts val="0"/>
              </a:spcAft>
              <a:tabLst>
                <a:tab pos="5311140" algn="l"/>
              </a:tabLst>
            </a:pP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_____________________</a:t>
            </a:r>
            <a:r>
              <a:rPr lang="en-US" altLang="zh-CN" sz="2800" dirty="0">
                <a:solidFill>
                  <a:srgbClr val="000000"/>
                </a:solidFill>
                <a:latin typeface="Times New Roman" panose="02020603050405020304" pitchFamily="18" charset="0"/>
                <a:cs typeface="Times New Roman" panose="02020603050405020304" pitchFamily="18" charset="0"/>
              </a:rPr>
              <a:t>my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letter</a:t>
            </a:r>
            <a:r>
              <a:rPr lang="en-US" altLang="zh-CN" sz="2800" dirty="0">
                <a:solidFill>
                  <a:srgbClr val="000000"/>
                </a:solidFill>
                <a:latin typeface="NEU-BZ-S92"/>
                <a:cs typeface="Times New Roman" panose="020206030504050203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 name="矩形 1"/>
          <p:cNvSpPr/>
          <p:nvPr/>
        </p:nvSpPr>
        <p:spPr>
          <a:xfrm>
            <a:off x="623392" y="2473732"/>
            <a:ext cx="881973" cy="523220"/>
          </a:xfrm>
          <a:prstGeom prst="rect">
            <a:avLst/>
          </a:prstGeom>
        </p:spPr>
        <p:txBody>
          <a:bodyPr wrap="none">
            <a:spAutoFit/>
          </a:bodyPr>
          <a:lstStyle/>
          <a:p>
            <a:r>
              <a:rPr lang="en-US" altLang="zh-CN" sz="2800" dirty="0" smtClean="0">
                <a:solidFill>
                  <a:srgbClr val="FF0000"/>
                </a:solidFill>
                <a:latin typeface="Times New Roman" panose="02020603050405020304" pitchFamily="18" charset="0"/>
                <a:ea typeface="方正书宋_GBK" panose="03000509000000000000" pitchFamily="65" charset="-122"/>
              </a:rPr>
              <a:t>Here</a:t>
            </a:r>
            <a:endParaRPr lang="zh-CN" altLang="en-US" dirty="0"/>
          </a:p>
        </p:txBody>
      </p:sp>
      <p:sp>
        <p:nvSpPr>
          <p:cNvPr id="4" name="矩形 3"/>
          <p:cNvSpPr/>
          <p:nvPr/>
        </p:nvSpPr>
        <p:spPr>
          <a:xfrm>
            <a:off x="2135560" y="2473732"/>
            <a:ext cx="622286" cy="523220"/>
          </a:xfrm>
          <a:prstGeom prst="rect">
            <a:avLst/>
          </a:prstGeom>
        </p:spPr>
        <p:txBody>
          <a:bodyPr wrap="none">
            <a:spAutoFit/>
          </a:bodyPr>
          <a:lstStyle/>
          <a:p>
            <a:r>
              <a:rPr lang="en-US" altLang="zh-CN" sz="2800" dirty="0" smtClean="0">
                <a:solidFill>
                  <a:srgbClr val="FF0000"/>
                </a:solidFill>
                <a:latin typeface="Times New Roman" panose="02020603050405020304" pitchFamily="18" charset="0"/>
                <a:ea typeface="方正书宋_GBK" panose="03000509000000000000" pitchFamily="65" charset="-122"/>
              </a:rPr>
              <a:t>are</a:t>
            </a:r>
            <a:endParaRPr lang="zh-CN" altLang="en-US" dirty="0"/>
          </a:p>
        </p:txBody>
      </p:sp>
      <p:sp>
        <p:nvSpPr>
          <p:cNvPr id="3" name="矩形 2"/>
          <p:cNvSpPr/>
          <p:nvPr/>
        </p:nvSpPr>
        <p:spPr>
          <a:xfrm>
            <a:off x="1631504" y="3573016"/>
            <a:ext cx="2066591"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talking about</a:t>
            </a:r>
            <a:endParaRPr lang="zh-CN" altLang="en-US" dirty="0"/>
          </a:p>
        </p:txBody>
      </p:sp>
      <p:sp>
        <p:nvSpPr>
          <p:cNvPr id="5" name="矩形 4"/>
          <p:cNvSpPr/>
          <p:nvPr/>
        </p:nvSpPr>
        <p:spPr>
          <a:xfrm>
            <a:off x="5303912" y="3573016"/>
            <a:ext cx="1229824"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to have</a:t>
            </a:r>
            <a:endParaRPr lang="zh-CN" altLang="en-US" dirty="0"/>
          </a:p>
        </p:txBody>
      </p:sp>
      <p:sp>
        <p:nvSpPr>
          <p:cNvPr id="8" name="矩形 7"/>
          <p:cNvSpPr/>
          <p:nvPr/>
        </p:nvSpPr>
        <p:spPr>
          <a:xfrm>
            <a:off x="2252026" y="4705980"/>
            <a:ext cx="2892138"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suggestions/advice</a:t>
            </a:r>
            <a:endParaRPr lang="zh-CN" altLang="en-US" dirty="0"/>
          </a:p>
        </p:txBody>
      </p:sp>
      <p:sp>
        <p:nvSpPr>
          <p:cNvPr id="9" name="矩形 8"/>
          <p:cNvSpPr/>
          <p:nvPr/>
        </p:nvSpPr>
        <p:spPr>
          <a:xfrm>
            <a:off x="6384032" y="4705980"/>
            <a:ext cx="1200970"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helpful</a:t>
            </a:r>
            <a:endParaRPr lang="zh-CN" altLang="en-US" dirty="0"/>
          </a:p>
        </p:txBody>
      </p:sp>
      <p:sp>
        <p:nvSpPr>
          <p:cNvPr id="10" name="矩形 9"/>
          <p:cNvSpPr/>
          <p:nvPr/>
        </p:nvSpPr>
        <p:spPr>
          <a:xfrm>
            <a:off x="659537" y="5877272"/>
            <a:ext cx="2916183"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Thanks for reading</a:t>
            </a:r>
            <a:endParaRPr lang="zh-CN" altLang="en-US" dirty="0"/>
          </a:p>
        </p:txBody>
      </p:sp>
    </p:spTree>
    <p:extLst>
      <p:ext uri="{BB962C8B-B14F-4D97-AF65-F5344CB8AC3E}">
        <p14:creationId xmlns:p14="http://schemas.microsoft.com/office/powerpoint/2010/main" val="3221714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P spid="5"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978685356"/>
              </p:ext>
            </p:extLst>
          </p:nvPr>
        </p:nvGraphicFramePr>
        <p:xfrm>
          <a:off x="335360" y="1340768"/>
          <a:ext cx="11449272" cy="5266944"/>
        </p:xfrm>
        <a:graphic>
          <a:graphicData uri="http://schemas.openxmlformats.org/drawingml/2006/table">
            <a:tbl>
              <a:tblPr firstRow="1" firstCol="1" bandRow="1"/>
              <a:tblGrid>
                <a:gridCol w="7995108">
                  <a:extLst>
                    <a:ext uri="{9D8B030D-6E8A-4147-A177-3AD203B41FA5}">
                      <a16:colId xmlns:a16="http://schemas.microsoft.com/office/drawing/2014/main" val="1507828297"/>
                    </a:ext>
                  </a:extLst>
                </a:gridCol>
                <a:gridCol w="3454164">
                  <a:extLst>
                    <a:ext uri="{9D8B030D-6E8A-4147-A177-3AD203B41FA5}">
                      <a16:colId xmlns:a16="http://schemas.microsoft.com/office/drawing/2014/main" val="2566811262"/>
                    </a:ext>
                  </a:extLst>
                </a:gridCol>
              </a:tblGrid>
              <a:tr h="261503">
                <a:tc>
                  <a:txBody>
                    <a:bodyPr/>
                    <a:lstStyle/>
                    <a:p>
                      <a:pPr algn="ctr">
                        <a:lnSpc>
                          <a:spcPct val="90000"/>
                        </a:lnSpc>
                        <a:spcAft>
                          <a:spcPts val="0"/>
                        </a:spcAft>
                        <a:tabLst>
                          <a:tab pos="5311140" algn="l"/>
                        </a:tabLst>
                      </a:pPr>
                      <a:r>
                        <a:rPr lang="zh-CN" sz="2400">
                          <a:solidFill>
                            <a:srgbClr val="000000"/>
                          </a:solidFill>
                          <a:effectLst/>
                          <a:latin typeface="NEU-BZ-S92"/>
                          <a:ea typeface="方正楷体_GBK" panose="03000509000000000000" pitchFamily="65" charset="-122"/>
                          <a:cs typeface="Times New Roman" panose="02020603050405020304" pitchFamily="18" charset="0"/>
                        </a:rPr>
                        <a:t>高分模板</a:t>
                      </a:r>
                      <a:endParaRPr lang="zh-CN" sz="2400">
                        <a:solidFill>
                          <a:srgbClr val="000000"/>
                        </a:solidFill>
                        <a:effectLst/>
                        <a:latin typeface="NEU-BZ-S92"/>
                        <a:ea typeface="方正书宋_GBK" panose="03000509000000000000" pitchFamily="65" charset="-122"/>
                        <a:cs typeface="Times New Roman" panose="02020603050405020304" pitchFamily="18" charset="0"/>
                      </a:endParaRPr>
                    </a:p>
                  </a:txBody>
                  <a:tcPr marL="23856" marR="238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90000"/>
                        </a:lnSpc>
                        <a:spcAft>
                          <a:spcPts val="0"/>
                        </a:spcAft>
                        <a:tabLst>
                          <a:tab pos="5311140" algn="l"/>
                        </a:tabLst>
                      </a:pPr>
                      <a:r>
                        <a:rPr lang="zh-CN" sz="2400">
                          <a:solidFill>
                            <a:srgbClr val="000000"/>
                          </a:solidFill>
                          <a:effectLst/>
                          <a:latin typeface="NEU-BZ-S92"/>
                          <a:ea typeface="方正楷体_GBK" panose="03000509000000000000" pitchFamily="65" charset="-122"/>
                          <a:cs typeface="Times New Roman" panose="02020603050405020304" pitchFamily="18" charset="0"/>
                        </a:rPr>
                        <a:t>名师点评</a:t>
                      </a:r>
                      <a:endParaRPr lang="zh-CN" sz="2400">
                        <a:solidFill>
                          <a:srgbClr val="000000"/>
                        </a:solidFill>
                        <a:effectLst/>
                        <a:latin typeface="NEU-BZ-S92"/>
                        <a:ea typeface="方正书宋_GBK" panose="03000509000000000000" pitchFamily="65" charset="-122"/>
                        <a:cs typeface="Times New Roman" panose="02020603050405020304" pitchFamily="18" charset="0"/>
                      </a:endParaRPr>
                    </a:p>
                  </a:txBody>
                  <a:tcPr marL="23856" marR="238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4854316"/>
                  </a:ext>
                </a:extLst>
              </a:tr>
              <a:tr h="4707049">
                <a:tc>
                  <a:txBody>
                    <a:bodyPr/>
                    <a:lstStyle/>
                    <a:p>
                      <a:pPr algn="just">
                        <a:lnSpc>
                          <a:spcPct val="90000"/>
                        </a:lnSpc>
                        <a:spcAft>
                          <a:spcPts val="0"/>
                        </a:spcAft>
                        <a:tabLst>
                          <a:tab pos="5311140" algn="l"/>
                        </a:tabLst>
                      </a:pP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Dear</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Principal</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90000"/>
                        </a:lnSpc>
                        <a:spcAft>
                          <a:spcPts val="0"/>
                        </a:spcAft>
                        <a:tabLst>
                          <a:tab pos="5311140" algn="l"/>
                        </a:tabLst>
                      </a:pP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2400" dirty="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rPr>
                        <a:t>’</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very</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glad</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write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letter</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you</a:t>
                      </a:r>
                      <a:r>
                        <a:rPr lang="en-US" sz="2400" dirty="0">
                          <a:solidFill>
                            <a:srgbClr val="000000"/>
                          </a:solidFill>
                          <a:effectLst/>
                          <a:latin typeface="NEU-BZ-S9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These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days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are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talking</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about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how</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have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better</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school</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life</a:t>
                      </a:r>
                      <a:r>
                        <a:rPr lang="en-US" sz="2400" dirty="0">
                          <a:solidFill>
                            <a:srgbClr val="000000"/>
                          </a:solidFill>
                          <a:effectLst/>
                          <a:latin typeface="NEU-BZ-S9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Here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are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some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of</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my</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suggestions</a:t>
                      </a:r>
                      <a:r>
                        <a:rPr lang="en-US" sz="2400" dirty="0">
                          <a:solidFill>
                            <a:srgbClr val="000000"/>
                          </a:solidFill>
                          <a:effectLst/>
                          <a:latin typeface="NEU-BZ-S9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NEU-BZ-S92"/>
                          <a:ea typeface="宋体" panose="02010600030101010101" pitchFamily="2" charset="-122"/>
                          <a:cs typeface="Times New Roman" panose="02020603050405020304" pitchFamily="18" charset="0"/>
                        </a:rPr>
                        <a:t>①</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First</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NEU-BZ-S92"/>
                          <a:ea typeface="宋体" panose="02010600030101010101" pitchFamily="2" charset="-122"/>
                          <a:cs typeface="Times New Roman" panose="02020603050405020304" pitchFamily="18" charset="0"/>
                        </a:rPr>
                        <a:t>②</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hope</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our</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school</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opens</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library</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often</a:t>
                      </a:r>
                      <a:r>
                        <a:rPr lang="en-US" sz="2400" u="sng" dirty="0">
                          <a:solidFill>
                            <a:srgbClr val="000000"/>
                          </a:solidFill>
                          <a:effectLst/>
                          <a:uFill>
                            <a:solidFill>
                              <a:srgbClr val="000000"/>
                            </a:solidFill>
                          </a:uFill>
                          <a:latin typeface="NEU-BZ-S9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NEU-BZ-S92"/>
                          <a:ea typeface="宋体" panose="02010600030101010101" pitchFamily="2" charset="-122"/>
                          <a:cs typeface="Times New Roman" panose="02020603050405020304" pitchFamily="18" charset="0"/>
                        </a:rPr>
                        <a:t>①</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Second</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think</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our</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school</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can</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organize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more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after</a:t>
                      </a:r>
                      <a:r>
                        <a:rPr lang="en-US" sz="2400" dirty="0">
                          <a:solidFill>
                            <a:srgbClr val="000000"/>
                          </a:solidFill>
                          <a:effectLst/>
                          <a:latin typeface="NEU-BZ-S92"/>
                          <a:ea typeface="宋体" panose="02010600030101010101" pitchFamily="2" charset="-122"/>
                          <a:cs typeface="Times New Roman" panose="02020603050405020304" pitchFamily="18" charset="0"/>
                        </a:rPr>
                        <a:t>-</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activities</a:t>
                      </a:r>
                      <a:r>
                        <a:rPr lang="en-US" sz="2400" dirty="0">
                          <a:solidFill>
                            <a:srgbClr val="000000"/>
                          </a:solidFill>
                          <a:effectLst/>
                          <a:latin typeface="NEU-BZ-S9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NEU-BZ-S92"/>
                          <a:ea typeface="宋体" panose="02010600030101010101" pitchFamily="2" charset="-122"/>
                          <a:cs typeface="Times New Roman" panose="02020603050405020304" pitchFamily="18" charset="0"/>
                        </a:rPr>
                        <a:t>①</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Next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hope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our</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school</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gives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us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more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time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for</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sports</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art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music</a:t>
                      </a:r>
                      <a:r>
                        <a:rPr lang="en-US" sz="2400" dirty="0">
                          <a:solidFill>
                            <a:srgbClr val="000000"/>
                          </a:solidFill>
                          <a:effectLst/>
                          <a:latin typeface="NEU-BZ-S9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for</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our</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teachers</a:t>
                      </a:r>
                      <a:r>
                        <a:rPr lang="en-US" sz="2400" dirty="0" err="1">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4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hope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they</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are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our</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friends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make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classes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more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interesting</a:t>
                      </a:r>
                      <a:r>
                        <a:rPr lang="en-US" sz="2400" dirty="0">
                          <a:solidFill>
                            <a:srgbClr val="000000"/>
                          </a:solidFill>
                          <a:effectLst/>
                          <a:latin typeface="NEU-BZ-S9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NEU-BZ-S92"/>
                          <a:ea typeface="宋体" panose="02010600030101010101" pitchFamily="2" charset="-122"/>
                          <a:cs typeface="Times New Roman" panose="02020603050405020304" pitchFamily="18" charset="0"/>
                        </a:rPr>
                        <a:t>②</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if</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they</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can</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talk</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less</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but</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clearly</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class</a:t>
                      </a:r>
                      <a:r>
                        <a:rPr lang="en-US" sz="2400" u="sng" dirty="0">
                          <a:solidFill>
                            <a:srgbClr val="000000"/>
                          </a:solidFill>
                          <a:effectLst/>
                          <a:uFill>
                            <a:solidFill>
                              <a:srgbClr val="000000"/>
                            </a:solidFill>
                          </a:uFill>
                          <a:latin typeface="方正楷体_GBK" panose="03000509000000000000" pitchFamily="65" charset="-122"/>
                          <a:ea typeface="宋体" panose="02010600030101010101" pitchFamily="2" charset="-122"/>
                          <a:cs typeface="Times New Roman" panose="02020603050405020304" pitchFamily="18" charset="0"/>
                        </a:rPr>
                        <a:t>,</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will</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better</a:t>
                      </a:r>
                      <a:r>
                        <a:rPr lang="en-US" sz="2400" u="sng" dirty="0">
                          <a:solidFill>
                            <a:srgbClr val="000000"/>
                          </a:solidFill>
                          <a:effectLst/>
                          <a:uFill>
                            <a:solidFill>
                              <a:srgbClr val="000000"/>
                            </a:solidFill>
                          </a:uFill>
                          <a:latin typeface="NEU-BZ-S9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NEU-BZ-S92"/>
                          <a:ea typeface="宋体" panose="02010600030101010101" pitchFamily="2" charset="-122"/>
                          <a:cs typeface="Times New Roman" panose="02020603050405020304" pitchFamily="18" charset="0"/>
                        </a:rPr>
                        <a:t>①</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What</a:t>
                      </a:r>
                      <a:r>
                        <a:rPr lang="en-US" sz="2400" u="sng" dirty="0">
                          <a:solidFill>
                            <a:srgbClr val="000000"/>
                          </a:solidFill>
                          <a:effectLst/>
                          <a:uFill>
                            <a:solidFill>
                              <a:srgbClr val="000000"/>
                            </a:solidFill>
                          </a:uFill>
                          <a:latin typeface="Times New Roman" panose="02020603050405020304" pitchFamily="18" charset="0"/>
                          <a:ea typeface="方正书宋_GBK" panose="03000509000000000000" pitchFamily="65" charset="-122"/>
                          <a:cs typeface="Times New Roman" panose="02020603050405020304" pitchFamily="18" charset="0"/>
                        </a:rPr>
                        <a:t>’</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more</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hope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they</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give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us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less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homework</a:t>
                      </a:r>
                      <a:r>
                        <a:rPr lang="en-US" sz="2400" dirty="0">
                          <a:solidFill>
                            <a:srgbClr val="000000"/>
                          </a:solidFill>
                          <a:effectLst/>
                          <a:latin typeface="NEU-BZ-S92"/>
                          <a:ea typeface="宋体" panose="02010600030101010101" pitchFamily="2" charset="-122"/>
                          <a:cs typeface="Times New Roman" panose="02020603050405020304" pitchFamily="18" charset="0"/>
                        </a:rPr>
                        <a:t>.</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90000"/>
                        </a:lnSpc>
                        <a:spcAft>
                          <a:spcPts val="0"/>
                        </a:spcAft>
                        <a:tabLst>
                          <a:tab pos="5311140" algn="l"/>
                        </a:tabLst>
                      </a:pP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Hope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my</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suggestions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are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helpful</a:t>
                      </a:r>
                      <a:r>
                        <a:rPr lang="en-US" sz="2400" dirty="0">
                          <a:solidFill>
                            <a:srgbClr val="000000"/>
                          </a:solidFill>
                          <a:effectLst/>
                          <a:latin typeface="NEU-BZ-S9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NEU-BZ-S92"/>
                          <a:ea typeface="宋体" panose="02010600030101010101" pitchFamily="2" charset="-122"/>
                          <a:cs typeface="Times New Roman" panose="02020603050405020304" pitchFamily="18" charset="0"/>
                        </a:rPr>
                        <a:t>③</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Thanks</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for</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reading</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my</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letter</a:t>
                      </a:r>
                      <a:r>
                        <a:rPr lang="en-US" sz="2400" u="sng" dirty="0">
                          <a:solidFill>
                            <a:srgbClr val="000000"/>
                          </a:solidFill>
                          <a:effectLst/>
                          <a:uFill>
                            <a:solidFill>
                              <a:srgbClr val="000000"/>
                            </a:solidFill>
                          </a:uFill>
                          <a:latin typeface="方正楷体_GBK" panose="03000509000000000000" pitchFamily="65" charset="-122"/>
                          <a:ea typeface="宋体" panose="02010600030101010101" pitchFamily="2" charset="-122"/>
                          <a:cs typeface="Times New Roman" panose="02020603050405020304" pitchFamily="18" charset="0"/>
                        </a:rPr>
                        <a:t>!</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90000"/>
                        </a:lnSpc>
                        <a:spcAft>
                          <a:spcPts val="0"/>
                        </a:spcAft>
                        <a:tabLst>
                          <a:tab pos="5311140" algn="l"/>
                        </a:tabLst>
                      </a:pP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Yours</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90000"/>
                        </a:lnSpc>
                        <a:spcAft>
                          <a:spcPts val="0"/>
                        </a:spcAft>
                        <a:tabLst>
                          <a:tab pos="5311140" algn="l"/>
                        </a:tabLst>
                      </a:pP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Eric</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txBody>
                  <a:tcPr marL="23856" marR="238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90000"/>
                        </a:lnSpc>
                        <a:spcAft>
                          <a:spcPts val="0"/>
                        </a:spcAft>
                        <a:tabLst>
                          <a:tab pos="5311140" algn="l"/>
                        </a:tabLst>
                      </a:pPr>
                      <a:r>
                        <a:rPr lang="en-US" sz="2400" dirty="0">
                          <a:solidFill>
                            <a:srgbClr val="000000"/>
                          </a:solidFill>
                          <a:effectLst/>
                          <a:latin typeface="NEU-BZ-S92"/>
                          <a:ea typeface="宋体" panose="02010600030101010101" pitchFamily="2" charset="-122"/>
                          <a:cs typeface="Times New Roman" panose="02020603050405020304" pitchFamily="18" charset="0"/>
                        </a:rPr>
                        <a:t>①</a:t>
                      </a:r>
                      <a:r>
                        <a:rPr lang="zh-CN" sz="2400" dirty="0">
                          <a:solidFill>
                            <a:srgbClr val="000000"/>
                          </a:solidFill>
                          <a:effectLst/>
                          <a:latin typeface="NEU-BZ-S92"/>
                          <a:ea typeface="方正楷体_GBK" panose="03000509000000000000" pitchFamily="65" charset="-122"/>
                          <a:cs typeface="Times New Roman" panose="02020603050405020304" pitchFamily="18" charset="0"/>
                        </a:rPr>
                        <a:t>条理清晰</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400" dirty="0">
                          <a:solidFill>
                            <a:srgbClr val="000000"/>
                          </a:solidFill>
                          <a:effectLst/>
                          <a:latin typeface="NEU-BZ-S92"/>
                          <a:ea typeface="方正楷体_GBK" panose="03000509000000000000" pitchFamily="65" charset="-122"/>
                          <a:cs typeface="Times New Roman" panose="02020603050405020304" pitchFamily="18" charset="0"/>
                        </a:rPr>
                        <a:t>使用了</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first</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second</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next</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what</a:t>
                      </a:r>
                      <a:r>
                        <a:rPr lang="en-US" sz="2400" dirty="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rPr>
                        <a:t>’</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more</a:t>
                      </a:r>
                      <a:r>
                        <a:rPr lang="zh-CN" sz="2400" dirty="0">
                          <a:solidFill>
                            <a:srgbClr val="000000"/>
                          </a:solidFill>
                          <a:effectLst/>
                          <a:latin typeface="NEU-BZ-S92"/>
                          <a:ea typeface="方正楷体_GBK" panose="03000509000000000000" pitchFamily="65" charset="-122"/>
                          <a:cs typeface="Times New Roman" panose="02020603050405020304" pitchFamily="18" charset="0"/>
                        </a:rPr>
                        <a:t>表示顺序</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400" dirty="0">
                          <a:solidFill>
                            <a:srgbClr val="000000"/>
                          </a:solidFill>
                          <a:effectLst/>
                          <a:latin typeface="NEU-BZ-S92"/>
                          <a:ea typeface="方正楷体_GBK" panose="03000509000000000000" pitchFamily="65" charset="-122"/>
                          <a:cs typeface="Times New Roman" panose="02020603050405020304" pitchFamily="18" charset="0"/>
                        </a:rPr>
                        <a:t>显得紧凑有序。</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90000"/>
                        </a:lnSpc>
                        <a:spcAft>
                          <a:spcPts val="0"/>
                        </a:spcAft>
                        <a:tabLst>
                          <a:tab pos="5311140" algn="l"/>
                        </a:tabLst>
                      </a:pPr>
                      <a:r>
                        <a:rPr lang="en-US" sz="2400" dirty="0">
                          <a:solidFill>
                            <a:srgbClr val="000000"/>
                          </a:solidFill>
                          <a:effectLst/>
                          <a:latin typeface="NEU-BZ-S92"/>
                          <a:ea typeface="宋体" panose="02010600030101010101" pitchFamily="2" charset="-122"/>
                          <a:cs typeface="Times New Roman" panose="02020603050405020304" pitchFamily="18" charset="0"/>
                        </a:rPr>
                        <a:t>②</a:t>
                      </a:r>
                      <a:r>
                        <a:rPr lang="zh-CN" sz="2400" dirty="0">
                          <a:solidFill>
                            <a:srgbClr val="000000"/>
                          </a:solidFill>
                          <a:effectLst/>
                          <a:latin typeface="NEU-BZ-S92"/>
                          <a:ea typeface="方正楷体_GBK" panose="03000509000000000000" pitchFamily="65" charset="-122"/>
                          <a:cs typeface="Times New Roman" panose="02020603050405020304" pitchFamily="18" charset="0"/>
                        </a:rPr>
                        <a:t>合理地使用了主从复合句</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hope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that</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our</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school</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will</a:t>
                      </a:r>
                      <a:r>
                        <a:rPr lang="zh-CN" sz="2400" dirty="0">
                          <a:solidFill>
                            <a:srgbClr val="000000"/>
                          </a:solidFill>
                          <a:effectLst/>
                          <a:latin typeface="NEU-BZ-S92"/>
                          <a:ea typeface="方正楷体_GBK" panose="03000509000000000000" pitchFamily="65" charset="-122"/>
                          <a:cs typeface="Times New Roman" panose="02020603050405020304" pitchFamily="18" charset="0"/>
                        </a:rPr>
                        <a:t>…以及</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If</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they</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can</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talk</a:t>
                      </a:r>
                      <a:r>
                        <a:rPr lang="zh-CN" sz="2400" dirty="0">
                          <a:solidFill>
                            <a:srgbClr val="000000"/>
                          </a:solidFill>
                          <a:effectLst/>
                          <a:latin typeface="NEU-BZ-S92"/>
                          <a:ea typeface="方正楷体_GBK" panose="03000509000000000000" pitchFamily="65" charset="-122"/>
                          <a:cs typeface="Times New Roman" panose="02020603050405020304" pitchFamily="18" charset="0"/>
                        </a:rPr>
                        <a:t>…</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will</a:t>
                      </a:r>
                      <a:r>
                        <a:rPr lang="zh-CN" sz="2400" dirty="0">
                          <a:solidFill>
                            <a:srgbClr val="000000"/>
                          </a:solidFill>
                          <a:effectLst/>
                          <a:latin typeface="NEU-BZ-S92"/>
                          <a:ea typeface="方正楷体_GBK" panose="03000509000000000000" pitchFamily="65" charset="-122"/>
                          <a:cs typeface="Times New Roman" panose="02020603050405020304" pitchFamily="18" charset="0"/>
                        </a:rPr>
                        <a:t>…巩固了条件状语从句中</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400" dirty="0">
                          <a:solidFill>
                            <a:srgbClr val="000000"/>
                          </a:solidFill>
                          <a:effectLst/>
                          <a:latin typeface="NEU-BZ-S92"/>
                          <a:ea typeface="方正楷体_GBK" panose="03000509000000000000" pitchFamily="65" charset="-122"/>
                          <a:cs typeface="Times New Roman" panose="02020603050405020304" pitchFamily="18" charset="0"/>
                        </a:rPr>
                        <a:t>主将从现的时态特点知识。</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90000"/>
                        </a:lnSpc>
                        <a:spcAft>
                          <a:spcPts val="0"/>
                        </a:spcAft>
                        <a:tabLst>
                          <a:tab pos="5311140" algn="l"/>
                        </a:tabLst>
                      </a:pPr>
                      <a:r>
                        <a:rPr lang="en-US" sz="2400" dirty="0">
                          <a:solidFill>
                            <a:srgbClr val="000000"/>
                          </a:solidFill>
                          <a:effectLst/>
                          <a:latin typeface="NEU-BZ-S92"/>
                          <a:ea typeface="宋体" panose="02010600030101010101" pitchFamily="2" charset="-122"/>
                          <a:cs typeface="Times New Roman" panose="02020603050405020304" pitchFamily="18" charset="0"/>
                        </a:rPr>
                        <a:t>③</a:t>
                      </a:r>
                      <a:r>
                        <a:rPr lang="zh-CN" sz="2400" dirty="0">
                          <a:solidFill>
                            <a:srgbClr val="000000"/>
                          </a:solidFill>
                          <a:effectLst/>
                          <a:latin typeface="NEU-BZ-S92"/>
                          <a:ea typeface="方正楷体_GBK" panose="03000509000000000000" pitchFamily="65" charset="-122"/>
                          <a:cs typeface="Times New Roman" panose="02020603050405020304" pitchFamily="18" charset="0"/>
                        </a:rPr>
                        <a:t>使用了</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Thanks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for</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doing</a:t>
                      </a:r>
                      <a:r>
                        <a:rPr lang="zh-CN" sz="2400" dirty="0">
                          <a:solidFill>
                            <a:srgbClr val="000000"/>
                          </a:solidFill>
                          <a:effectLst/>
                          <a:latin typeface="NEU-BZ-S92"/>
                          <a:ea typeface="方正楷体_GBK" panose="03000509000000000000" pitchFamily="65" charset="-122"/>
                          <a:cs typeface="Times New Roman" panose="02020603050405020304" pitchFamily="18" charset="0"/>
                        </a:rPr>
                        <a:t>…句型</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400" dirty="0">
                          <a:solidFill>
                            <a:srgbClr val="000000"/>
                          </a:solidFill>
                          <a:effectLst/>
                          <a:latin typeface="NEU-BZ-S92"/>
                          <a:ea typeface="方正楷体_GBK" panose="03000509000000000000" pitchFamily="65" charset="-122"/>
                          <a:cs typeface="Times New Roman" panose="02020603050405020304" pitchFamily="18" charset="0"/>
                        </a:rPr>
                        <a:t>体现了文明和礼貌</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400" dirty="0">
                          <a:solidFill>
                            <a:srgbClr val="000000"/>
                          </a:solidFill>
                          <a:effectLst/>
                          <a:latin typeface="NEU-BZ-S92"/>
                          <a:ea typeface="方正楷体_GBK" panose="03000509000000000000" pitchFamily="65" charset="-122"/>
                          <a:cs typeface="Times New Roman" panose="02020603050405020304" pitchFamily="18" charset="0"/>
                        </a:rPr>
                        <a:t>使建议更容易被接纳。</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txBody>
                  <a:tcPr marL="23856" marR="238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2268533"/>
                  </a:ext>
                </a:extLst>
              </a:tr>
            </a:tbl>
          </a:graphicData>
        </a:graphic>
      </p:graphicFrame>
    </p:spTree>
    <p:extLst>
      <p:ext uri="{BB962C8B-B14F-4D97-AF65-F5344CB8AC3E}">
        <p14:creationId xmlns:p14="http://schemas.microsoft.com/office/powerpoint/2010/main" val="4809985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2204864"/>
            <a:ext cx="11521280" cy="1874039"/>
          </a:xfrm>
          <a:prstGeom prst="rect">
            <a:avLst/>
          </a:prstGeom>
        </p:spPr>
        <p:txBody>
          <a:bodyPr wrap="square" lIns="36000" tIns="0" rIns="36000" bIns="0">
            <a:spAutoFit/>
          </a:bodyPr>
          <a:lstStyle/>
          <a:p>
            <a:pPr indent="711200" algn="just">
              <a:lnSpc>
                <a:spcPct val="150000"/>
              </a:lnSpc>
              <a:spcAft>
                <a:spcPts val="0"/>
              </a:spcAft>
              <a:tabLst>
                <a:tab pos="5311140" algn="l"/>
              </a:tabLst>
            </a:pPr>
            <a:r>
              <a:rPr lang="zh-CN" altLang="zh-CN" sz="2800">
                <a:solidFill>
                  <a:srgbClr val="000000"/>
                </a:solidFill>
                <a:latin typeface="NEU-BZ-S92"/>
                <a:cs typeface="Times New Roman" panose="02020603050405020304" pitchFamily="18" charset="0"/>
              </a:rPr>
              <a:t>假设你是河南郑州某地的一名八年级学生</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你校开设的劳动课程受到了同学们的喜爱。学校英语电台正在征集有关劳动课程的文稿。请你根据以下表格提示信息撰写一篇英文文稿</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介绍学校劳动课程的内容。</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pic>
        <p:nvPicPr>
          <p:cNvPr id="4" name="单元写作任务.jpg" descr="id:2147492280;FounderCES"/>
          <p:cNvPicPr/>
          <p:nvPr/>
        </p:nvPicPr>
        <p:blipFill>
          <a:blip r:embed="rId2"/>
          <a:stretch>
            <a:fillRect/>
          </a:stretch>
        </p:blipFill>
        <p:spPr>
          <a:xfrm>
            <a:off x="363641" y="1297041"/>
            <a:ext cx="4396105" cy="862965"/>
          </a:xfrm>
          <a:prstGeom prst="rect">
            <a:avLst/>
          </a:prstGeom>
        </p:spPr>
      </p:pic>
    </p:spTree>
    <p:extLst>
      <p:ext uri="{BB962C8B-B14F-4D97-AF65-F5344CB8AC3E}">
        <p14:creationId xmlns:p14="http://schemas.microsoft.com/office/powerpoint/2010/main" val="90954105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GI2YTZkNGE2Njk2NzcyNTAzOGM5ZmQ1NzQ5MzlhNzI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TotalTime>
  <Words>744</Words>
  <Application>Microsoft Office PowerPoint</Application>
  <PresentationFormat>宽屏</PresentationFormat>
  <Paragraphs>101</Paragraphs>
  <Slides>15</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15</vt:i4>
      </vt:variant>
    </vt:vector>
  </HeadingPairs>
  <TitlesOfParts>
    <vt:vector size="27" baseType="lpstr">
      <vt:lpstr>NEU-BZ-S92</vt:lpstr>
      <vt:lpstr>NEU-HZ-S92</vt:lpstr>
      <vt:lpstr>方正楷体_GBK</vt:lpstr>
      <vt:lpstr>方正书宋_GBK</vt:lpstr>
      <vt:lpstr>黑体</vt:lpstr>
      <vt:lpstr>宋体</vt:lpstr>
      <vt:lpstr>Arial</vt:lpstr>
      <vt:lpstr>Calibri</vt:lpstr>
      <vt:lpstr>Cambria</vt:lpstr>
      <vt:lpstr>Raavi</vt:lpstr>
      <vt:lpstr>Times New Roman</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Microsoft</cp:lastModifiedBy>
  <cp:revision>97</cp:revision>
  <dcterms:created xsi:type="dcterms:W3CDTF">2015-09-16T06:44:00Z</dcterms:created>
  <dcterms:modified xsi:type="dcterms:W3CDTF">2025-08-27T08:44:43Z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2052-12.1.0.16417</vt:lpwstr>
  </property>
  <property fmtid="{D5CDD505-2E9C-101B-9397-08002B2CF9AE}" pid="3" name="ICV">
    <vt:lpwstr>0803F182AC044BA3913AF2E555CD301E</vt:lpwstr>
  </property>
</Properties>
</file>