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7" r:id="rId4"/>
    <p:sldId id="311" r:id="rId5"/>
    <p:sldId id="316" r:id="rId6"/>
    <p:sldId id="318" r:id="rId7"/>
    <p:sldId id="256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06" name="yt_shape_1210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05" name="yt_image_1210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08" name="yt_shape_12108"/>
          <p:cNvSpPr txBox="1"/>
          <p:nvPr/>
        </p:nvSpPr>
        <p:spPr>
          <a:xfrm>
            <a:off x="540000" y="1482165"/>
            <a:ext cx="335188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用字母表示数</a:t>
            </a:r>
          </a:p>
        </p:txBody>
      </p:sp>
      <p:sp>
        <p:nvSpPr>
          <p:cNvPr id="12109" name="yt_shape_12109"/>
          <p:cNvSpPr txBox="1"/>
          <p:nvPr/>
        </p:nvSpPr>
        <p:spPr>
          <a:xfrm>
            <a:off x="540000" y="1971599"/>
            <a:ext cx="5474256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乐山市中考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0" name="yt_table_12110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2474413"/>
              </p:ext>
            </p:extLst>
          </p:nvPr>
        </p:nvGraphicFramePr>
        <p:xfrm>
          <a:off x="540056" y="2450902"/>
          <a:ext cx="6513831" cy="950976"/>
        </p:xfrm>
        <a:graphic>
          <a:graphicData uri="http://schemas.openxmlformats.org/drawingml/2006/table">
            <a:tbl>
              <a:tblPr/>
              <a:tblGrid>
                <a:gridCol w="3041968">
                  <a:extLst>
                    <a:ext uri="{9D8B030D-6E8A-4147-A177-3AD203B41FA5}">
                      <a16:colId xmlns:a16="http://schemas.microsoft.com/office/drawing/2014/main" val="10450"/>
                    </a:ext>
                  </a:extLst>
                </a:gridCol>
                <a:gridCol w="3471863">
                  <a:extLst>
                    <a:ext uri="{9D8B030D-6E8A-4147-A177-3AD203B41FA5}">
                      <a16:colId xmlns:a16="http://schemas.microsoft.com/office/drawing/2014/main" val="104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以上选项都不正确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4"/>
                  </a:ext>
                </a:extLst>
              </a:tr>
            </a:tbl>
          </a:graphicData>
        </a:graphic>
      </p:graphicFrame>
      <p:sp>
        <p:nvSpPr>
          <p:cNvPr id="12112" name="yt_shape_12112"/>
          <p:cNvSpPr txBox="1"/>
          <p:nvPr/>
        </p:nvSpPr>
        <p:spPr>
          <a:xfrm>
            <a:off x="540000" y="3452456"/>
            <a:ext cx="757098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若长方形的长为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则其周长为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13" name="yt_table_1211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3840028"/>
              </p:ext>
            </p:extLst>
          </p:nvPr>
        </p:nvGraphicFramePr>
        <p:xfrm>
          <a:off x="540056" y="3931759"/>
          <a:ext cx="6018531" cy="950976"/>
        </p:xfrm>
        <a:graphic>
          <a:graphicData uri="http://schemas.openxmlformats.org/drawingml/2006/table">
            <a:tbl>
              <a:tblPr/>
              <a:tblGrid>
                <a:gridCol w="3041968">
                  <a:extLst>
                    <a:ext uri="{9D8B030D-6E8A-4147-A177-3AD203B41FA5}">
                      <a16:colId xmlns:a16="http://schemas.microsoft.com/office/drawing/2014/main" val="10452"/>
                    </a:ext>
                  </a:extLst>
                </a:gridCol>
                <a:gridCol w="2976563">
                  <a:extLst>
                    <a:ext uri="{9D8B030D-6E8A-4147-A177-3AD203B41FA5}">
                      <a16:colId xmlns:a16="http://schemas.microsoft.com/office/drawing/2014/main" val="104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6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6"/>
                  </a:ext>
                </a:extLst>
              </a:tr>
            </a:tbl>
          </a:graphicData>
        </a:graphic>
      </p:graphicFrame>
      <p:sp>
        <p:nvSpPr>
          <p:cNvPr id="12115" name="yt_shape_12115"/>
          <p:cNvSpPr txBox="1"/>
          <p:nvPr/>
        </p:nvSpPr>
        <p:spPr>
          <a:xfrm>
            <a:off x="540119" y="4933313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日某班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名学生到郊外植树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平均每人植树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6_de2e3,isEnd"/>
              </a:rPr>
              <a:t>则该班一共植</a:t>
            </a:r>
            <a:b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树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</a:t>
            </a:r>
            <a:r>
              <a:rPr sz="13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spc="15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棵</a:t>
            </a:r>
            <a:r>
              <a:rPr lang="en-US" altLang="zh-CN" sz="2400" b="0" i="0" u="none" spc="15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800619">
            <a:extLst>
              <a:ext uri="{FF2B5EF4-FFF2-40B4-BE49-F238E27FC236}">
                <a16:creationId xmlns:a16="http://schemas.microsoft.com/office/drawing/2014/main" id="{A9B79181-6E05-0631-A738-BFEDBAEDF7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2618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2694B1E-1CE1-90A7-5E3A-5E14B1361826}"/>
              </a:ext>
            </a:extLst>
          </p:cNvPr>
          <p:cNvSpPr txBox="1"/>
          <p:nvPr/>
        </p:nvSpPr>
        <p:spPr>
          <a:xfrm>
            <a:off x="5041039" y="1924793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45A55C9-1946-DB99-7C0C-4F5EAA81C14C}"/>
              </a:ext>
            </a:extLst>
          </p:cNvPr>
          <p:cNvSpPr txBox="1"/>
          <p:nvPr/>
        </p:nvSpPr>
        <p:spPr>
          <a:xfrm>
            <a:off x="7117489" y="340565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5162C4D-388E-51B5-1FB7-BFC67F5926BD}"/>
              </a:ext>
            </a:extLst>
          </p:cNvPr>
          <p:cNvSpPr txBox="1"/>
          <p:nvPr/>
        </p:nvSpPr>
        <p:spPr>
          <a:xfrm>
            <a:off x="1120033" y="5361995"/>
            <a:ext cx="115163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15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6" name="yt_shape_12116"/>
          <p:cNvSpPr txBox="1"/>
          <p:nvPr/>
        </p:nvSpPr>
        <p:spPr>
          <a:xfrm>
            <a:off x="540000" y="900000"/>
            <a:ext cx="3659656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</a:t>
            </a:r>
            <a:r>
              <a:rPr lang="en-US" altLang="zh-CN" sz="1300" b="0" i="0" u="none">
                <a:solidFill>
                  <a:srgbClr val="1EE3CF"/>
                </a:solidFill>
                <a:effectLst/>
                <a:latin typeface="Times New Roman" pitchFamily="13"/>
                <a:ea typeface="宋体" pitchFamily="13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式子的书写格式</a:t>
            </a:r>
          </a:p>
        </p:txBody>
      </p:sp>
      <p:sp>
        <p:nvSpPr>
          <p:cNvPr id="12117" name="yt_shape_12117"/>
          <p:cNvSpPr txBox="1"/>
          <p:nvPr/>
        </p:nvSpPr>
        <p:spPr>
          <a:xfrm>
            <a:off x="540000" y="1389434"/>
            <a:ext cx="5531964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下列式子符合书写要求的是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118" name="yt_table_12118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7925707"/>
                  </p:ext>
                </p:extLst>
              </p:nvPr>
            </p:nvGraphicFramePr>
            <p:xfrm>
              <a:off x="540056" y="1868737"/>
              <a:ext cx="4864418" cy="1267714"/>
            </p:xfrm>
            <a:graphic>
              <a:graphicData uri="http://schemas.openxmlformats.org/drawingml/2006/table">
                <a:tbl>
                  <a:tblPr/>
                  <a:tblGrid>
                    <a:gridCol w="3043555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1820863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xy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x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1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118" name="yt_table_12118" descr="{&quot;rangeId&quot;:6,&quot;type&quot;:&quot;Option&quot;}" title="H_99.82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37925707"/>
                  </p:ext>
                </p:extLst>
              </p:nvPr>
            </p:nvGraphicFramePr>
            <p:xfrm>
              <a:off x="540056" y="1868737"/>
              <a:ext cx="4864418" cy="1267714"/>
            </p:xfrm>
            <a:graphic>
              <a:graphicData uri="http://schemas.openxmlformats.org/drawingml/2006/table">
                <a:tbl>
                  <a:tblPr/>
                  <a:tblGrid>
                    <a:gridCol w="3043555">
                      <a:extLst>
                        <a:ext uri="{9D8B030D-6E8A-4147-A177-3AD203B41FA5}">
                          <a16:colId xmlns:a16="http://schemas.microsoft.com/office/drawing/2014/main" val="10454"/>
                        </a:ext>
                      </a:extLst>
                    </a:gridCol>
                    <a:gridCol w="1820863">
                      <a:extLst>
                        <a:ext uri="{9D8B030D-6E8A-4147-A177-3AD203B41FA5}">
                          <a16:colId xmlns:a16="http://schemas.microsoft.com/office/drawing/2014/main" val="10455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7224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7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ab</a:t>
                          </a:r>
                          <a:r>
                            <a:rPr lang="en-US" altLang="zh-CN" sz="15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÷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7224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68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119" name="yt_shape_12119"/>
              <p:cNvSpPr txBox="1"/>
              <p:nvPr/>
            </p:nvSpPr>
            <p:spPr>
              <a:xfrm>
                <a:off x="540000" y="3186959"/>
                <a:ext cx="6552115" cy="64626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式子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的正确写法是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1500" b="0" i="1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𝑎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  <a:sym typeface="IsAddLine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  <a:sym typeface="IsAddLine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  <a:sym typeface="IsAddLine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  <a:sym typeface="IsAddLine"/>
                  </a:rPr>
                  <a:t> </a:t>
                </a:r>
                <a:r>
                  <a:rPr lang="en-US" altLang="zh-CN" sz="24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b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 </a:t>
                </a:r>
                <a:r>
                  <a:rPr lang="zh-CN" altLang="zh-CN" sz="2400" b="0" i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  <a:sym typeface="IsAddLine"/>
                  </a:rPr>
                  <a:t>　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119" name="yt_shape_12119" descr="{&quot;rangeId&quot;:7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186959"/>
                <a:ext cx="6552115" cy="646267"/>
              </a:xfrm>
              <a:prstGeom prst="rect">
                <a:avLst/>
              </a:prstGeom>
              <a:blipFill>
                <a:blip r:embed="rId3"/>
                <a:stretch>
                  <a:fillRect l="-2886" r="-1862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121" name="yt_shape_12121"/>
          <p:cNvSpPr txBox="1"/>
          <p:nvPr/>
        </p:nvSpPr>
        <p:spPr>
          <a:xfrm>
            <a:off x="540000" y="3884014"/>
            <a:ext cx="892552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列代数式时代数式的书写或题意理解不正确导致错误</a:t>
            </a:r>
          </a:p>
        </p:txBody>
      </p:sp>
      <p:sp>
        <p:nvSpPr>
          <p:cNvPr id="12122" name="yt_shape_12122"/>
          <p:cNvSpPr txBox="1"/>
          <p:nvPr/>
        </p:nvSpPr>
        <p:spPr>
          <a:xfrm>
            <a:off x="540119" y="4363317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一个两位数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十位数字是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个位数字是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如果把它们的位置交换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4_cdd1b"/>
              </a:rPr>
              <a:t>得到的数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3" name="yt_table_1212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010806"/>
              </p:ext>
            </p:extLst>
          </p:nvPr>
        </p:nvGraphicFramePr>
        <p:xfrm>
          <a:off x="540056" y="5322752"/>
          <a:ext cx="5175568" cy="950976"/>
        </p:xfrm>
        <a:graphic>
          <a:graphicData uri="http://schemas.openxmlformats.org/drawingml/2006/table">
            <a:tbl>
              <a:tblPr/>
              <a:tblGrid>
                <a:gridCol w="3043555">
                  <a:extLst>
                    <a:ext uri="{9D8B030D-6E8A-4147-A177-3AD203B41FA5}">
                      <a16:colId xmlns:a16="http://schemas.microsoft.com/office/drawing/2014/main" val="10456"/>
                    </a:ext>
                  </a:extLst>
                </a:gridCol>
                <a:gridCol w="2132013">
                  <a:extLst>
                    <a:ext uri="{9D8B030D-6E8A-4147-A177-3AD203B41FA5}">
                      <a16:colId xmlns:a16="http://schemas.microsoft.com/office/drawing/2014/main" val="1045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10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y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0"/>
                  </a:ext>
                </a:extLst>
              </a:tr>
            </a:tbl>
          </a:graphicData>
        </a:graphic>
      </p:graphicFrame>
      <p:pic>
        <p:nvPicPr>
          <p:cNvPr id="3" name="yt_shape_1722145800688">
            <a:extLst>
              <a:ext uri="{FF2B5EF4-FFF2-40B4-BE49-F238E27FC236}">
                <a16:creationId xmlns:a16="http://schemas.microsoft.com/office/drawing/2014/main" id="{EA1178D2-A58B-6AD0-D4E2-32F32B533D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0453"/>
            <a:ext cx="1186052" cy="333499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9B20C06B-98CD-16EC-234B-D748E8DDB3B1}"/>
              </a:ext>
            </a:extLst>
          </p:cNvPr>
          <p:cNvSpPr txBox="1"/>
          <p:nvPr/>
        </p:nvSpPr>
        <p:spPr>
          <a:xfrm>
            <a:off x="50981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D298B78-A3B9-E16E-B3E3-F01F29368995}"/>
                  </a:ext>
                </a:extLst>
              </p:cNvPr>
              <p:cNvSpPr txBox="1"/>
              <p:nvPr/>
            </p:nvSpPr>
            <p:spPr>
              <a:xfrm>
                <a:off x="5560152" y="3140153"/>
                <a:ext cx="1406271" cy="73362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4" name="文本框 3" descr="{'rangeId': 7, 'hasSerialNum': 1, 'mathAnswerShape': 1}">
                <a:extLst>
                  <a:ext uri="{FF2B5EF4-FFF2-40B4-BE49-F238E27FC236}">
                    <a16:creationId xmlns:a16="http://schemas.microsoft.com/office/drawing/2014/main" id="{2D298B78-A3B9-E16E-B3E3-F01F2936899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60152" y="3140153"/>
                <a:ext cx="1406271" cy="733629"/>
              </a:xfrm>
              <a:prstGeom prst="rect">
                <a:avLst/>
              </a:prstGeom>
              <a:blipFill>
                <a:blip r:embed="rId5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184B59F3-D28C-A414-9A17-7A718D9D669D}"/>
              </a:ext>
            </a:extLst>
          </p:cNvPr>
          <p:cNvCxnSpPr/>
          <p:nvPr/>
        </p:nvCxnSpPr>
        <p:spPr>
          <a:xfrm>
            <a:off x="5297738" y="3846026"/>
            <a:ext cx="1578673" cy="0"/>
          </a:xfrm>
          <a:prstGeom prst="line">
            <a:avLst/>
          </a:prstGeom>
          <a:ln w="16772">
            <a:solidFill>
              <a:srgbClr val="00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>
            <a:extLst>
              <a:ext uri="{FF2B5EF4-FFF2-40B4-BE49-F238E27FC236}">
                <a16:creationId xmlns:a16="http://schemas.microsoft.com/office/drawing/2014/main" id="{14245483-D574-082B-D8BE-BF5989D55898}"/>
              </a:ext>
            </a:extLst>
          </p:cNvPr>
          <p:cNvSpPr txBox="1"/>
          <p:nvPr/>
        </p:nvSpPr>
        <p:spPr>
          <a:xfrm>
            <a:off x="1364508" y="479199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26" name="yt_shape_12126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25" name="yt_image_12125" title="H_41.85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28" name="yt_shape_12128"/>
          <p:cNvSpPr txBox="1"/>
          <p:nvPr/>
        </p:nvSpPr>
        <p:spPr>
          <a:xfrm>
            <a:off x="540000" y="1482165"/>
            <a:ext cx="9149941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一个偶数用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它后面一个相邻偶数用式子表示是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29" name="yt_table_1212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0236141"/>
              </p:ext>
            </p:extLst>
          </p:nvPr>
        </p:nvGraphicFramePr>
        <p:xfrm>
          <a:off x="540056" y="1961468"/>
          <a:ext cx="5334318" cy="950976"/>
        </p:xfrm>
        <a:graphic>
          <a:graphicData uri="http://schemas.openxmlformats.org/drawingml/2006/table">
            <a:tbl>
              <a:tblPr/>
              <a:tblGrid>
                <a:gridCol w="3605530">
                  <a:extLst>
                    <a:ext uri="{9D8B030D-6E8A-4147-A177-3AD203B41FA5}">
                      <a16:colId xmlns:a16="http://schemas.microsoft.com/office/drawing/2014/main" val="10458"/>
                    </a:ext>
                  </a:extLst>
                </a:gridCol>
                <a:gridCol w="1728788">
                  <a:extLst>
                    <a:ext uri="{9D8B030D-6E8A-4147-A177-3AD203B41FA5}">
                      <a16:colId xmlns:a16="http://schemas.microsoft.com/office/drawing/2014/main" val="104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2"/>
                  </a:ext>
                </a:extLst>
              </a:tr>
            </a:tbl>
          </a:graphicData>
        </a:graphic>
      </p:graphicFrame>
      <p:sp>
        <p:nvSpPr>
          <p:cNvPr id="12131" name="yt_shape_12131"/>
          <p:cNvSpPr txBox="1"/>
          <p:nvPr/>
        </p:nvSpPr>
        <p:spPr>
          <a:xfrm>
            <a:off x="540119" y="296302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一个长方形的花园长为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宽为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如果长增加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2_346ec"/>
              </a:rPr>
              <a:t>那么新的花园增加的面积为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132" name="yt_table_12132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5917238"/>
              </p:ext>
            </p:extLst>
          </p:nvPr>
        </p:nvGraphicFramePr>
        <p:xfrm>
          <a:off x="540056" y="3922457"/>
          <a:ext cx="6261418" cy="950976"/>
        </p:xfrm>
        <a:graphic>
          <a:graphicData uri="http://schemas.openxmlformats.org/drawingml/2006/table">
            <a:tbl>
              <a:tblPr/>
              <a:tblGrid>
                <a:gridCol w="3605530">
                  <a:extLst>
                    <a:ext uri="{9D8B030D-6E8A-4147-A177-3AD203B41FA5}">
                      <a16:colId xmlns:a16="http://schemas.microsoft.com/office/drawing/2014/main" val="10460"/>
                    </a:ext>
                  </a:extLst>
                </a:gridCol>
                <a:gridCol w="2655888">
                  <a:extLst>
                    <a:ext uri="{9D8B030D-6E8A-4147-A177-3AD203B41FA5}">
                      <a16:colId xmlns:a16="http://schemas.microsoft.com/office/drawing/2014/main" val="1046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bx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74"/>
                  </a:ext>
                </a:extLst>
              </a:tr>
            </a:tbl>
          </a:graphicData>
        </a:graphic>
      </p:graphicFrame>
      <p:sp>
        <p:nvSpPr>
          <p:cNvPr id="12134" name="yt_shape_12134"/>
          <p:cNvSpPr txBox="1"/>
          <p:nvPr/>
        </p:nvSpPr>
        <p:spPr>
          <a:xfrm>
            <a:off x="540119" y="4924011"/>
            <a:ext cx="11492915" cy="950976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商丘市期末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某种水果的售价为每千克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用面值为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元的人民币购买了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d8b2c,isEnd"/>
              </a:rPr>
              <a:t>3</a:t>
            </a:r>
            <a:b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千克这种水果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应找回</a:t>
            </a:r>
            <a:r>
              <a:rPr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</a:t>
            </a:r>
            <a:r>
              <a:rPr sz="18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24E8BA4-8895-6EED-A5EE-123100090F87}"/>
              </a:ext>
            </a:extLst>
          </p:cNvPr>
          <p:cNvSpPr txBox="1"/>
          <p:nvPr/>
        </p:nvSpPr>
        <p:spPr>
          <a:xfrm>
            <a:off x="8698639" y="143535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CF218FC-AF87-0076-1428-658DD152A8D5}"/>
              </a:ext>
            </a:extLst>
          </p:cNvPr>
          <p:cNvSpPr txBox="1"/>
          <p:nvPr/>
        </p:nvSpPr>
        <p:spPr>
          <a:xfrm>
            <a:off x="1059708" y="339170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EDEEAE0-7A26-88FB-2ACA-D5E6F96294AC}"/>
              </a:ext>
            </a:extLst>
          </p:cNvPr>
          <p:cNvSpPr txBox="1"/>
          <p:nvPr/>
        </p:nvSpPr>
        <p:spPr>
          <a:xfrm>
            <a:off x="3802908" y="5352693"/>
            <a:ext cx="21041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36" name="yt_image_12136" title="H_116.19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7167" y="1493221"/>
            <a:ext cx="4177665" cy="1475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2138" name="yt_shape_12138"/>
              <p:cNvSpPr txBox="1"/>
              <p:nvPr/>
            </p:nvSpPr>
            <p:spPr>
              <a:xfrm>
                <a:off x="540000" y="3019296"/>
                <a:ext cx="5406929" cy="1119024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①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中阴影部分的面积为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ab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bx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图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②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中阴影部分的面积为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π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R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2138" name="yt_shape_121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3019296"/>
                <a:ext cx="5406929" cy="1119024"/>
              </a:xfrm>
              <a:prstGeom prst="rect">
                <a:avLst/>
              </a:prstGeom>
              <a:blipFill>
                <a:blip r:embed="rId3"/>
                <a:stretch>
                  <a:fillRect l="-3495" t="-4348" r="-2368" b="-86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3DFBAB31-6886-B6D8-AFB9-589A6E564DA4}"/>
              </a:ext>
            </a:extLst>
          </p:cNvPr>
          <p:cNvSpPr txBox="1"/>
          <p:nvPr/>
        </p:nvSpPr>
        <p:spPr>
          <a:xfrm>
            <a:off x="449989" y="2972490"/>
            <a:ext cx="55347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中阴影部分的面积为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BE9651-8F38-4866-BE76-EB304BBC7A8D}"/>
                  </a:ext>
                </a:extLst>
              </p:cNvPr>
              <p:cNvSpPr txBox="1"/>
              <p:nvPr/>
            </p:nvSpPr>
            <p:spPr>
              <a:xfrm>
                <a:off x="449989" y="3447978"/>
                <a:ext cx="50378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图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②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中阴影部分的面积为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π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R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1BE9651-8F38-4866-BE76-EB304BBC7A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447978"/>
                <a:ext cx="5037836" cy="726326"/>
              </a:xfrm>
              <a:prstGeom prst="rect">
                <a:avLst/>
              </a:prstGeom>
              <a:blipFill>
                <a:blip r:embed="rId4"/>
                <a:stretch>
                  <a:fillRect l="-1937" r="-205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yt_shape_12134">
            <a:extLst>
              <a:ext uri="{FF2B5EF4-FFF2-40B4-BE49-F238E27FC236}">
                <a16:creationId xmlns:a16="http://schemas.microsoft.com/office/drawing/2014/main" id="{DE47B05D-2C78-3603-9EA0-EAFED9EDF860}"/>
              </a:ext>
            </a:extLst>
          </p:cNvPr>
          <p:cNvSpPr txBox="1"/>
          <p:nvPr/>
        </p:nvSpPr>
        <p:spPr>
          <a:xfrm>
            <a:off x="540119" y="908720"/>
            <a:ext cx="11492915" cy="449205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用字母表示图中阴影部分的面积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42" name="yt_shape_12142"/>
          <p:cNvSpPr txBox="1"/>
          <p:nvPr/>
        </p:nvSpPr>
        <p:spPr>
          <a:xfrm>
            <a:off x="540000" y="900000"/>
            <a:ext cx="2557431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928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141" name="yt_image_12141" title="H_41.85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530602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4" name="yt_shape_12144"/>
          <p:cNvSpPr txBox="1"/>
          <p:nvPr/>
        </p:nvSpPr>
        <p:spPr>
          <a:xfrm>
            <a:off x="540000" y="1482165"/>
            <a:ext cx="103247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观察点阵和相应的等式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探究其中的规律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12145" name="yt_image_12145" title="H_114.48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49445" y="1961468"/>
            <a:ext cx="4293108" cy="1453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147" name="yt_shape_12147"/>
          <p:cNvSpPr txBox="1"/>
          <p:nvPr/>
        </p:nvSpPr>
        <p:spPr>
          <a:xfrm>
            <a:off x="540000" y="3465831"/>
            <a:ext cx="6155531" cy="1868910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后面的横线上写出相应的等式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；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④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</a:t>
            </a:r>
            <a:r>
              <a:rPr sz="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；</a:t>
            </a:r>
          </a:p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⑤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E11521A-72EB-C182-9EA0-2E6A645B3CC4}"/>
              </a:ext>
            </a:extLst>
          </p:cNvPr>
          <p:cNvSpPr txBox="1"/>
          <p:nvPr/>
        </p:nvSpPr>
        <p:spPr>
          <a:xfrm>
            <a:off x="1059589" y="4370001"/>
            <a:ext cx="256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36CA2EA-2DB8-A136-4ABC-B4EB38CDF3C3}"/>
              </a:ext>
            </a:extLst>
          </p:cNvPr>
          <p:cNvSpPr txBox="1"/>
          <p:nvPr/>
        </p:nvSpPr>
        <p:spPr>
          <a:xfrm>
            <a:off x="1059589" y="4845490"/>
            <a:ext cx="3024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151" name="yt_shape_12151"/>
          <p:cNvSpPr txBox="1"/>
          <p:nvPr/>
        </p:nvSpPr>
        <p:spPr>
          <a:xfrm>
            <a:off x="540000" y="5427814"/>
            <a:ext cx="10191893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猜想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第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n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个点阵所对应的等式是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                                                    </a:t>
            </a:r>
            <a:r>
              <a:rPr sz="7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4FE049-57C9-A9C1-3DB0-58AC21AB77F1}"/>
              </a:ext>
            </a:extLst>
          </p:cNvPr>
          <p:cNvSpPr txBox="1"/>
          <p:nvPr/>
        </p:nvSpPr>
        <p:spPr>
          <a:xfrm>
            <a:off x="6031639" y="5381008"/>
            <a:ext cx="4539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＋…＋（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678</Words>
  <Application>Microsoft Office PowerPoint</Application>
  <PresentationFormat>宽屏</PresentationFormat>
  <Paragraphs>67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12</cp:revision>
  <dcterms:created xsi:type="dcterms:W3CDTF">2024-07-28T05:44:51Z</dcterms:created>
  <dcterms:modified xsi:type="dcterms:W3CDTF">2024-07-30T02:08:37Z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