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4" r:id="rId4"/>
    <p:sldId id="308" r:id="rId5"/>
    <p:sldId id="309" r:id="rId6"/>
    <p:sldId id="314" r:id="rId7"/>
    <p:sldId id="319" r:id="rId8"/>
    <p:sldId id="321" r:id="rId9"/>
    <p:sldId id="322" r:id="rId10"/>
    <p:sldId id="324" r:id="rId11"/>
    <p:sldId id="325" r:id="rId12"/>
    <p:sldId id="326" r:id="rId13"/>
    <p:sldId id="330" r:id="rId14"/>
    <p:sldId id="332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0" name="yt_shape_12860"/>
          <p:cNvSpPr txBox="1"/>
          <p:nvPr/>
        </p:nvSpPr>
        <p:spPr>
          <a:xfrm>
            <a:off x="540000" y="900000"/>
            <a:ext cx="2375074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58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59" name="yt_image_12859" title="H_41.8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0008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862" name="yt_shape_12862"/>
              <p:cNvSpPr txBox="1"/>
              <p:nvPr/>
            </p:nvSpPr>
            <p:spPr>
              <a:xfrm>
                <a:off x="540000" y="1482165"/>
                <a:ext cx="6359241" cy="41893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整式的加减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d>
                              <m:dPr>
                                <m:begChr m:val="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列式表示数量关系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（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代数式</m:t>
                                    </m:r>
                                    <m:r>
                                      <a:rPr lang="zh-CN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）</m:t>
                                    </m:r>
                                  </m:e>
                                </m:eqArr>
                              </m:e>
                            </m:d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用字母表示数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书写规则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整式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单项式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次数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系数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多项式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项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次数</m:t>
                                            </m: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r>
                                              <m:rPr>
                                                <m:nor/>
                                              </m:rPr>
                                              <a:rPr lang="zh-CN" altLang="zh-CN" sz="2400" b="0" i="0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Times New Roman" panose="02040503050406030204" pitchFamily="48" charset="0"/>
                                                <a:ea typeface="宋体" panose="02040503050406030204" pitchFamily="48" charset="0"/>
                                              </a:rPr>
                                              <m:t>升降幂排列</m:t>
                                            </m:r>
                                          </m:e>
                                        </m:eqArr>
                                      </m:e>
                                    </m:d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整式的加减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去括号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合并同类项</m:t>
                                    </m:r>
                                  </m:e>
                                </m:eqArr>
                              </m:e>
                            </m:d>
                          </m:e>
                        </m:eqAr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62" name="yt_shape_12862" descr="{&quot;rangeId&quot;:1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359241" cy="4189352"/>
              </a:xfrm>
              <a:prstGeom prst="rect">
                <a:avLst/>
              </a:prstGeom>
              <a:blipFill>
                <a:blip r:embed="rId3"/>
                <a:stretch>
                  <a:fillRect l="-29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1" name="yt_shape_12921"/>
          <p:cNvSpPr txBox="1"/>
          <p:nvPr/>
        </p:nvSpPr>
        <p:spPr>
          <a:xfrm>
            <a:off x="540000" y="900000"/>
            <a:ext cx="1005403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岳阳市中考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观察下列式子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；…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个等式是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455F35C-EA7E-6694-F144-63B5044025B8}"/>
              </a:ext>
            </a:extLst>
          </p:cNvPr>
          <p:cNvSpPr txBox="1"/>
          <p:nvPr/>
        </p:nvSpPr>
        <p:spPr>
          <a:xfrm>
            <a:off x="6479314" y="1804170"/>
            <a:ext cx="3158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25" name="yt_shape_12925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24" name="yt_image_12924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27" name="yt_shape_12927"/>
          <p:cNvSpPr txBox="1"/>
          <p:nvPr/>
        </p:nvSpPr>
        <p:spPr>
          <a:xfrm>
            <a:off x="540000" y="1482165"/>
            <a:ext cx="75148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南阳宛城区期末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下面去括号正确的是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28" name="yt_table_12928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508999"/>
              </p:ext>
            </p:extLst>
          </p:nvPr>
        </p:nvGraphicFramePr>
        <p:xfrm>
          <a:off x="540056" y="1961468"/>
          <a:ext cx="5434013" cy="1901952"/>
        </p:xfrm>
        <a:graphic>
          <a:graphicData uri="http://schemas.openxmlformats.org/drawingml/2006/table">
            <a:tbl>
              <a:tblPr/>
              <a:tblGrid>
                <a:gridCol w="5434013">
                  <a:extLst>
                    <a:ext uri="{9D8B030D-6E8A-4147-A177-3AD203B41FA5}">
                      <a16:colId xmlns:a16="http://schemas.microsoft.com/office/drawing/2014/main" val="106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930" name="yt_shape_12930"/>
              <p:cNvSpPr txBox="1"/>
              <p:nvPr/>
            </p:nvSpPr>
            <p:spPr>
              <a:xfrm>
                <a:off x="540119" y="3913788"/>
                <a:ext cx="11111999" cy="11095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南阳唐河县期末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47c02"/>
                  </a:rPr>
                  <a:t>的三次二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930" name="yt_shape_12930" descr="{&quot;rangeId&quot;:2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913788"/>
                <a:ext cx="11111999" cy="1109535"/>
              </a:xfrm>
              <a:prstGeom prst="rect">
                <a:avLst/>
              </a:prstGeom>
              <a:blipFill>
                <a:blip r:embed="rId3"/>
                <a:stretch>
                  <a:fillRect l="-1701" r="-1262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932" name="yt_table_1293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930188"/>
              </p:ext>
            </p:extLst>
          </p:nvPr>
        </p:nvGraphicFramePr>
        <p:xfrm>
          <a:off x="540056" y="5074111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68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6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70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"/>
                  </a:ext>
                </a:extLst>
              </a:tr>
            </a:tbl>
          </a:graphicData>
        </a:graphic>
      </p:graphicFrame>
      <p:sp>
        <p:nvSpPr>
          <p:cNvPr id="12934" name="yt_shape_12934"/>
          <p:cNvSpPr txBox="1"/>
          <p:nvPr/>
        </p:nvSpPr>
        <p:spPr>
          <a:xfrm>
            <a:off x="540120" y="560028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e571,isEnd"/>
              </a:rPr>
              <a:t>的值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49DF0D-0454-00D2-70B4-6BB14F82A0EA}"/>
              </a:ext>
            </a:extLst>
          </p:cNvPr>
          <p:cNvSpPr txBox="1"/>
          <p:nvPr/>
        </p:nvSpPr>
        <p:spPr>
          <a:xfrm>
            <a:off x="70793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F400AB-9D67-5223-CBAE-32AF28073243}"/>
              </a:ext>
            </a:extLst>
          </p:cNvPr>
          <p:cNvSpPr txBox="1"/>
          <p:nvPr/>
        </p:nvSpPr>
        <p:spPr>
          <a:xfrm>
            <a:off x="3509221" y="4541416"/>
            <a:ext cx="383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AF0C92F-1A82-8810-223B-C2D418CF25B9}"/>
              </a:ext>
            </a:extLst>
          </p:cNvPr>
          <p:cNvSpPr txBox="1"/>
          <p:nvPr/>
        </p:nvSpPr>
        <p:spPr>
          <a:xfrm>
            <a:off x="1059709" y="6028964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6" name="yt_shape_12936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935" name="yt_image_1293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938" name="yt_shape_12938"/>
          <p:cNvSpPr txBox="1"/>
          <p:nvPr/>
        </p:nvSpPr>
        <p:spPr>
          <a:xfrm>
            <a:off x="540119" y="1482165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怀化市洪江区一中月考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某商场销售的西装每套定价为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d4466,isEnd"/>
              </a:rPr>
              <a:t>领带每条定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国庆节优惠方案如下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买一套西装送一条领带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西装和领带都按定价的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付款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若小王到该商场购买西装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领带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eabfe,isEnd"/>
              </a:rPr>
              <a:t>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小王按方案一购买需付款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3fbae,isEnd"/>
              </a:rPr>
              <a:t>小王按方案 二购买需付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款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的式子表示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471D271-0DDA-9DA8-28CA-2F3BEBBAA97A}"/>
              </a:ext>
            </a:extLst>
          </p:cNvPr>
          <p:cNvSpPr txBox="1"/>
          <p:nvPr/>
        </p:nvSpPr>
        <p:spPr>
          <a:xfrm>
            <a:off x="4869708" y="3812799"/>
            <a:ext cx="2848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B831BF4-87AE-1C8E-AF2F-921651EDD752}"/>
              </a:ext>
            </a:extLst>
          </p:cNvPr>
          <p:cNvSpPr txBox="1"/>
          <p:nvPr/>
        </p:nvSpPr>
        <p:spPr>
          <a:xfrm>
            <a:off x="1059708" y="4288287"/>
            <a:ext cx="2848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43" name="yt_shape_12943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通过计算比较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中的哪种购买方案省钱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16000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方案二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23400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所以按方案一购买省钱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你能给出一种更为省钱的购买方案吗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写出你的购买方法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先按方案一购买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套西装获赠送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条领带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再按方案二购买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4_64ec2"/>
              </a:rPr>
              <a:t>条领带更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省钱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则需付款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％＝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21800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CB5E77-6018-EC4E-64D0-0DA81D1A4E91}"/>
              </a:ext>
            </a:extLst>
          </p:cNvPr>
          <p:cNvSpPr txBox="1"/>
          <p:nvPr/>
        </p:nvSpPr>
        <p:spPr>
          <a:xfrm>
            <a:off x="450108" y="1328682"/>
            <a:ext cx="33058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A8FBE8-3EB7-42B2-4B57-B7AA87BD5FB5}"/>
              </a:ext>
            </a:extLst>
          </p:cNvPr>
          <p:cNvSpPr txBox="1"/>
          <p:nvPr/>
        </p:nvSpPr>
        <p:spPr>
          <a:xfrm>
            <a:off x="450108" y="1804170"/>
            <a:ext cx="581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16000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4CDFE8B-1FA7-1F85-A718-F1E1090E38BB}"/>
              </a:ext>
            </a:extLst>
          </p:cNvPr>
          <p:cNvSpPr txBox="1"/>
          <p:nvPr/>
        </p:nvSpPr>
        <p:spPr>
          <a:xfrm>
            <a:off x="450108" y="2279658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方案二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2FAC62-F39F-C5E1-2D47-C4E9F0F31E24}"/>
              </a:ext>
            </a:extLst>
          </p:cNvPr>
          <p:cNvSpPr txBox="1"/>
          <p:nvPr/>
        </p:nvSpPr>
        <p:spPr>
          <a:xfrm>
            <a:off x="450108" y="2755146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23400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9640C3F-F3B2-F34F-C0EA-C0DD0C7749DE}"/>
              </a:ext>
            </a:extLst>
          </p:cNvPr>
          <p:cNvSpPr txBox="1"/>
          <p:nvPr/>
        </p:nvSpPr>
        <p:spPr>
          <a:xfrm>
            <a:off x="450108" y="3230634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所以按方案一购买省钱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24BEE42-49DE-12ED-C682-3413A10F090B}"/>
              </a:ext>
            </a:extLst>
          </p:cNvPr>
          <p:cNvSpPr txBox="1"/>
          <p:nvPr/>
        </p:nvSpPr>
        <p:spPr>
          <a:xfrm>
            <a:off x="450108" y="4181610"/>
            <a:ext cx="110766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先按方案一购买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套西装获赠送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条领带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再按方案二购买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  <a:sym typeface="_⨹_4_64ec2"/>
              </a:rPr>
              <a:t>条领带更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2C60794-4A7A-27E5-50B6-A1720437BC25}"/>
              </a:ext>
            </a:extLst>
          </p:cNvPr>
          <p:cNvSpPr txBox="1"/>
          <p:nvPr/>
        </p:nvSpPr>
        <p:spPr>
          <a:xfrm>
            <a:off x="450108" y="465709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省钱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B628927-009E-173F-3BC3-694199823B87}"/>
              </a:ext>
            </a:extLst>
          </p:cNvPr>
          <p:cNvSpPr txBox="1"/>
          <p:nvPr/>
        </p:nvSpPr>
        <p:spPr>
          <a:xfrm>
            <a:off x="450108" y="5132586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则需付款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2B21436-AEF3-6901-B45C-B4B04A686AC0}"/>
              </a:ext>
            </a:extLst>
          </p:cNvPr>
          <p:cNvSpPr txBox="1"/>
          <p:nvPr/>
        </p:nvSpPr>
        <p:spPr>
          <a:xfrm>
            <a:off x="450108" y="5608074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21800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65" name="yt_shape_12865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864" name="yt_image_1286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67" name="yt_shape_12867"/>
          <p:cNvSpPr txBox="1"/>
          <p:nvPr/>
        </p:nvSpPr>
        <p:spPr>
          <a:xfrm>
            <a:off x="540000" y="1482165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代数式及代数式的值</a:t>
            </a:r>
          </a:p>
        </p:txBody>
      </p:sp>
      <p:sp>
        <p:nvSpPr>
          <p:cNvPr id="12868" name="yt_shape_12868"/>
          <p:cNvSpPr txBox="1"/>
          <p:nvPr/>
        </p:nvSpPr>
        <p:spPr>
          <a:xfrm>
            <a:off x="540000" y="1971599"/>
            <a:ext cx="89175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郑州金水区期末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不属于代数式的是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69" name="yt_table_1286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6406726"/>
              </p:ext>
            </p:extLst>
          </p:nvPr>
        </p:nvGraphicFramePr>
        <p:xfrm>
          <a:off x="540056" y="2450902"/>
          <a:ext cx="59124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637"/>
                    </a:ext>
                  </a:extLst>
                </a:gridCol>
                <a:gridCol w="1693863">
                  <a:extLst>
                    <a:ext uri="{9D8B030D-6E8A-4147-A177-3AD203B41FA5}">
                      <a16:colId xmlns:a16="http://schemas.microsoft.com/office/drawing/2014/main" val="106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71" name="yt_shape_12871"/>
              <p:cNvSpPr txBox="1"/>
              <p:nvPr/>
            </p:nvSpPr>
            <p:spPr>
              <a:xfrm>
                <a:off x="540000" y="3452456"/>
                <a:ext cx="731770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倍的差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871" name="yt_shape_12871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52456"/>
                <a:ext cx="7317709" cy="638893"/>
              </a:xfrm>
              <a:prstGeom prst="rect">
                <a:avLst/>
              </a:prstGeom>
              <a:blipFill>
                <a:blip r:embed="rId3"/>
                <a:stretch>
                  <a:fillRect l="-2583" r="-1583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73" name="yt_table_12873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20500612"/>
                  </p:ext>
                </p:extLst>
              </p:nvPr>
            </p:nvGraphicFramePr>
            <p:xfrm>
              <a:off x="540056" y="4142137"/>
              <a:ext cx="7314248" cy="1265428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  <a:gridCol w="3095625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873" name="yt_table_12873" descr="{&quot;rangeId&quot;:4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20500612"/>
                  </p:ext>
                </p:extLst>
              </p:nvPr>
            </p:nvGraphicFramePr>
            <p:xfrm>
              <a:off x="540056" y="4142137"/>
              <a:ext cx="7314248" cy="1265428"/>
            </p:xfrm>
            <a:graphic>
              <a:graphicData uri="http://schemas.openxmlformats.org/drawingml/2006/table">
                <a:tbl>
                  <a:tblPr/>
                  <a:tblGrid>
                    <a:gridCol w="4218623">
                      <a:extLst>
                        <a:ext uri="{9D8B030D-6E8A-4147-A177-3AD203B41FA5}">
                          <a16:colId xmlns:a16="http://schemas.microsoft.com/office/drawing/2014/main" val="10639"/>
                        </a:ext>
                      </a:extLst>
                    </a:gridCol>
                    <a:gridCol w="3095625">
                      <a:extLst>
                        <a:ext uri="{9D8B030D-6E8A-4147-A177-3AD203B41FA5}">
                          <a16:colId xmlns:a16="http://schemas.microsoft.com/office/drawing/2014/main" val="10640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3304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6417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73304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6417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9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74" name="yt_shape_12874"/>
          <p:cNvSpPr txBox="1"/>
          <p:nvPr/>
        </p:nvSpPr>
        <p:spPr>
          <a:xfrm>
            <a:off x="540000" y="5458074"/>
            <a:ext cx="110943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巴中市中考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75" name="yt_table_128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623139"/>
              </p:ext>
            </p:extLst>
          </p:nvPr>
        </p:nvGraphicFramePr>
        <p:xfrm>
          <a:off x="540056" y="5937377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641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642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43"/>
                    </a:ext>
                  </a:extLst>
                </a:gridCol>
                <a:gridCol w="1643063">
                  <a:extLst>
                    <a:ext uri="{9D8B030D-6E8A-4147-A177-3AD203B41FA5}">
                      <a16:colId xmlns:a16="http://schemas.microsoft.com/office/drawing/2014/main" val="106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7"/>
                  </a:ext>
                </a:extLst>
              </a:tr>
            </a:tbl>
          </a:graphicData>
        </a:graphic>
      </p:graphicFrame>
      <p:pic>
        <p:nvPicPr>
          <p:cNvPr id="3" name="yt_shape_1722145918982">
            <a:extLst>
              <a:ext uri="{FF2B5EF4-FFF2-40B4-BE49-F238E27FC236}">
                <a16:creationId xmlns:a16="http://schemas.microsoft.com/office/drawing/2014/main" id="{99BA35BA-90B3-9D1E-CC6E-86096F1D04E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F96D4E-38EF-E514-C47F-5326713C0C0A}"/>
              </a:ext>
            </a:extLst>
          </p:cNvPr>
          <p:cNvSpPr txBox="1"/>
          <p:nvPr/>
        </p:nvSpPr>
        <p:spPr>
          <a:xfrm>
            <a:off x="845098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BD88D80-C221-050E-E632-5689F9F6CE39}"/>
              </a:ext>
            </a:extLst>
          </p:cNvPr>
          <p:cNvSpPr txBox="1"/>
          <p:nvPr/>
        </p:nvSpPr>
        <p:spPr>
          <a:xfrm>
            <a:off x="6884126" y="3405650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B184654-E494-E5A8-1079-DFA68363DBC9}"/>
              </a:ext>
            </a:extLst>
          </p:cNvPr>
          <p:cNvSpPr txBox="1"/>
          <p:nvPr/>
        </p:nvSpPr>
        <p:spPr>
          <a:xfrm>
            <a:off x="10624276" y="541126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77" name="yt_shape_12877"/>
          <p:cNvSpPr txBox="1"/>
          <p:nvPr/>
        </p:nvSpPr>
        <p:spPr>
          <a:xfrm>
            <a:off x="540000" y="900000"/>
            <a:ext cx="63863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王老师设计了一个如图所示的数值转换程序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878" name="yt_image_12878" title="H_166.32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279" y="1531667"/>
            <a:ext cx="2385441" cy="2112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880" name="yt_shape_12880"/>
          <p:cNvSpPr txBox="1"/>
          <p:nvPr/>
        </p:nvSpPr>
        <p:spPr>
          <a:xfrm>
            <a:off x="540000" y="3694253"/>
            <a:ext cx="6278963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当输出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输入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8612B87-5787-0E1D-CF01-442E12960CCC}"/>
              </a:ext>
            </a:extLst>
          </p:cNvPr>
          <p:cNvSpPr txBox="1"/>
          <p:nvPr/>
        </p:nvSpPr>
        <p:spPr>
          <a:xfrm>
            <a:off x="5906227" y="3647448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26ABCFC-5BB2-420D-D59A-8AC0D263F3FE}"/>
              </a:ext>
            </a:extLst>
          </p:cNvPr>
          <p:cNvSpPr txBox="1"/>
          <p:nvPr/>
        </p:nvSpPr>
        <p:spPr>
          <a:xfrm>
            <a:off x="5601427" y="412293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82" name="yt_shape_12882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整式的相关概念</a:t>
            </a:r>
          </a:p>
        </p:txBody>
      </p:sp>
      <p:sp>
        <p:nvSpPr>
          <p:cNvPr id="12883" name="yt_shape_12883"/>
          <p:cNvSpPr txBox="1"/>
          <p:nvPr/>
        </p:nvSpPr>
        <p:spPr>
          <a:xfrm>
            <a:off x="540000" y="1389434"/>
            <a:ext cx="82779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上海市中考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下列单项式中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的同类项是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84" name="yt_table_1288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373569"/>
              </p:ext>
            </p:extLst>
          </p:nvPr>
        </p:nvGraphicFramePr>
        <p:xfrm>
          <a:off x="540056" y="1868737"/>
          <a:ext cx="8936991" cy="475488"/>
        </p:xfrm>
        <a:graphic>
          <a:graphicData uri="http://schemas.openxmlformats.org/drawingml/2006/table">
            <a:tbl>
              <a:tblPr/>
              <a:tblGrid>
                <a:gridCol w="2467293">
                  <a:extLst>
                    <a:ext uri="{9D8B030D-6E8A-4147-A177-3AD203B41FA5}">
                      <a16:colId xmlns:a16="http://schemas.microsoft.com/office/drawing/2014/main" val="10645"/>
                    </a:ext>
                  </a:extLst>
                </a:gridCol>
                <a:gridCol w="2678430">
                  <a:extLst>
                    <a:ext uri="{9D8B030D-6E8A-4147-A177-3AD203B41FA5}">
                      <a16:colId xmlns:a16="http://schemas.microsoft.com/office/drawing/2014/main" val="1064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47"/>
                    </a:ext>
                  </a:extLst>
                </a:gridCol>
                <a:gridCol w="1385888">
                  <a:extLst>
                    <a:ext uri="{9D8B030D-6E8A-4147-A177-3AD203B41FA5}">
                      <a16:colId xmlns:a16="http://schemas.microsoft.com/office/drawing/2014/main" val="1064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ab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86" name="yt_shape_12886"/>
              <p:cNvSpPr txBox="1"/>
              <p:nvPr/>
            </p:nvSpPr>
            <p:spPr>
              <a:xfrm>
                <a:off x="540000" y="2394908"/>
                <a:ext cx="10645799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86" name="yt_shape_12886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394908"/>
                <a:ext cx="10645799" cy="639855"/>
              </a:xfrm>
              <a:prstGeom prst="rect">
                <a:avLst/>
              </a:prstGeom>
              <a:blipFill>
                <a:blip r:embed="rId2"/>
                <a:stretch>
                  <a:fillRect l="-1775" r="-80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888" name="yt_table_1288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725552"/>
              </p:ext>
            </p:extLst>
          </p:nvPr>
        </p:nvGraphicFramePr>
        <p:xfrm>
          <a:off x="540056" y="3085551"/>
          <a:ext cx="9041766" cy="475488"/>
        </p:xfrm>
        <a:graphic>
          <a:graphicData uri="http://schemas.openxmlformats.org/drawingml/2006/table">
            <a:tbl>
              <a:tblPr/>
              <a:tblGrid>
                <a:gridCol w="2467293">
                  <a:extLst>
                    <a:ext uri="{9D8B030D-6E8A-4147-A177-3AD203B41FA5}">
                      <a16:colId xmlns:a16="http://schemas.microsoft.com/office/drawing/2014/main" val="10649"/>
                    </a:ext>
                  </a:extLst>
                </a:gridCol>
                <a:gridCol w="2678430">
                  <a:extLst>
                    <a:ext uri="{9D8B030D-6E8A-4147-A177-3AD203B41FA5}">
                      <a16:colId xmlns:a16="http://schemas.microsoft.com/office/drawing/2014/main" val="1065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51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9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890" name="yt_shape_12890"/>
              <p:cNvSpPr txBox="1"/>
              <p:nvPr/>
            </p:nvSpPr>
            <p:spPr>
              <a:xfrm>
                <a:off x="540000" y="3611722"/>
                <a:ext cx="10578217" cy="60247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河南永城市实验中学期中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sty m:val="p"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π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的系数和次数分别是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890" name="yt_shape_1289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1722"/>
                <a:ext cx="10578217" cy="602473"/>
              </a:xfrm>
              <a:prstGeom prst="rect">
                <a:avLst/>
              </a:prstGeom>
              <a:blipFill>
                <a:blip r:embed="rId3"/>
                <a:stretch>
                  <a:fillRect l="-1787" r="-807" b="-161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892" name="yt_table_12892" title="H_96.9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8929572"/>
                  </p:ext>
                </p:extLst>
              </p:nvPr>
            </p:nvGraphicFramePr>
            <p:xfrm>
              <a:off x="540056" y="4264983"/>
              <a:ext cx="7169786" cy="1231646"/>
            </p:xfrm>
            <a:graphic>
              <a:graphicData uri="http://schemas.openxmlformats.org/drawingml/2006/table">
                <a:tbl>
                  <a:tblPr/>
                  <a:tblGrid>
                    <a:gridCol w="514572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70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892" name="yt_table_12892" descr="{&quot;rangeId&quot;:10,&quot;type&quot;:&quot;Option&quot;}" title="H_96.9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18929572"/>
                  </p:ext>
                </p:extLst>
              </p:nvPr>
            </p:nvGraphicFramePr>
            <p:xfrm>
              <a:off x="540056" y="4264983"/>
              <a:ext cx="7169786" cy="1231646"/>
            </p:xfrm>
            <a:graphic>
              <a:graphicData uri="http://schemas.openxmlformats.org/drawingml/2006/table">
                <a:tbl>
                  <a:tblPr/>
                  <a:tblGrid>
                    <a:gridCol w="5145723">
                      <a:extLst>
                        <a:ext uri="{9D8B030D-6E8A-4147-A177-3AD203B41FA5}">
                          <a16:colId xmlns:a16="http://schemas.microsoft.com/office/drawing/2014/main" val="10653"/>
                        </a:ext>
                      </a:extLst>
                    </a:gridCol>
                    <a:gridCol w="2024063">
                      <a:extLst>
                        <a:ext uri="{9D8B030D-6E8A-4147-A177-3AD203B41FA5}">
                          <a16:colId xmlns:a16="http://schemas.microsoft.com/office/drawing/2014/main" val="10654"/>
                        </a:ext>
                      </a:extLst>
                    </a:gridCol>
                  </a:tblGrid>
                  <a:tr h="59664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39290" b="-1244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54518" b="-1244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0"/>
                      </a:ext>
                    </a:extLst>
                  </a:tr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93333" r="-3929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54518" t="-93333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7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893" name="yt_shape_12893"/>
          <p:cNvSpPr txBox="1"/>
          <p:nvPr/>
        </p:nvSpPr>
        <p:spPr>
          <a:xfrm>
            <a:off x="540000" y="5547145"/>
            <a:ext cx="98857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的降幂排列为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919058">
            <a:extLst>
              <a:ext uri="{FF2B5EF4-FFF2-40B4-BE49-F238E27FC236}">
                <a16:creationId xmlns:a16="http://schemas.microsoft.com/office/drawing/2014/main" id="{84C2D407-B976-B34B-FF1F-E7C63F4D687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12B6B35-AD74-6512-63AF-A814267DD90E}"/>
              </a:ext>
            </a:extLst>
          </p:cNvPr>
          <p:cNvSpPr txBox="1"/>
          <p:nvPr/>
        </p:nvSpPr>
        <p:spPr>
          <a:xfrm>
            <a:off x="78350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43CB9B2-9574-36EE-2079-493F4F11A64A}"/>
              </a:ext>
            </a:extLst>
          </p:cNvPr>
          <p:cNvSpPr txBox="1"/>
          <p:nvPr/>
        </p:nvSpPr>
        <p:spPr>
          <a:xfrm>
            <a:off x="10180031" y="2348102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8BA17B-F2A7-AA50-1988-F0EF731D9DC6}"/>
              </a:ext>
            </a:extLst>
          </p:cNvPr>
          <p:cNvSpPr txBox="1"/>
          <p:nvPr/>
        </p:nvSpPr>
        <p:spPr>
          <a:xfrm>
            <a:off x="10113101" y="3564917"/>
            <a:ext cx="383285" cy="69025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68DBDD-A173-E649-A99B-B20B2479C172}"/>
              </a:ext>
            </a:extLst>
          </p:cNvPr>
          <p:cNvSpPr txBox="1"/>
          <p:nvPr/>
        </p:nvSpPr>
        <p:spPr>
          <a:xfrm>
            <a:off x="7298464" y="5472592"/>
            <a:ext cx="29693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94" name="yt_shape_12894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整式的加减</a:t>
            </a:r>
          </a:p>
        </p:txBody>
      </p:sp>
      <p:sp>
        <p:nvSpPr>
          <p:cNvPr id="12895" name="yt_shape_12895"/>
          <p:cNvSpPr txBox="1"/>
          <p:nvPr/>
        </p:nvSpPr>
        <p:spPr>
          <a:xfrm>
            <a:off x="540000" y="1389434"/>
            <a:ext cx="68929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6" name="yt_table_12896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929949"/>
              </p:ext>
            </p:extLst>
          </p:nvPr>
        </p:nvGraphicFramePr>
        <p:xfrm>
          <a:off x="540056" y="1868737"/>
          <a:ext cx="8333741" cy="475488"/>
        </p:xfrm>
        <a:graphic>
          <a:graphicData uri="http://schemas.openxmlformats.org/drawingml/2006/table">
            <a:tbl>
              <a:tblPr/>
              <a:tblGrid>
                <a:gridCol w="2394268">
                  <a:extLst>
                    <a:ext uri="{9D8B030D-6E8A-4147-A177-3AD203B41FA5}">
                      <a16:colId xmlns:a16="http://schemas.microsoft.com/office/drawing/2014/main" val="10655"/>
                    </a:ext>
                  </a:extLst>
                </a:gridCol>
                <a:gridCol w="2376805">
                  <a:extLst>
                    <a:ext uri="{9D8B030D-6E8A-4147-A177-3AD203B41FA5}">
                      <a16:colId xmlns:a16="http://schemas.microsoft.com/office/drawing/2014/main" val="10656"/>
                    </a:ext>
                  </a:extLst>
                </a:gridCol>
                <a:gridCol w="2376805">
                  <a:extLst>
                    <a:ext uri="{9D8B030D-6E8A-4147-A177-3AD203B41FA5}">
                      <a16:colId xmlns:a16="http://schemas.microsoft.com/office/drawing/2014/main" val="10657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2"/>
                  </a:ext>
                </a:extLst>
              </a:tr>
            </a:tbl>
          </a:graphicData>
        </a:graphic>
      </p:graphicFrame>
      <p:sp>
        <p:nvSpPr>
          <p:cNvPr id="12898" name="yt_shape_12898"/>
          <p:cNvSpPr txBox="1"/>
          <p:nvPr/>
        </p:nvSpPr>
        <p:spPr>
          <a:xfrm>
            <a:off x="540000" y="2394908"/>
            <a:ext cx="6952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的差为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899" name="yt_table_128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5091086"/>
              </p:ext>
            </p:extLst>
          </p:nvPr>
        </p:nvGraphicFramePr>
        <p:xfrm>
          <a:off x="540056" y="2874211"/>
          <a:ext cx="7192011" cy="950976"/>
        </p:xfrm>
        <a:graphic>
          <a:graphicData uri="http://schemas.openxmlformats.org/drawingml/2006/table">
            <a:tbl>
              <a:tblPr/>
              <a:tblGrid>
                <a:gridCol w="4771073">
                  <a:extLst>
                    <a:ext uri="{9D8B030D-6E8A-4147-A177-3AD203B41FA5}">
                      <a16:colId xmlns:a16="http://schemas.microsoft.com/office/drawing/2014/main" val="10659"/>
                    </a:ext>
                  </a:extLst>
                </a:gridCol>
                <a:gridCol w="2420938">
                  <a:extLst>
                    <a:ext uri="{9D8B030D-6E8A-4147-A177-3AD203B41FA5}">
                      <a16:colId xmlns:a16="http://schemas.microsoft.com/office/drawing/2014/main" val="106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4"/>
                  </a:ext>
                </a:extLst>
              </a:tr>
            </a:tbl>
          </a:graphicData>
        </a:graphic>
      </p:graphicFrame>
      <p:sp>
        <p:nvSpPr>
          <p:cNvPr id="12901" name="yt_shape_12901"/>
          <p:cNvSpPr txBox="1"/>
          <p:nvPr/>
        </p:nvSpPr>
        <p:spPr>
          <a:xfrm>
            <a:off x="540000" y="3875765"/>
            <a:ext cx="102285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济宁市中考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919130">
            <a:extLst>
              <a:ext uri="{FF2B5EF4-FFF2-40B4-BE49-F238E27FC236}">
                <a16:creationId xmlns:a16="http://schemas.microsoft.com/office/drawing/2014/main" id="{AEE2F9A9-6A3F-44B5-996E-03B40A2085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34C521-F86A-B163-4670-B753CAB7F7FC}"/>
              </a:ext>
            </a:extLst>
          </p:cNvPr>
          <p:cNvSpPr txBox="1"/>
          <p:nvPr/>
        </p:nvSpPr>
        <p:spPr>
          <a:xfrm>
            <a:off x="646343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69ABDFB-95BF-4D6C-4638-58BF8EE4B429}"/>
              </a:ext>
            </a:extLst>
          </p:cNvPr>
          <p:cNvSpPr txBox="1"/>
          <p:nvPr/>
        </p:nvSpPr>
        <p:spPr>
          <a:xfrm>
            <a:off x="6504714" y="23481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2CF289-8131-C94E-0FB9-B3C40D18A01D}"/>
              </a:ext>
            </a:extLst>
          </p:cNvPr>
          <p:cNvSpPr txBox="1"/>
          <p:nvPr/>
        </p:nvSpPr>
        <p:spPr>
          <a:xfrm>
            <a:off x="9665236" y="3828959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3" name="yt_shape_12903"/>
          <p:cNvSpPr txBox="1"/>
          <p:nvPr/>
        </p:nvSpPr>
        <p:spPr>
          <a:xfrm>
            <a:off x="540000" y="1313748"/>
            <a:ext cx="6503383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7304863-F31D-D662-F64A-396FCFB4C2FE}"/>
              </a:ext>
            </a:extLst>
          </p:cNvPr>
          <p:cNvSpPr txBox="1"/>
          <p:nvPr/>
        </p:nvSpPr>
        <p:spPr>
          <a:xfrm>
            <a:off x="449989" y="1742430"/>
            <a:ext cx="5736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1487DEC-0A7F-9CCF-AA58-3934ABA2034F}"/>
              </a:ext>
            </a:extLst>
          </p:cNvPr>
          <p:cNvSpPr txBox="1"/>
          <p:nvPr/>
        </p:nvSpPr>
        <p:spPr>
          <a:xfrm>
            <a:off x="449989" y="2217918"/>
            <a:ext cx="25010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296BAF-C012-7404-3A9C-EFDBB6A2F2FE}"/>
              </a:ext>
            </a:extLst>
          </p:cNvPr>
          <p:cNvSpPr txBox="1"/>
          <p:nvPr/>
        </p:nvSpPr>
        <p:spPr>
          <a:xfrm>
            <a:off x="449989" y="3168894"/>
            <a:ext cx="5706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461495-08A1-5695-F8A8-7579A70E1195}"/>
              </a:ext>
            </a:extLst>
          </p:cNvPr>
          <p:cNvSpPr txBox="1"/>
          <p:nvPr/>
        </p:nvSpPr>
        <p:spPr>
          <a:xfrm>
            <a:off x="449989" y="3644382"/>
            <a:ext cx="2675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902" name="yt_shape_12902"/>
          <p:cNvSpPr txBox="1"/>
          <p:nvPr/>
        </p:nvSpPr>
        <p:spPr>
          <a:xfrm>
            <a:off x="540000" y="908720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安阳市期末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907" name="yt_shape_12907"/>
              <p:cNvSpPr txBox="1"/>
              <p:nvPr/>
            </p:nvSpPr>
            <p:spPr>
              <a:xfrm>
                <a:off x="540119" y="900000"/>
                <a:ext cx="11492915" cy="109004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化简并求值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）－［（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）］，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f1eeb"/>
                  </a:rPr>
                  <a:t>的取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值如图所示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07" name="yt_shape_12907" descr="{&quot;rangeId&quot;:16,&quot;color&quot;:&quot;B&quot;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090042"/>
              </a:xfrm>
              <a:prstGeom prst="rect">
                <a:avLst/>
              </a:prstGeom>
              <a:blipFill>
                <a:blip r:embed="rId2"/>
                <a:stretch>
                  <a:fillRect l="-1701" r="-329" b="-1629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2909" name="yt_image_12909" title="H_38.8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6131" y="2193194"/>
            <a:ext cx="2459736" cy="49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911" name="yt_shape_12911"/>
              <p:cNvSpPr txBox="1"/>
              <p:nvPr/>
            </p:nvSpPr>
            <p:spPr>
              <a:xfrm>
                <a:off x="540000" y="2737649"/>
                <a:ext cx="6064161" cy="31497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由数轴可得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911" name="yt_shape_12911" descr="{&quot;rangeId&quot;:1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37649"/>
                <a:ext cx="6064161" cy="3149708"/>
              </a:xfrm>
              <a:prstGeom prst="rect">
                <a:avLst/>
              </a:prstGeom>
              <a:blipFill>
                <a:blip r:embed="rId4"/>
                <a:stretch>
                  <a:fillRect l="-3119" r="-2113" b="-25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29D4875-D7F3-4E67-B355-1E1F624EC936}"/>
                  </a:ext>
                </a:extLst>
              </p:cNvPr>
              <p:cNvSpPr txBox="1"/>
              <p:nvPr/>
            </p:nvSpPr>
            <p:spPr>
              <a:xfrm>
                <a:off x="449989" y="2690843"/>
                <a:ext cx="61855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mathAnswerShape': 1}">
                <a:extLst>
                  <a:ext uri="{FF2B5EF4-FFF2-40B4-BE49-F238E27FC236}">
                    <a16:creationId xmlns:a16="http://schemas.microsoft.com/office/drawing/2014/main" id="{429D4875-D7F3-4E67-B355-1E1F624EC9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90843"/>
                <a:ext cx="6185598" cy="765061"/>
              </a:xfrm>
              <a:prstGeom prst="rect">
                <a:avLst/>
              </a:prstGeom>
              <a:blipFill>
                <a:blip r:embed="rId5"/>
                <a:stretch>
                  <a:fillRect l="-1576" r="-147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2263143-A2D7-5B38-D50C-B54F3E949FE9}"/>
                  </a:ext>
                </a:extLst>
              </p:cNvPr>
              <p:cNvSpPr txBox="1"/>
              <p:nvPr/>
            </p:nvSpPr>
            <p:spPr>
              <a:xfrm>
                <a:off x="449989" y="3362292"/>
                <a:ext cx="31788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, 'mathAnswerShape': 1}">
                <a:extLst>
                  <a:ext uri="{FF2B5EF4-FFF2-40B4-BE49-F238E27FC236}">
                    <a16:creationId xmlns:a16="http://schemas.microsoft.com/office/drawing/2014/main" id="{82263143-A2D7-5B38-D50C-B54F3E949F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62292"/>
                <a:ext cx="3178874" cy="765061"/>
              </a:xfrm>
              <a:prstGeom prst="rect">
                <a:avLst/>
              </a:prstGeom>
              <a:blipFill>
                <a:blip r:embed="rId6"/>
                <a:stretch>
                  <a:fillRect l="-3071" r="-1152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64DF76-6A02-CA64-C5A6-084412AB7CB5}"/>
                  </a:ext>
                </a:extLst>
              </p:cNvPr>
              <p:cNvSpPr txBox="1"/>
              <p:nvPr/>
            </p:nvSpPr>
            <p:spPr>
              <a:xfrm>
                <a:off x="449989" y="4033741"/>
                <a:ext cx="1767586" cy="76334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mathAnswerShape': 1}">
                <a:extLst>
                  <a:ext uri="{FF2B5EF4-FFF2-40B4-BE49-F238E27FC236}">
                    <a16:creationId xmlns:a16="http://schemas.microsoft.com/office/drawing/2014/main" id="{5A64DF76-6A02-CA64-C5A6-084412AB7C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33741"/>
                <a:ext cx="1767586" cy="763347"/>
              </a:xfrm>
              <a:prstGeom prst="rect">
                <a:avLst/>
              </a:prstGeom>
              <a:blipFill>
                <a:blip r:embed="rId7"/>
                <a:stretch>
                  <a:fillRect l="-5517" r="-5172" b="-48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CF708614-3B95-FCC0-DD74-8F07E36A5D52}"/>
              </a:ext>
            </a:extLst>
          </p:cNvPr>
          <p:cNvSpPr txBox="1"/>
          <p:nvPr/>
        </p:nvSpPr>
        <p:spPr>
          <a:xfrm>
            <a:off x="449989" y="4703476"/>
            <a:ext cx="3993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由数轴可得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F089885D-1C97-3882-48EE-464399D0DFB6}"/>
                  </a:ext>
                </a:extLst>
              </p:cNvPr>
              <p:cNvSpPr txBox="1"/>
              <p:nvPr/>
            </p:nvSpPr>
            <p:spPr>
              <a:xfrm>
                <a:off x="449989" y="5178965"/>
                <a:ext cx="5066220" cy="7247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6, 'mathAnswerShape': 1}">
                <a:extLst>
                  <a:ext uri="{FF2B5EF4-FFF2-40B4-BE49-F238E27FC236}">
                    <a16:creationId xmlns:a16="http://schemas.microsoft.com/office/drawing/2014/main" id="{F089885D-1C97-3882-48EE-464399D0DF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78965"/>
                <a:ext cx="5066220" cy="724738"/>
              </a:xfrm>
              <a:prstGeom prst="rect">
                <a:avLst/>
              </a:prstGeom>
              <a:blipFill>
                <a:blip r:embed="rId8"/>
                <a:stretch>
                  <a:fillRect l="-1925" r="-1805" b="-84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3" name="yt_shape_12913"/>
          <p:cNvSpPr txBox="1"/>
          <p:nvPr/>
        </p:nvSpPr>
        <p:spPr>
          <a:xfrm>
            <a:off x="540000" y="900000"/>
            <a:ext cx="252473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规律探究</a:t>
            </a:r>
          </a:p>
        </p:txBody>
      </p:sp>
      <p:sp>
        <p:nvSpPr>
          <p:cNvPr id="12914" name="yt_shape_12914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94c31"/>
              </a:rPr>
              <a:t>，…，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15" name="yt_table_129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4737387"/>
              </p:ext>
            </p:extLst>
          </p:nvPr>
        </p:nvGraphicFramePr>
        <p:xfrm>
          <a:off x="540056" y="2348869"/>
          <a:ext cx="5542281" cy="950976"/>
        </p:xfrm>
        <a:graphic>
          <a:graphicData uri="http://schemas.openxmlformats.org/drawingml/2006/table">
            <a:tbl>
              <a:tblPr/>
              <a:tblGrid>
                <a:gridCol w="2772093">
                  <a:extLst>
                    <a:ext uri="{9D8B030D-6E8A-4147-A177-3AD203B41FA5}">
                      <a16:colId xmlns:a16="http://schemas.microsoft.com/office/drawing/2014/main" val="10661"/>
                    </a:ext>
                  </a:extLst>
                </a:gridCol>
                <a:gridCol w="2770188">
                  <a:extLst>
                    <a:ext uri="{9D8B030D-6E8A-4147-A177-3AD203B41FA5}">
                      <a16:colId xmlns:a16="http://schemas.microsoft.com/office/drawing/2014/main" val="106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6"/>
                  </a:ext>
                </a:extLst>
              </a:tr>
            </a:tbl>
          </a:graphicData>
        </a:graphic>
      </p:graphicFrame>
      <p:pic>
        <p:nvPicPr>
          <p:cNvPr id="3" name="yt_shape_1722145919204">
            <a:extLst>
              <a:ext uri="{FF2B5EF4-FFF2-40B4-BE49-F238E27FC236}">
                <a16:creationId xmlns:a16="http://schemas.microsoft.com/office/drawing/2014/main" id="{884E2F3F-4128-3E3A-BDEC-614AE6EB65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9304DF-93E0-A02E-D42C-16FFFE6314A3}"/>
              </a:ext>
            </a:extLst>
          </p:cNvPr>
          <p:cNvSpPr txBox="1"/>
          <p:nvPr/>
        </p:nvSpPr>
        <p:spPr>
          <a:xfrm>
            <a:off x="3136158" y="181811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17" name="yt_shape_12917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重庆市中考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烷烃是一类由碳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氢元素组成的有机化合物质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3eb2"/>
              </a:rPr>
              <a:t>下图是这类物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质前四种化合物的分子结构模型图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其中灰球代表碳原子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白球代表氢原子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42729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个氢原子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6def"/>
              </a:rPr>
              <a:t>个氢原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按照这一规律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14951"/>
              </a:rPr>
              <a:t>种化合物的分子结构模型中氢原子的个数是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919" name="yt_table_12919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7417335"/>
              </p:ext>
            </p:extLst>
          </p:nvPr>
        </p:nvGraphicFramePr>
        <p:xfrm>
          <a:off x="540056" y="4593419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6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65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07"/>
                  </a:ext>
                </a:extLst>
              </a:tr>
            </a:tbl>
          </a:graphicData>
        </a:graphic>
      </p:graphicFrame>
      <p:pic>
        <p:nvPicPr>
          <p:cNvPr id="12918" name="yt_image_12918_skip" title="H_101.88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009" y="3299829"/>
            <a:ext cx="4920615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60ABBBE-3234-737F-0828-4C7C36CE3B28}"/>
              </a:ext>
            </a:extLst>
          </p:cNvPr>
          <p:cNvSpPr txBox="1"/>
          <p:nvPr/>
        </p:nvSpPr>
        <p:spPr>
          <a:xfrm>
            <a:off x="1059708" y="275514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1724</Words>
  <Application>Microsoft Office PowerPoint</Application>
  <PresentationFormat>宽屏</PresentationFormat>
  <Paragraphs>148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4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2024-07-30T03:32:48Z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