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27" r:id="rId5"/>
    <p:sldId id="309" r:id="rId6"/>
    <p:sldId id="314" r:id="rId7"/>
    <p:sldId id="316" r:id="rId8"/>
    <p:sldId id="317" r:id="rId9"/>
    <p:sldId id="322" r:id="rId10"/>
    <p:sldId id="325" r:id="rId11"/>
    <p:sldId id="328" r:id="rId12"/>
    <p:sldId id="329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9" name="yt_shape_1226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68" name="yt_image_12268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71" name="yt_shape_12271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求代数式的值</a:t>
            </a:r>
          </a:p>
        </p:txBody>
      </p:sp>
      <p:sp>
        <p:nvSpPr>
          <p:cNvPr id="12272" name="yt_shape_12272"/>
          <p:cNvSpPr txBox="1"/>
          <p:nvPr/>
        </p:nvSpPr>
        <p:spPr>
          <a:xfrm>
            <a:off x="540000" y="1971599"/>
            <a:ext cx="644086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3" name="yt_table_12273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366690"/>
              </p:ext>
            </p:extLst>
          </p:nvPr>
        </p:nvGraphicFramePr>
        <p:xfrm>
          <a:off x="540056" y="2450902"/>
          <a:ext cx="7962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496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497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498"/>
                    </a:ext>
                  </a:extLst>
                </a:gridCol>
                <a:gridCol w="1185863">
                  <a:extLst>
                    <a:ext uri="{9D8B030D-6E8A-4147-A177-3AD203B41FA5}">
                      <a16:colId xmlns:a16="http://schemas.microsoft.com/office/drawing/2014/main" val="104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9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2275" name="yt_shape_12275"/>
              <p:cNvSpPr txBox="1"/>
              <p:nvPr/>
            </p:nvSpPr>
            <p:spPr>
              <a:xfrm>
                <a:off x="540000" y="2977073"/>
                <a:ext cx="8075929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2275" name="yt_shape_1227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7073"/>
                <a:ext cx="8075929" cy="638893"/>
              </a:xfrm>
              <a:prstGeom prst="rect">
                <a:avLst/>
              </a:prstGeom>
              <a:blipFill>
                <a:blip r:embed="rId3"/>
                <a:stretch>
                  <a:fillRect l="-2341" r="-1360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77" name="yt_table_12277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0011744"/>
                  </p:ext>
                </p:extLst>
              </p:nvPr>
            </p:nvGraphicFramePr>
            <p:xfrm>
              <a:off x="540056" y="3666754"/>
              <a:ext cx="7909561" cy="1265428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3386138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×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2277" name="yt_table_12277" descr="{&quot;rangeId&quot;:3,&quot;type&quot;:&quot;Option&quot;}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90011744"/>
                  </p:ext>
                </p:extLst>
              </p:nvPr>
            </p:nvGraphicFramePr>
            <p:xfrm>
              <a:off x="540056" y="3666754"/>
              <a:ext cx="7909561" cy="1265428"/>
            </p:xfrm>
            <a:graphic>
              <a:graphicData uri="http://schemas.openxmlformats.org/drawingml/2006/table">
                <a:tbl>
                  <a:tblPr/>
                  <a:tblGrid>
                    <a:gridCol w="4523423">
                      <a:extLst>
                        <a:ext uri="{9D8B030D-6E8A-4147-A177-3AD203B41FA5}">
                          <a16:colId xmlns:a16="http://schemas.microsoft.com/office/drawing/2014/main" val="10500"/>
                        </a:ext>
                      </a:extLst>
                    </a:gridCol>
                    <a:gridCol w="3386138">
                      <a:extLst>
                        <a:ext uri="{9D8B030D-6E8A-4147-A177-3AD203B41FA5}">
                          <a16:colId xmlns:a16="http://schemas.microsoft.com/office/drawing/2014/main" val="1050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74832" b="-1152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363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0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0962" r="-74832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3363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278" name="yt_shape_12278"/>
          <p:cNvSpPr txBox="1"/>
          <p:nvPr/>
        </p:nvSpPr>
        <p:spPr>
          <a:xfrm>
            <a:off x="540000" y="4982691"/>
            <a:ext cx="841255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79" name="yt_table_1227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7564996"/>
              </p:ext>
            </p:extLst>
          </p:nvPr>
        </p:nvGraphicFramePr>
        <p:xfrm>
          <a:off x="540056" y="5461994"/>
          <a:ext cx="81146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25298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1338263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2"/>
                  </a:ext>
                </a:extLst>
              </a:tr>
            </a:tbl>
          </a:graphicData>
        </a:graphic>
      </p:graphicFrame>
      <p:pic>
        <p:nvPicPr>
          <p:cNvPr id="3" name="yt_shape_1722145825916">
            <a:extLst>
              <a:ext uri="{FF2B5EF4-FFF2-40B4-BE49-F238E27FC236}">
                <a16:creationId xmlns:a16="http://schemas.microsoft.com/office/drawing/2014/main" id="{C5B67625-00D4-8B8D-992F-EF88D7F674C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8A8E604-233A-31AC-2D69-E58859CC7365}"/>
              </a:ext>
            </a:extLst>
          </p:cNvPr>
          <p:cNvSpPr txBox="1"/>
          <p:nvPr/>
        </p:nvSpPr>
        <p:spPr>
          <a:xfrm>
            <a:off x="6015764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690937E-4445-F9BB-3B3D-1EAAE35A28A6}"/>
              </a:ext>
            </a:extLst>
          </p:cNvPr>
          <p:cNvSpPr txBox="1"/>
          <p:nvPr/>
        </p:nvSpPr>
        <p:spPr>
          <a:xfrm>
            <a:off x="7635014" y="2930267"/>
            <a:ext cx="383286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2D71C1-F0D0-8EAD-6E3F-2F150DBC3741}"/>
              </a:ext>
            </a:extLst>
          </p:cNvPr>
          <p:cNvSpPr txBox="1"/>
          <p:nvPr/>
        </p:nvSpPr>
        <p:spPr>
          <a:xfrm>
            <a:off x="7968389" y="493588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336" name="yt_shape_12336"/>
              <p:cNvSpPr txBox="1"/>
              <p:nvPr/>
            </p:nvSpPr>
            <p:spPr>
              <a:xfrm>
                <a:off x="540119" y="900000"/>
                <a:ext cx="11111999" cy="13311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从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中你发现了什么规律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利用你的发现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1f8b8"/>
                  </a:rPr>
                  <a:t> </a:t>
                </a:r>
                <a:b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时代数式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36" name="yt_shape_12336" descr="{&quot;rangeId&quot;:21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331198"/>
              </a:xfrm>
              <a:prstGeom prst="rect">
                <a:avLst/>
              </a:prstGeom>
              <a:blipFill>
                <a:blip r:embed="rId2"/>
                <a:stretch>
                  <a:fillRect l="-1701" b="-6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338" name="yt_shape_12338"/>
              <p:cNvSpPr txBox="1"/>
              <p:nvPr/>
            </p:nvSpPr>
            <p:spPr>
              <a:xfrm>
                <a:off x="540000" y="2281986"/>
                <a:ext cx="8284319" cy="229825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从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中可发现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代数式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338" name="yt_shape_12338" descr="{&quot;rangeId&quot;:2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281986"/>
                <a:ext cx="8284319" cy="2298258"/>
              </a:xfrm>
              <a:prstGeom prst="rect">
                <a:avLst/>
              </a:prstGeom>
              <a:blipFill>
                <a:blip r:embed="rId3"/>
                <a:stretch>
                  <a:fillRect l="-2281" t="-2122" r="-1251" b="-3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8C6B7D1-F2ED-D25E-804F-C97A3AE5746B}"/>
              </a:ext>
            </a:extLst>
          </p:cNvPr>
          <p:cNvSpPr txBox="1"/>
          <p:nvPr/>
        </p:nvSpPr>
        <p:spPr>
          <a:xfrm>
            <a:off x="449989" y="2235180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中可发现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79E10A8-FF4F-8AE7-6963-3970942D3B66}"/>
              </a:ext>
            </a:extLst>
          </p:cNvPr>
          <p:cNvSpPr txBox="1"/>
          <p:nvPr/>
        </p:nvSpPr>
        <p:spPr>
          <a:xfrm>
            <a:off x="497614" y="2710668"/>
            <a:ext cx="3866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F5F7722-B96A-BF49-734E-15FE50BBE143}"/>
                  </a:ext>
                </a:extLst>
              </p:cNvPr>
              <p:cNvSpPr txBox="1"/>
              <p:nvPr/>
            </p:nvSpPr>
            <p:spPr>
              <a:xfrm>
                <a:off x="449989" y="3186156"/>
                <a:ext cx="4028186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, 'mathAnswerShape': 1}">
                <a:extLst>
                  <a:ext uri="{FF2B5EF4-FFF2-40B4-BE49-F238E27FC236}">
                    <a16:creationId xmlns:a16="http://schemas.microsoft.com/office/drawing/2014/main" id="{1F5F7722-B96A-BF49-734E-15FE50BBE1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6156"/>
                <a:ext cx="4028186" cy="775793"/>
              </a:xfrm>
              <a:prstGeom prst="rect">
                <a:avLst/>
              </a:prstGeom>
              <a:blipFill>
                <a:blip r:embed="rId4"/>
                <a:stretch>
                  <a:fillRect l="-2421" r="-211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59F3EC4-75FE-A1C0-99E7-AAC7C68A5CEF}"/>
                  </a:ext>
                </a:extLst>
              </p:cNvPr>
              <p:cNvSpPr txBox="1"/>
              <p:nvPr/>
            </p:nvSpPr>
            <p:spPr>
              <a:xfrm>
                <a:off x="449989" y="3868337"/>
                <a:ext cx="8384287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代数式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, 'mathAnswerShape': 1}">
                <a:extLst>
                  <a:ext uri="{FF2B5EF4-FFF2-40B4-BE49-F238E27FC236}">
                    <a16:creationId xmlns:a16="http://schemas.microsoft.com/office/drawing/2014/main" id="{E59F3EC4-75FE-A1C0-99E7-AAC7C68A5C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68337"/>
                <a:ext cx="8384287" cy="736486"/>
              </a:xfrm>
              <a:prstGeom prst="rect">
                <a:avLst/>
              </a:prstGeom>
              <a:blipFill>
                <a:blip r:embed="rId5"/>
                <a:stretch>
                  <a:fillRect l="-1164" r="-1164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40" name="yt_shape_12340"/>
          <p:cNvSpPr txBox="1"/>
          <p:nvPr/>
        </p:nvSpPr>
        <p:spPr>
          <a:xfrm>
            <a:off x="540119" y="908720"/>
            <a:ext cx="11492915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在代入求值时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注意解题格式应规范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当代数式中有多个字母时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4_6f232"/>
              </a:rPr>
              <a:t>注意不要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错代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当字母取值为分数或负数时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应注意添加括号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防止出错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76623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1" name="yt_shape_12281"/>
          <p:cNvSpPr txBox="1"/>
          <p:nvPr/>
        </p:nvSpPr>
        <p:spPr>
          <a:xfrm>
            <a:off x="540000" y="900000"/>
            <a:ext cx="844141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海南省中考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82" name="yt_table_1228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9000826"/>
              </p:ext>
            </p:extLst>
          </p:nvPr>
        </p:nvGraphicFramePr>
        <p:xfrm>
          <a:off x="540056" y="1379303"/>
          <a:ext cx="8114666" cy="475488"/>
        </p:xfrm>
        <a:graphic>
          <a:graphicData uri="http://schemas.openxmlformats.org/drawingml/2006/table">
            <a:tbl>
              <a:tblPr/>
              <a:tblGrid>
                <a:gridCol w="211804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100580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3"/>
                  </a:ext>
                </a:extLst>
              </a:tr>
            </a:tbl>
          </a:graphicData>
        </a:graphic>
      </p:graphicFrame>
      <p:sp>
        <p:nvSpPr>
          <p:cNvPr id="12284" name="yt_shape_12284"/>
          <p:cNvSpPr txBox="1"/>
          <p:nvPr/>
        </p:nvSpPr>
        <p:spPr>
          <a:xfrm>
            <a:off x="540000" y="1905474"/>
            <a:ext cx="6117059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求下列代数式的值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原式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4C7352C-0E10-1998-FA97-4FF288F4A33B}"/>
              </a:ext>
            </a:extLst>
          </p:cNvPr>
          <p:cNvSpPr txBox="1"/>
          <p:nvPr/>
        </p:nvSpPr>
        <p:spPr>
          <a:xfrm>
            <a:off x="79969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F7BF5F9-B2C5-5572-1D27-4E6085A4279E}"/>
              </a:ext>
            </a:extLst>
          </p:cNvPr>
          <p:cNvSpPr txBox="1"/>
          <p:nvPr/>
        </p:nvSpPr>
        <p:spPr>
          <a:xfrm>
            <a:off x="449989" y="2809644"/>
            <a:ext cx="465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523F477-A42B-98EB-B927-D9C7073C741A}"/>
              </a:ext>
            </a:extLst>
          </p:cNvPr>
          <p:cNvSpPr txBox="1"/>
          <p:nvPr/>
        </p:nvSpPr>
        <p:spPr>
          <a:xfrm>
            <a:off x="449989" y="3285132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C52040-BA98-7BAA-E640-691B2F66B05E}"/>
              </a:ext>
            </a:extLst>
          </p:cNvPr>
          <p:cNvSpPr txBox="1"/>
          <p:nvPr/>
        </p:nvSpPr>
        <p:spPr>
          <a:xfrm>
            <a:off x="449989" y="376062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1235602-D232-F4FE-B133-DD4CC4D2B65F}"/>
              </a:ext>
            </a:extLst>
          </p:cNvPr>
          <p:cNvSpPr txBox="1"/>
          <p:nvPr/>
        </p:nvSpPr>
        <p:spPr>
          <a:xfrm>
            <a:off x="449989" y="4711597"/>
            <a:ext cx="571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原式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4D74B06-580C-3523-0F1D-C32724206599}"/>
              </a:ext>
            </a:extLst>
          </p:cNvPr>
          <p:cNvSpPr txBox="1"/>
          <p:nvPr/>
        </p:nvSpPr>
        <p:spPr>
          <a:xfrm>
            <a:off x="449989" y="5187084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D3C7E4C-151F-F034-97F2-24BE90F97FB7}"/>
              </a:ext>
            </a:extLst>
          </p:cNvPr>
          <p:cNvSpPr txBox="1"/>
          <p:nvPr/>
        </p:nvSpPr>
        <p:spPr>
          <a:xfrm>
            <a:off x="449989" y="5662572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89" name="yt_shape_12289"/>
              <p:cNvSpPr txBox="1"/>
              <p:nvPr/>
            </p:nvSpPr>
            <p:spPr>
              <a:xfrm>
                <a:off x="540000" y="900000"/>
                <a:ext cx="3672159" cy="30505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89" name="yt_shape_12289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672159" cy="3050579"/>
              </a:xfrm>
              <a:prstGeom prst="rect">
                <a:avLst/>
              </a:prstGeom>
              <a:blipFill>
                <a:blip r:embed="rId2"/>
                <a:stretch>
                  <a:fillRect l="-5150" b="-1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696A8F0-1CA4-0430-01A5-0E46AE109A53}"/>
                  </a:ext>
                </a:extLst>
              </p:cNvPr>
              <p:cNvSpPr txBox="1"/>
              <p:nvPr/>
            </p:nvSpPr>
            <p:spPr>
              <a:xfrm>
                <a:off x="449989" y="1594811"/>
                <a:ext cx="3816731" cy="10577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)−(−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）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A696A8F0-1CA4-0430-01A5-0E46AE109A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94811"/>
                <a:ext cx="3816731" cy="1057732"/>
              </a:xfrm>
              <a:prstGeom prst="rect">
                <a:avLst/>
              </a:prstGeom>
              <a:blipFill>
                <a:blip r:embed="rId3"/>
                <a:stretch>
                  <a:fillRect l="-2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D5BD4D8-9617-FC28-97D9-E5C11EF28076}"/>
                  </a:ext>
                </a:extLst>
              </p:cNvPr>
              <p:cNvSpPr txBox="1"/>
              <p:nvPr/>
            </p:nvSpPr>
            <p:spPr>
              <a:xfrm>
                <a:off x="449989" y="2558931"/>
                <a:ext cx="12897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7D5BD4D8-9617-FC28-97D9-E5C11EF2807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58931"/>
                <a:ext cx="1289749" cy="766077"/>
              </a:xfrm>
              <a:prstGeom prst="rect">
                <a:avLst/>
              </a:prstGeom>
              <a:blipFill>
                <a:blip r:embed="rId4"/>
                <a:stretch>
                  <a:fillRect l="-7583" b="-24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1A819E-3E88-226B-346C-DE01FE222007}"/>
                  </a:ext>
                </a:extLst>
              </p:cNvPr>
              <p:cNvSpPr txBox="1"/>
              <p:nvPr/>
            </p:nvSpPr>
            <p:spPr>
              <a:xfrm>
                <a:off x="449989" y="3231396"/>
                <a:ext cx="989711" cy="7364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301A819E-3E88-226B-346C-DE01FE2220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31396"/>
                <a:ext cx="989711" cy="736486"/>
              </a:xfrm>
              <a:prstGeom prst="rect">
                <a:avLst/>
              </a:prstGeom>
              <a:blipFill>
                <a:blip r:embed="rId5"/>
                <a:stretch>
                  <a:fillRect l="-9877" r="-9877" b="-41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yt_shape_12293"/>
          <p:cNvSpPr txBox="1"/>
          <p:nvPr/>
        </p:nvSpPr>
        <p:spPr>
          <a:xfrm>
            <a:off x="540000" y="900000"/>
            <a:ext cx="4890762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求实际问题中代数式的值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294" name="yt_shape_12294"/>
              <p:cNvSpPr txBox="1"/>
              <p:nvPr/>
            </p:nvSpPr>
            <p:spPr>
              <a:xfrm>
                <a:off x="540119" y="1389434"/>
                <a:ext cx="11111999" cy="126489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页练习第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分别表示梯形的上底和下底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ca27,isEnd"/>
                  </a:rPr>
                  <a:t>表示梯形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则梯形的面积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4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94" name="yt_shape_122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89434"/>
                <a:ext cx="11111999" cy="1264898"/>
              </a:xfrm>
              <a:prstGeom prst="rect">
                <a:avLst/>
              </a:prstGeom>
              <a:blipFill>
                <a:blip r:embed="rId2"/>
                <a:stretch>
                  <a:fillRect l="-1701" t="-4348" r="-933" b="-72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296" name="yt_shape_12296"/>
              <p:cNvSpPr txBox="1"/>
              <p:nvPr/>
            </p:nvSpPr>
            <p:spPr>
              <a:xfrm>
                <a:off x="540119" y="2705120"/>
                <a:ext cx="11111999" cy="11200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重量为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千克的食盐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售价为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则单价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6230,isEnd"/>
                  </a:rPr>
                  <a:t>＝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/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96" name="yt_shape_1229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05120"/>
                <a:ext cx="11111999" cy="1120050"/>
              </a:xfrm>
              <a:prstGeom prst="rect">
                <a:avLst/>
              </a:prstGeom>
              <a:blipFill>
                <a:blip r:embed="rId3"/>
                <a:stretch>
                  <a:fillRect l="-1701" r="-110" b="-1639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298" name="yt_shape_12298"/>
          <p:cNvSpPr txBox="1"/>
          <p:nvPr/>
        </p:nvSpPr>
        <p:spPr>
          <a:xfrm>
            <a:off x="540119" y="387595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某商店购进一批茶杯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则购进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个茶杯需付款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197d,isEnd"/>
              </a:rPr>
              <a:t>若茶杯的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零售价为每个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则售完茶杯可收入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c85d,isEnd"/>
              </a:rPr>
              <a:t>该商店的利润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825997">
            <a:extLst>
              <a:ext uri="{FF2B5EF4-FFF2-40B4-BE49-F238E27FC236}">
                <a16:creationId xmlns:a16="http://schemas.microsoft.com/office/drawing/2014/main" id="{9D0E2EC1-5F63-65AB-F704-DB9918D8348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CFB993-594E-3AAA-C419-A089AF246B1E}"/>
                  </a:ext>
                </a:extLst>
              </p:cNvPr>
              <p:cNvSpPr txBox="1"/>
              <p:nvPr/>
            </p:nvSpPr>
            <p:spPr>
              <a:xfrm>
                <a:off x="4098183" y="1628800"/>
                <a:ext cx="1863726" cy="8707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h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BCFB993-594E-3AAA-C419-A089AF246B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98183" y="1628800"/>
                <a:ext cx="1863726" cy="87078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09398A3-26EF-BDF9-2FD0-4FB0E890242F}"/>
              </a:ext>
            </a:extLst>
          </p:cNvPr>
          <p:cNvSpPr txBox="1"/>
          <p:nvPr/>
        </p:nvSpPr>
        <p:spPr>
          <a:xfrm>
            <a:off x="10582422" y="1818116"/>
            <a:ext cx="789686" cy="8707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470760-4076-6FE5-EBF8-54B63B666501}"/>
                  </a:ext>
                </a:extLst>
              </p:cNvPr>
              <p:cNvSpPr txBox="1"/>
              <p:nvPr/>
            </p:nvSpPr>
            <p:spPr>
              <a:xfrm>
                <a:off x="7412882" y="2492896"/>
                <a:ext cx="677608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36470760-4076-6FE5-EBF8-54B63B6665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2882" y="2492896"/>
                <a:ext cx="677608" cy="77846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7C360975-4960-538B-9948-DBDE572A323D}"/>
              </a:ext>
            </a:extLst>
          </p:cNvPr>
          <p:cNvSpPr txBox="1"/>
          <p:nvPr/>
        </p:nvSpPr>
        <p:spPr>
          <a:xfrm>
            <a:off x="2374158" y="3343162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217F5ECC-8824-03E2-9763-5252E2AADB7E}"/>
              </a:ext>
            </a:extLst>
          </p:cNvPr>
          <p:cNvSpPr txBox="1"/>
          <p:nvPr/>
        </p:nvSpPr>
        <p:spPr>
          <a:xfrm>
            <a:off x="8851157" y="3829152"/>
            <a:ext cx="11897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C5C5D66-0100-9A28-CAC3-53227C71A227}"/>
              </a:ext>
            </a:extLst>
          </p:cNvPr>
          <p:cNvSpPr txBox="1"/>
          <p:nvPr/>
        </p:nvSpPr>
        <p:spPr>
          <a:xfrm>
            <a:off x="5784108" y="4304640"/>
            <a:ext cx="88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DE4194E-8CFE-CF32-89A1-31E2AF44E445}"/>
              </a:ext>
            </a:extLst>
          </p:cNvPr>
          <p:cNvSpPr txBox="1"/>
          <p:nvPr/>
        </p:nvSpPr>
        <p:spPr>
          <a:xfrm>
            <a:off x="1059708" y="478012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0" name="yt_shape_12300"/>
          <p:cNvSpPr txBox="1"/>
          <p:nvPr/>
        </p:nvSpPr>
        <p:spPr>
          <a:xfrm>
            <a:off x="540000" y="1384208"/>
            <a:ext cx="10002738" cy="289973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那么该旅游团应付门票费多少元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应付门票费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如果该旅游团有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个成人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个学生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那么他们应付门票费多少元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即应付门票费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0EE8CD6-FDD0-83B8-3E70-9BE7391B2185}"/>
              </a:ext>
            </a:extLst>
          </p:cNvPr>
          <p:cNvSpPr txBox="1"/>
          <p:nvPr/>
        </p:nvSpPr>
        <p:spPr>
          <a:xfrm>
            <a:off x="449989" y="1812890"/>
            <a:ext cx="5399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应付门票费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7044E5B-A4E0-23BD-E860-4A8BD9844705}"/>
              </a:ext>
            </a:extLst>
          </p:cNvPr>
          <p:cNvSpPr txBox="1"/>
          <p:nvPr/>
        </p:nvSpPr>
        <p:spPr>
          <a:xfrm>
            <a:off x="449989" y="2763866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D161F7-2A33-A73F-90F4-B00B31082136}"/>
              </a:ext>
            </a:extLst>
          </p:cNvPr>
          <p:cNvSpPr txBox="1"/>
          <p:nvPr/>
        </p:nvSpPr>
        <p:spPr>
          <a:xfrm>
            <a:off x="449989" y="3239354"/>
            <a:ext cx="5704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AE4AF6A-0F5C-83D1-9AAA-36C1F19C1049}"/>
              </a:ext>
            </a:extLst>
          </p:cNvPr>
          <p:cNvSpPr txBox="1"/>
          <p:nvPr/>
        </p:nvSpPr>
        <p:spPr>
          <a:xfrm>
            <a:off x="449989" y="3714842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即应付门票费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299" name="yt_shape_12299"/>
          <p:cNvSpPr txBox="1"/>
          <p:nvPr/>
        </p:nvSpPr>
        <p:spPr>
          <a:xfrm>
            <a:off x="540000" y="90872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某公园的门票价格如下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一个旅游团有成人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学生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305" name="yt_shape_12305"/>
              <p:cNvSpPr txBox="1"/>
              <p:nvPr/>
            </p:nvSpPr>
            <p:spPr>
              <a:xfrm>
                <a:off x="540000" y="900000"/>
                <a:ext cx="8686673" cy="118140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hangingPunct="0"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求代数式的值时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dirty="0">
                    <a:solidFill>
                      <a:srgbClr val="000000"/>
                    </a:solidFill>
                    <a:latin typeface="Times New Roman" pitchFamily="24"/>
                    <a:ea typeface="黑体" pitchFamily="24"/>
                  </a:rPr>
                  <a:t>书写格式错误或忘记加括号致错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代数式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 dirty="0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2305" name="yt_shape_1230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86673" cy="1181403"/>
              </a:xfrm>
              <a:prstGeom prst="rect">
                <a:avLst/>
              </a:prstGeom>
              <a:blipFill>
                <a:blip r:embed="rId2"/>
                <a:stretch>
                  <a:fillRect l="-2175" t="-4663" r="-1123" b="-31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307" name="yt_table_12307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3678903"/>
                  </p:ext>
                </p:extLst>
              </p:nvPr>
            </p:nvGraphicFramePr>
            <p:xfrm>
              <a:off x="540056" y="2091564"/>
              <a:ext cx="4456430" cy="1265428"/>
            </p:xfrm>
            <a:graphic>
              <a:graphicData uri="http://schemas.openxmlformats.org/drawingml/2006/table">
                <a:tbl>
                  <a:tblPr/>
                  <a:tblGrid>
                    <a:gridCol w="2618105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  <a:gridCol w="183832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42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42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307" name="yt_table_12307" title="H_99.6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63678903"/>
                  </p:ext>
                </p:extLst>
              </p:nvPr>
            </p:nvGraphicFramePr>
            <p:xfrm>
              <a:off x="540056" y="2091564"/>
              <a:ext cx="4456430" cy="1265428"/>
            </p:xfrm>
            <a:graphic>
              <a:graphicData uri="http://schemas.openxmlformats.org/drawingml/2006/table">
                <a:tbl>
                  <a:tblPr/>
                  <a:tblGrid>
                    <a:gridCol w="2618105">
                      <a:extLst>
                        <a:ext uri="{9D8B030D-6E8A-4147-A177-3AD203B41FA5}">
                          <a16:colId xmlns:a16="http://schemas.microsoft.com/office/drawing/2014/main" val="10510"/>
                        </a:ext>
                      </a:extLst>
                    </a:gridCol>
                    <a:gridCol w="1838325">
                      <a:extLst>
                        <a:ext uri="{9D8B030D-6E8A-4147-A177-3AD203B41FA5}">
                          <a16:colId xmlns:a16="http://schemas.microsoft.com/office/drawing/2014/main" val="10511"/>
                        </a:ext>
                      </a:extLst>
                    </a:gridCol>
                  </a:tblGrid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0233" b="-1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2384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000" r="-70233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2384" t="-100000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4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AC713C-D0A9-8FB9-34F3-D9DFCE3A808F}"/>
              </a:ext>
            </a:extLst>
          </p:cNvPr>
          <p:cNvSpPr txBox="1"/>
          <p:nvPr/>
        </p:nvSpPr>
        <p:spPr>
          <a:xfrm>
            <a:off x="8239851" y="1355077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9" name="yt_shape_1230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08" name="yt_image_12308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11" name="yt_shape_12311"/>
          <p:cNvSpPr txBox="1"/>
          <p:nvPr/>
        </p:nvSpPr>
        <p:spPr>
          <a:xfrm>
            <a:off x="540000" y="1482165"/>
            <a:ext cx="102894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对应的两个值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2" name="yt_table_1231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8783120"/>
              </p:ext>
            </p:extLst>
          </p:nvPr>
        </p:nvGraphicFramePr>
        <p:xfrm>
          <a:off x="540056" y="1961468"/>
          <a:ext cx="5724843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5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互为倒数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相等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异号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7"/>
                  </a:ext>
                </a:extLst>
              </a:tr>
            </a:tbl>
          </a:graphicData>
        </a:graphic>
      </p:graphicFrame>
      <p:sp>
        <p:nvSpPr>
          <p:cNvPr id="12314" name="yt_shape_12314"/>
          <p:cNvSpPr txBox="1"/>
          <p:nvPr/>
        </p:nvSpPr>
        <p:spPr>
          <a:xfrm>
            <a:off x="540119" y="296302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乙两家超市为了促销同一种定价相同的商品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甲超市连续两次降价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2_33330"/>
              </a:rPr>
              <a:t>％，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乙超市一次性降价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％，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那么顾客购买哪家超市的商品更合算一些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315" name="yt_table_1231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3138911"/>
              </p:ext>
            </p:extLst>
          </p:nvPr>
        </p:nvGraphicFramePr>
        <p:xfrm>
          <a:off x="540056" y="3922457"/>
          <a:ext cx="5742306" cy="950976"/>
        </p:xfrm>
        <a:graphic>
          <a:graphicData uri="http://schemas.openxmlformats.org/drawingml/2006/table">
            <a:tbl>
              <a:tblPr/>
              <a:tblGrid>
                <a:gridCol w="3489643">
                  <a:extLst>
                    <a:ext uri="{9D8B030D-6E8A-4147-A177-3AD203B41FA5}">
                      <a16:colId xmlns:a16="http://schemas.microsoft.com/office/drawing/2014/main" val="10514"/>
                    </a:ext>
                  </a:extLst>
                </a:gridCol>
                <a:gridCol w="2252663">
                  <a:extLst>
                    <a:ext uri="{9D8B030D-6E8A-4147-A177-3AD203B41FA5}">
                      <a16:colId xmlns:a16="http://schemas.microsoft.com/office/drawing/2014/main" val="1051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同样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49"/>
                  </a:ext>
                </a:extLst>
              </a:tr>
            </a:tbl>
          </a:graphicData>
        </a:graphic>
      </p:graphicFrame>
      <p:sp>
        <p:nvSpPr>
          <p:cNvPr id="12317" name="yt_shape_12317"/>
          <p:cNvSpPr txBox="1"/>
          <p:nvPr/>
        </p:nvSpPr>
        <p:spPr>
          <a:xfrm>
            <a:off x="540000" y="4924011"/>
            <a:ext cx="1054775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平顶山市期末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那么代数式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郑州市金水区期末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002CC5A-EE58-8F5E-A14A-546D0F564EC4}"/>
              </a:ext>
            </a:extLst>
          </p:cNvPr>
          <p:cNvSpPr txBox="1"/>
          <p:nvPr/>
        </p:nvSpPr>
        <p:spPr>
          <a:xfrm>
            <a:off x="9827161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B05845-964C-3970-BEEB-94A11D9D0B2A}"/>
              </a:ext>
            </a:extLst>
          </p:cNvPr>
          <p:cNvSpPr txBox="1"/>
          <p:nvPr/>
        </p:nvSpPr>
        <p:spPr>
          <a:xfrm>
            <a:off x="9898907" y="33917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E6BA2D-D256-8AA5-A9A4-C80D09E8B7C5}"/>
              </a:ext>
            </a:extLst>
          </p:cNvPr>
          <p:cNvSpPr txBox="1"/>
          <p:nvPr/>
        </p:nvSpPr>
        <p:spPr>
          <a:xfrm>
            <a:off x="9506676" y="4877205"/>
            <a:ext cx="12355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ED05FF0-DC22-39EF-C4D7-52D086A9F099}"/>
              </a:ext>
            </a:extLst>
          </p:cNvPr>
          <p:cNvSpPr txBox="1"/>
          <p:nvPr/>
        </p:nvSpPr>
        <p:spPr>
          <a:xfrm>
            <a:off x="9981339" y="535269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19" name="yt_shape_12319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的正方形纸板沿虚线剪成两个小正方形和两个长方形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769e9"/>
              </a:rPr>
              <a:t>拿掉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的小正方形纸板后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将剩下的三块拼成新的长方形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320" name="yt_shape_12320"/>
          <p:cNvSpPr txBox="1"/>
          <p:nvPr/>
        </p:nvSpPr>
        <p:spPr>
          <a:xfrm>
            <a:off x="540119" y="1844824"/>
            <a:ext cx="806310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的代数式表示拼成长方形的周长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长方形的宽为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长方形的长为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长方形的周长为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322" name="yt_image_12322" title="H_136.8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62180" y="2476491"/>
            <a:ext cx="1789938" cy="1738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24" name="yt_shape_12324"/>
          <p:cNvSpPr txBox="1"/>
          <p:nvPr/>
        </p:nvSpPr>
        <p:spPr>
          <a:xfrm>
            <a:off x="539882" y="3318094"/>
            <a:ext cx="641682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求拼成长方形的面积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长方形的面积为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9E7D28E-CD45-E829-0AFD-E2BF45554BC0}"/>
              </a:ext>
            </a:extLst>
          </p:cNvPr>
          <p:cNvSpPr txBox="1"/>
          <p:nvPr/>
        </p:nvSpPr>
        <p:spPr>
          <a:xfrm>
            <a:off x="450108" y="2273506"/>
            <a:ext cx="81652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长方形的宽为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长方形的长为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53BE8E-8A94-0B88-BEA0-98ACA6C140E5}"/>
              </a:ext>
            </a:extLst>
          </p:cNvPr>
          <p:cNvSpPr txBox="1"/>
          <p:nvPr/>
        </p:nvSpPr>
        <p:spPr>
          <a:xfrm>
            <a:off x="450108" y="2748994"/>
            <a:ext cx="3239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长方形的周长为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AEF74C-0D2A-046F-AD98-B83F08B42751}"/>
              </a:ext>
            </a:extLst>
          </p:cNvPr>
          <p:cNvSpPr txBox="1"/>
          <p:nvPr/>
        </p:nvSpPr>
        <p:spPr>
          <a:xfrm>
            <a:off x="449871" y="3746776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长方形的面积为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A48D665-D3C9-61B6-48E5-2CB049A2F2B6}"/>
              </a:ext>
            </a:extLst>
          </p:cNvPr>
          <p:cNvSpPr txBox="1"/>
          <p:nvPr/>
        </p:nvSpPr>
        <p:spPr>
          <a:xfrm>
            <a:off x="449871" y="4222264"/>
            <a:ext cx="34408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212C13-D8D8-B698-4D15-3F0DD90F6AF5}"/>
              </a:ext>
            </a:extLst>
          </p:cNvPr>
          <p:cNvSpPr txBox="1"/>
          <p:nvPr/>
        </p:nvSpPr>
        <p:spPr>
          <a:xfrm>
            <a:off x="449871" y="4697752"/>
            <a:ext cx="348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B2904D0-C533-FAC8-FFC7-332E267F6D64}"/>
              </a:ext>
            </a:extLst>
          </p:cNvPr>
          <p:cNvSpPr txBox="1"/>
          <p:nvPr/>
        </p:nvSpPr>
        <p:spPr>
          <a:xfrm>
            <a:off x="449871" y="5173241"/>
            <a:ext cx="495350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29" name="yt_shape_1232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328" name="yt_image_12328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331" name="yt_shape_12331"/>
          <p:cNvSpPr txBox="1"/>
          <p:nvPr/>
        </p:nvSpPr>
        <p:spPr>
          <a:xfrm>
            <a:off x="540000" y="1482165"/>
            <a:ext cx="9964266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运算能力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先化简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再求值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D575A03-D2E1-FDD8-1FFA-DD8F9A36B615}"/>
              </a:ext>
            </a:extLst>
          </p:cNvPr>
          <p:cNvSpPr txBox="1"/>
          <p:nvPr/>
        </p:nvSpPr>
        <p:spPr>
          <a:xfrm>
            <a:off x="449989" y="2386335"/>
            <a:ext cx="41805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262F89-C323-E13F-1704-48EBB1DB72B6}"/>
              </a:ext>
            </a:extLst>
          </p:cNvPr>
          <p:cNvSpPr txBox="1"/>
          <p:nvPr/>
        </p:nvSpPr>
        <p:spPr>
          <a:xfrm>
            <a:off x="449989" y="2861823"/>
            <a:ext cx="4078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30DED6C-05E5-6395-A602-ED70C588E09F}"/>
              </a:ext>
            </a:extLst>
          </p:cNvPr>
          <p:cNvSpPr txBox="1"/>
          <p:nvPr/>
        </p:nvSpPr>
        <p:spPr>
          <a:xfrm>
            <a:off x="497614" y="3337311"/>
            <a:ext cx="49965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47D2E49-0DF6-0F91-F62A-F7A3774199EB}"/>
              </a:ext>
            </a:extLst>
          </p:cNvPr>
          <p:cNvSpPr txBox="1"/>
          <p:nvPr/>
        </p:nvSpPr>
        <p:spPr>
          <a:xfrm>
            <a:off x="449989" y="4288287"/>
            <a:ext cx="4485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700DB99-987D-986A-0992-C02D077202F2}"/>
              </a:ext>
            </a:extLst>
          </p:cNvPr>
          <p:cNvSpPr txBox="1"/>
          <p:nvPr/>
        </p:nvSpPr>
        <p:spPr>
          <a:xfrm>
            <a:off x="449989" y="4763776"/>
            <a:ext cx="453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8FBF346-8DB9-C949-7AB0-E4445D0F0BA5}"/>
              </a:ext>
            </a:extLst>
          </p:cNvPr>
          <p:cNvSpPr txBox="1"/>
          <p:nvPr/>
        </p:nvSpPr>
        <p:spPr>
          <a:xfrm>
            <a:off x="497614" y="5239263"/>
            <a:ext cx="69777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1755</Words>
  <Application>Microsoft Office PowerPoint</Application>
  <PresentationFormat>宽屏</PresentationFormat>
  <Paragraphs>141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11</cp:revision>
  <dcterms:created xsi:type="dcterms:W3CDTF">2024-07-28T05:44:51Z</dcterms:created>
  <dcterms:modified xsi:type="dcterms:W3CDTF">2024-07-30T02:36:44Z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