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10" r:id="rId6"/>
    <p:sldId id="312" r:id="rId7"/>
    <p:sldId id="314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7" name="yt_shape_12747"/>
          <p:cNvSpPr txBox="1"/>
          <p:nvPr/>
        </p:nvSpPr>
        <p:spPr>
          <a:xfrm>
            <a:off x="540000" y="900000"/>
            <a:ext cx="344806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的规律</a:t>
            </a:r>
          </a:p>
        </p:txBody>
      </p:sp>
      <p:sp>
        <p:nvSpPr>
          <p:cNvPr id="12748" name="yt_shape_12748"/>
          <p:cNvSpPr txBox="1"/>
          <p:nvPr/>
        </p:nvSpPr>
        <p:spPr>
          <a:xfrm>
            <a:off x="540000" y="1389434"/>
            <a:ext cx="90423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按此规律排列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49" name="yt_table_1274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619725"/>
              </p:ext>
            </p:extLst>
          </p:nvPr>
        </p:nvGraphicFramePr>
        <p:xfrm>
          <a:off x="540056" y="1868737"/>
          <a:ext cx="8114666" cy="475488"/>
        </p:xfrm>
        <a:graphic>
          <a:graphicData uri="http://schemas.openxmlformats.org/drawingml/2006/table">
            <a:tbl>
              <a:tblPr/>
              <a:tblGrid>
                <a:gridCol w="2270443">
                  <a:extLst>
                    <a:ext uri="{9D8B030D-6E8A-4147-A177-3AD203B41FA5}">
                      <a16:colId xmlns:a16="http://schemas.microsoft.com/office/drawing/2014/main" val="10624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25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626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6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71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3"/>
                  </a:ext>
                </a:extLst>
              </a:tr>
            </a:tbl>
          </a:graphicData>
        </a:graphic>
      </p:graphicFrame>
      <p:sp>
        <p:nvSpPr>
          <p:cNvPr id="12751" name="yt_shape_12751"/>
          <p:cNvSpPr txBox="1"/>
          <p:nvPr/>
        </p:nvSpPr>
        <p:spPr>
          <a:xfrm>
            <a:off x="540119" y="239490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云南省中考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按一定规律排列的单项式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f1e3"/>
              </a:rPr>
              <a:t> </a:t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52" name="yt_table_1275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080658"/>
              </p:ext>
            </p:extLst>
          </p:nvPr>
        </p:nvGraphicFramePr>
        <p:xfrm>
          <a:off x="540056" y="3354343"/>
          <a:ext cx="73094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628"/>
                    </a:ext>
                  </a:extLst>
                </a:gridCol>
                <a:gridCol w="2786063">
                  <a:extLst>
                    <a:ext uri="{9D8B030D-6E8A-4147-A177-3AD203B41FA5}">
                      <a16:colId xmlns:a16="http://schemas.microsoft.com/office/drawing/2014/main" val="106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5"/>
                  </a:ext>
                </a:extLst>
              </a:tr>
            </a:tbl>
          </a:graphicData>
        </a:graphic>
      </p:graphicFrame>
      <p:pic>
        <p:nvPicPr>
          <p:cNvPr id="3" name="yt_shape_1722145894316">
            <a:extLst>
              <a:ext uri="{FF2B5EF4-FFF2-40B4-BE49-F238E27FC236}">
                <a16:creationId xmlns:a16="http://schemas.microsoft.com/office/drawing/2014/main" id="{D9A89577-B9D4-8789-69B5-24C09AC852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F03D01-6D41-4425-963D-2B2F09DE0A02}"/>
              </a:ext>
            </a:extLst>
          </p:cNvPr>
          <p:cNvSpPr txBox="1"/>
          <p:nvPr/>
        </p:nvSpPr>
        <p:spPr>
          <a:xfrm>
            <a:off x="8592086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FA0085C-369E-0FE7-1149-1A5CA5C762EA}"/>
              </a:ext>
            </a:extLst>
          </p:cNvPr>
          <p:cNvSpPr txBox="1"/>
          <p:nvPr/>
        </p:nvSpPr>
        <p:spPr>
          <a:xfrm>
            <a:off x="2583708" y="282359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754" name="yt_shape_12754"/>
              <p:cNvSpPr txBox="1"/>
              <p:nvPr/>
            </p:nvSpPr>
            <p:spPr>
              <a:xfrm>
                <a:off x="540119" y="900000"/>
                <a:ext cx="11492915" cy="111684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成都市期末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已知下列一组数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，…，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用代数式表示第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9c16f"/>
                  </a:rPr>
                  <a:t>个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则第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754" name="yt_shape_12754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6844"/>
              </a:xfrm>
              <a:prstGeom prst="rect">
                <a:avLst/>
              </a:prstGeom>
              <a:blipFill>
                <a:blip r:embed="rId2"/>
                <a:stretch>
                  <a:fillRect l="-1645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756" name="yt_table_12756" title="H_100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6558951"/>
                  </p:ext>
                </p:extLst>
              </p:nvPr>
            </p:nvGraphicFramePr>
            <p:xfrm>
              <a:off x="540056" y="2067632"/>
              <a:ext cx="4114800" cy="1272160"/>
            </p:xfrm>
            <a:graphic>
              <a:graphicData uri="http://schemas.openxmlformats.org/drawingml/2006/table">
                <a:tbl>
                  <a:tblPr/>
                  <a:tblGrid>
                    <a:gridCol w="2523490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  <a:gridCol w="1591310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𝑛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𝑛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𝑛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68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756" name="yt_table_12756" descr="{&quot;rangeId&quot;:4,&quot;type&quot;:&quot;Option&quot;}" title="H_100.1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16558951"/>
                  </p:ext>
                </p:extLst>
              </p:nvPr>
            </p:nvGraphicFramePr>
            <p:xfrm>
              <a:off x="540056" y="2067632"/>
              <a:ext cx="4114800" cy="1272160"/>
            </p:xfrm>
            <a:graphic>
              <a:graphicData uri="http://schemas.openxmlformats.org/drawingml/2006/table">
                <a:tbl>
                  <a:tblPr/>
                  <a:tblGrid>
                    <a:gridCol w="2523490">
                      <a:extLst>
                        <a:ext uri="{9D8B030D-6E8A-4147-A177-3AD203B41FA5}">
                          <a16:colId xmlns:a16="http://schemas.microsoft.com/office/drawing/2014/main" val="10630"/>
                        </a:ext>
                      </a:extLst>
                    </a:gridCol>
                    <a:gridCol w="1591310">
                      <a:extLst>
                        <a:ext uri="{9D8B030D-6E8A-4147-A177-3AD203B41FA5}">
                          <a16:colId xmlns:a16="http://schemas.microsoft.com/office/drawing/2014/main" val="10631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2892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9004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86"/>
                      </a:ext>
                    </a:extLst>
                  </a:tr>
                  <a:tr h="63608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6289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9004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8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5BA8050-2597-C9E1-F51B-A591D2365B9C}"/>
              </a:ext>
            </a:extLst>
          </p:cNvPr>
          <p:cNvSpPr txBox="1"/>
          <p:nvPr/>
        </p:nvSpPr>
        <p:spPr>
          <a:xfrm>
            <a:off x="3440958" y="1534867"/>
            <a:ext cx="38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7" name="yt_shape_12757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观察下列一行数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a0b8,isEnd"/>
              </a:rPr>
              <a:t>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个数与第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个数的和为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12758" name="yt_shape_12758"/>
          <p:cNvSpPr txBox="1"/>
          <p:nvPr/>
        </p:nvSpPr>
        <p:spPr>
          <a:xfrm>
            <a:off x="540119" y="185943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一列数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从第一个数开始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a5f22,isEnd"/>
              </a:rPr>
              <a:t>后面的每个数等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于它前一个数的相反数的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1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zh-CN" altLang="zh-CN" sz="2400" b="0" i="0" u="none" baseline="-25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a6e0,isEnd"/>
              </a:rPr>
              <a:t>1</a:t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3022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4F0A75-E4C4-8A82-72FC-A71517EB4741}"/>
              </a:ext>
            </a:extLst>
          </p:cNvPr>
          <p:cNvSpPr txBox="1"/>
          <p:nvPr/>
        </p:nvSpPr>
        <p:spPr>
          <a:xfrm>
            <a:off x="4412508" y="1328682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2047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D6B2880-BEF9-873E-F4D4-C4470F08558A}"/>
              </a:ext>
            </a:extLst>
          </p:cNvPr>
          <p:cNvSpPr txBox="1"/>
          <p:nvPr/>
        </p:nvSpPr>
        <p:spPr>
          <a:xfrm>
            <a:off x="2732933" y="2763605"/>
            <a:ext cx="1348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59" name="yt_shape_12759"/>
          <p:cNvSpPr txBox="1"/>
          <p:nvPr/>
        </p:nvSpPr>
        <p:spPr>
          <a:xfrm>
            <a:off x="540000" y="900000"/>
            <a:ext cx="314028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图形中的规律</a:t>
            </a:r>
          </a:p>
        </p:txBody>
      </p:sp>
      <p:sp>
        <p:nvSpPr>
          <p:cNvPr id="12760" name="yt_shape_12760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下列各正方形中的四个数之间都有相同的规律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ee43"/>
              </a:rPr>
              <a:t>的值为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762" name="yt_table_12762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6124151"/>
              </p:ext>
            </p:extLst>
          </p:nvPr>
        </p:nvGraphicFramePr>
        <p:xfrm>
          <a:off x="540056" y="3433678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632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3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634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6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135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153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189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88"/>
                  </a:ext>
                </a:extLst>
              </a:tr>
            </a:tbl>
          </a:graphicData>
        </a:graphic>
      </p:graphicFrame>
      <p:pic>
        <p:nvPicPr>
          <p:cNvPr id="12761" name="yt_image_12761_skip" title="H_85.4369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1180" y="2348869"/>
            <a:ext cx="5968506" cy="1085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22145894397">
            <a:extLst>
              <a:ext uri="{FF2B5EF4-FFF2-40B4-BE49-F238E27FC236}">
                <a16:creationId xmlns:a16="http://schemas.microsoft.com/office/drawing/2014/main" id="{5B6ED86C-74A1-861A-373E-5EED509294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11CA7F-AA12-A6D1-4F8D-26D124495EA2}"/>
              </a:ext>
            </a:extLst>
          </p:cNvPr>
          <p:cNvSpPr txBox="1"/>
          <p:nvPr/>
        </p:nvSpPr>
        <p:spPr>
          <a:xfrm>
            <a:off x="10597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64" name="yt_shape_12764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南阳市宛城区期末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用大小相同的小三角形摆成如图所示的图案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6136,isEnd"/>
              </a:rPr>
              <a:t>按照这样的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规律摆放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个图案中共有小三角形的个数是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12765" name="yt_image_12765" title="H_95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9700" y="2011799"/>
            <a:ext cx="4792599" cy="1217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67" name="yt_shape_12767"/>
          <p:cNvSpPr txBox="1"/>
          <p:nvPr/>
        </p:nvSpPr>
        <p:spPr>
          <a:xfrm>
            <a:off x="540119" y="327961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山西省中考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如图是一组有规律的图案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它由若干个大小相同的圆片组成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425b,isEnd"/>
              </a:rPr>
              <a:t>1</a:t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个白色圆片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个白色圆片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91f84,isEnd"/>
              </a:rPr>
              <a:t>个白色圆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个白色圆片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依此规律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个图案中有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da98,isEnd"/>
              </a:rPr>
              <a:t>个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白色圆片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2768" name="yt_image_12768" title="H_49.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1424" y="5351675"/>
            <a:ext cx="4629150" cy="625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C6FC7A0-B209-3C29-0891-0D360B39F627}"/>
              </a:ext>
            </a:extLst>
          </p:cNvPr>
          <p:cNvSpPr txBox="1"/>
          <p:nvPr/>
        </p:nvSpPr>
        <p:spPr>
          <a:xfrm>
            <a:off x="7403358" y="1328682"/>
            <a:ext cx="13421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000FB3-DA03-5966-E2F8-706865D57B40}"/>
              </a:ext>
            </a:extLst>
          </p:cNvPr>
          <p:cNvSpPr txBox="1"/>
          <p:nvPr/>
        </p:nvSpPr>
        <p:spPr>
          <a:xfrm>
            <a:off x="9384557" y="4183783"/>
            <a:ext cx="1951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0" name="yt_shape_12770"/>
          <p:cNvSpPr txBox="1"/>
          <p:nvPr/>
        </p:nvSpPr>
        <p:spPr>
          <a:xfrm>
            <a:off x="540000" y="900000"/>
            <a:ext cx="8002191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观察图中的棋子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按照这样的规律摆下去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个图形中有多少枚棋子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个图形中有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枚棋子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773" name="yt_image_12773" title="H_66.0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34863" y="2010970"/>
            <a:ext cx="4517136" cy="8389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775" name="yt_shape_12775"/>
          <p:cNvSpPr txBox="1"/>
          <p:nvPr/>
        </p:nvSpPr>
        <p:spPr>
          <a:xfrm>
            <a:off x="540000" y="2900535"/>
            <a:ext cx="921406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为正整数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个图形中棋子的枚数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个图形中有多少枚棋子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第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个图形中有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枚棋子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269A72B-9FE0-0FD7-222C-67C2611D919E}"/>
              </a:ext>
            </a:extLst>
          </p:cNvPr>
          <p:cNvSpPr txBox="1"/>
          <p:nvPr/>
        </p:nvSpPr>
        <p:spPr>
          <a:xfrm>
            <a:off x="449989" y="1804170"/>
            <a:ext cx="490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个图形中有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枚棋子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36F835D-5DF9-A175-9FB5-D35AEDD627DF}"/>
              </a:ext>
            </a:extLst>
          </p:cNvPr>
          <p:cNvSpPr txBox="1"/>
          <p:nvPr/>
        </p:nvSpPr>
        <p:spPr>
          <a:xfrm>
            <a:off x="449989" y="3329217"/>
            <a:ext cx="256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FB3594-06D9-9B66-1F1F-E9A0C5C8954F}"/>
              </a:ext>
            </a:extLst>
          </p:cNvPr>
          <p:cNvSpPr txBox="1"/>
          <p:nvPr/>
        </p:nvSpPr>
        <p:spPr>
          <a:xfrm>
            <a:off x="449989" y="4280193"/>
            <a:ext cx="5056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第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个图形中有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枚棋子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749</Words>
  <Application>Microsoft Office PowerPoint</Application>
  <PresentationFormat>宽屏</PresentationFormat>
  <Paragraphs>49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2024-07-30T03:15:51Z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