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1" r:id="rId7"/>
    <p:sldId id="313" r:id="rId8"/>
    <p:sldId id="315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9" name="yt_shape_1408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88" name="yt_image_1408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91" name="yt_shape_14091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垂线的概念及画法</a:t>
            </a:r>
          </a:p>
        </p:txBody>
      </p:sp>
      <p:sp>
        <p:nvSpPr>
          <p:cNvPr id="14092" name="yt_shape_14092"/>
          <p:cNvSpPr txBox="1"/>
          <p:nvPr/>
        </p:nvSpPr>
        <p:spPr>
          <a:xfrm>
            <a:off x="540000" y="1971599"/>
            <a:ext cx="110110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三角板操作正确的是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093" name="yt_shape_14093"/>
          <p:cNvSpPr txBox="1"/>
          <p:nvPr/>
        </p:nvSpPr>
        <p:spPr>
          <a:xfrm>
            <a:off x="540000" y="2450902"/>
            <a:ext cx="4421082" cy="120667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00" b="0" i="0" u="none">
                <a:solidFill>
                  <a:srgbClr val="1EE3CF"/>
                </a:solidFill>
                <a:effectLst/>
                <a:latin typeface="Times New Roman" pitchFamily="67"/>
                <a:ea typeface="Times New Roman" pitchFamily="6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450" b="0" i="0" u="none">
                <a:solidFill>
                  <a:srgbClr val="1EE3CF"/>
                </a:solidFill>
                <a:effectLst/>
                <a:latin typeface="Times New Roman" pitchFamily="54"/>
                <a:ea typeface="Times New Roman" pitchFamily="5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250" b="0" i="0" u="none">
                <a:solidFill>
                  <a:srgbClr val="1EE3CF"/>
                </a:solidFill>
                <a:effectLst/>
                <a:latin typeface="Times New Roman" pitchFamily="62"/>
                <a:ea typeface="Times New Roman" pitchFamily="6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300" b="0" i="0" u="none">
                <a:solidFill>
                  <a:srgbClr val="1EE3CF"/>
                </a:solidFill>
                <a:effectLst/>
                <a:latin typeface="Times New Roman" pitchFamily="63"/>
                <a:ea typeface="Times New Roman" pitchFamily="63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</a:p>
        </p:txBody>
      </p:sp>
      <p:sp>
        <p:nvSpPr>
          <p:cNvPr id="14094" name="yt_shape_14094"/>
          <p:cNvSpPr txBox="1"/>
          <p:nvPr/>
        </p:nvSpPr>
        <p:spPr>
          <a:xfrm>
            <a:off x="540000" y="3708367"/>
            <a:ext cx="5556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4095" name="yt_shape_14095"/>
          <p:cNvSpPr txBox="1"/>
          <p:nvPr/>
        </p:nvSpPr>
        <p:spPr>
          <a:xfrm>
            <a:off x="540000" y="4191389"/>
            <a:ext cx="108811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99" name="yt_table_1409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4462591"/>
              </p:ext>
            </p:extLst>
          </p:nvPr>
        </p:nvGraphicFramePr>
        <p:xfrm>
          <a:off x="540056" y="4670692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2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3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3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2"/>
                  </a:ext>
                </a:extLst>
              </a:tr>
            </a:tbl>
          </a:graphicData>
        </a:graphic>
      </p:graphicFrame>
      <p:grpSp>
        <p:nvGrpSpPr>
          <p:cNvPr id="14096" name="yt_shape_14096_skip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6610" y="4670692"/>
            <a:ext cx="1473198" cy="1603008"/>
            <a:chOff x="0" y="0"/>
            <a:chExt cx="1517904" cy="1603008"/>
          </a:xfrm>
        </p:grpSpPr>
        <p:pic>
          <p:nvPicPr>
            <p:cNvPr id="2" name="yt_image_1409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17904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98" name="yt_shape_14098" descr="{&quot;rangeId&quot;:0,&quot;IgnoreLineSpacing&quot;:1}"/>
            <p:cNvSpPr txBox="1"/>
            <p:nvPr/>
          </p:nvSpPr>
          <p:spPr>
            <a:xfrm>
              <a:off x="225671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pic>
        <p:nvPicPr>
          <p:cNvPr id="4" name="yt_shape_1722146057558">
            <a:extLst>
              <a:ext uri="{FF2B5EF4-FFF2-40B4-BE49-F238E27FC236}">
                <a16:creationId xmlns:a16="http://schemas.microsoft.com/office/drawing/2014/main" id="{2EA55379-1634-E6D4-82AB-E21C896205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6" name="yt_shape_1722146057671">
            <a:extLst>
              <a:ext uri="{FF2B5EF4-FFF2-40B4-BE49-F238E27FC236}">
                <a16:creationId xmlns:a16="http://schemas.microsoft.com/office/drawing/2014/main" id="{4A2B9876-7DBB-D333-A0E5-5708E98FEA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96421"/>
            <a:ext cx="654242" cy="903968"/>
          </a:xfrm>
          <a:prstGeom prst="rect">
            <a:avLst/>
          </a:prstGeom>
        </p:spPr>
      </p:pic>
      <p:pic>
        <p:nvPicPr>
          <p:cNvPr id="8" name="yt_shape_1722146057696">
            <a:extLst>
              <a:ext uri="{FF2B5EF4-FFF2-40B4-BE49-F238E27FC236}">
                <a16:creationId xmlns:a16="http://schemas.microsoft.com/office/drawing/2014/main" id="{E1638504-4788-B0EE-E066-8E2160A11D9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888" y="2647832"/>
            <a:ext cx="941577" cy="801146"/>
          </a:xfrm>
          <a:prstGeom prst="rect">
            <a:avLst/>
          </a:prstGeom>
        </p:spPr>
      </p:pic>
      <p:pic>
        <p:nvPicPr>
          <p:cNvPr id="10" name="yt_shape_1722146057718">
            <a:extLst>
              <a:ext uri="{FF2B5EF4-FFF2-40B4-BE49-F238E27FC236}">
                <a16:creationId xmlns:a16="http://schemas.microsoft.com/office/drawing/2014/main" id="{E8BE8516-A325-41A7-F674-D880A5EBA64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111" y="2602106"/>
            <a:ext cx="808164" cy="892599"/>
          </a:xfrm>
          <a:prstGeom prst="rect">
            <a:avLst/>
          </a:prstGeom>
        </p:spPr>
      </p:pic>
      <p:pic>
        <p:nvPicPr>
          <p:cNvPr id="12" name="yt_shape_1722146057740">
            <a:extLst>
              <a:ext uri="{FF2B5EF4-FFF2-40B4-BE49-F238E27FC236}">
                <a16:creationId xmlns:a16="http://schemas.microsoft.com/office/drawing/2014/main" id="{9AA0715F-2FC2-4A42-DF92-9EB314E15C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2608822"/>
            <a:ext cx="720917" cy="87916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3DCB043-6186-908C-8A64-FE17C6C03C69}"/>
              </a:ext>
            </a:extLst>
          </p:cNvPr>
          <p:cNvSpPr txBox="1"/>
          <p:nvPr/>
        </p:nvSpPr>
        <p:spPr>
          <a:xfrm>
            <a:off x="10524264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6788D62-84C0-7571-F022-D1C854268B91}"/>
              </a:ext>
            </a:extLst>
          </p:cNvPr>
          <p:cNvSpPr txBox="1"/>
          <p:nvPr/>
        </p:nvSpPr>
        <p:spPr>
          <a:xfrm>
            <a:off x="10413139" y="41445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1" name="yt_shape_14101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垂线的性质</a:t>
            </a:r>
          </a:p>
        </p:txBody>
      </p:sp>
      <p:sp>
        <p:nvSpPr>
          <p:cNvPr id="14102" name="yt_shape_14102"/>
          <p:cNvSpPr txBox="1"/>
          <p:nvPr/>
        </p:nvSpPr>
        <p:spPr>
          <a:xfrm>
            <a:off x="540000" y="1389434"/>
            <a:ext cx="103329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其理由是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06" name="yt_table_1410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379727"/>
              </p:ext>
            </p:extLst>
          </p:nvPr>
        </p:nvGraphicFramePr>
        <p:xfrm>
          <a:off x="540056" y="1868737"/>
          <a:ext cx="6502400" cy="1901952"/>
        </p:xfrm>
        <a:graphic>
          <a:graphicData uri="http://schemas.openxmlformats.org/drawingml/2006/table">
            <a:tbl>
              <a:tblPr/>
              <a:tblGrid>
                <a:gridCol w="6502400">
                  <a:extLst>
                    <a:ext uri="{9D8B030D-6E8A-4147-A177-3AD203B41FA5}">
                      <a16:colId xmlns:a16="http://schemas.microsoft.com/office/drawing/2014/main" val="108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过两点只有一条直线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过一点只能作一条垂线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过一点有且只有一条直线与已知直线垂直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垂线段最短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6"/>
                  </a:ext>
                </a:extLst>
              </a:tr>
            </a:tbl>
          </a:graphicData>
        </a:graphic>
      </p:graphicFrame>
      <p:grpSp>
        <p:nvGrpSpPr>
          <p:cNvPr id="14103" name="yt_shape_14103_skip" title="H_162.0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25037" y="1868737"/>
            <a:ext cx="1324737" cy="2057922"/>
            <a:chOff x="0" y="0"/>
            <a:chExt cx="1324737" cy="2057922"/>
          </a:xfrm>
        </p:grpSpPr>
        <p:pic>
          <p:nvPicPr>
            <p:cNvPr id="2" name="yt_image_1410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324737" cy="1661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05" name="yt_shape_14105" descr="{&quot;rangeId&quot;:0,&quot;IgnoreLineSpacing&quot;:1}"/>
            <p:cNvSpPr txBox="1"/>
            <p:nvPr/>
          </p:nvSpPr>
          <p:spPr>
            <a:xfrm>
              <a:off x="129087" y="169792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22146057803">
            <a:extLst>
              <a:ext uri="{FF2B5EF4-FFF2-40B4-BE49-F238E27FC236}">
                <a16:creationId xmlns:a16="http://schemas.microsoft.com/office/drawing/2014/main" id="{737B251A-39B5-0967-E78F-741EF78D9C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71F25C8-F959-9CE9-CCC2-F83730A584EE}"/>
              </a:ext>
            </a:extLst>
          </p:cNvPr>
          <p:cNvSpPr txBox="1"/>
          <p:nvPr/>
        </p:nvSpPr>
        <p:spPr>
          <a:xfrm>
            <a:off x="9870214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8" name="yt_shape_1410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某农户要把河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的水引到水池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他的做法是过点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7722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开沟最短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其数学道理是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112" name="yt_shape_14112"/>
          <p:cNvSpPr txBox="1"/>
          <p:nvPr/>
        </p:nvSpPr>
        <p:spPr>
          <a:xfrm>
            <a:off x="540000" y="362067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09" name="yt_shape_14109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0741" y="2011799"/>
            <a:ext cx="1850517" cy="1558431"/>
            <a:chOff x="0" y="0"/>
            <a:chExt cx="1850517" cy="1558431"/>
          </a:xfrm>
        </p:grpSpPr>
        <p:pic>
          <p:nvPicPr>
            <p:cNvPr id="2" name="yt_image_1410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50517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11" name="yt_shape_14111" descr="{&quot;rangeId&quot;:0,&quot;IgnoreLineSpacing&quot;:1}"/>
            <p:cNvSpPr txBox="1"/>
            <p:nvPr/>
          </p:nvSpPr>
          <p:spPr>
            <a:xfrm>
              <a:off x="391977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4C8C7AD-EA64-F9A6-C057-652EF3E77A9C}"/>
              </a:ext>
            </a:extLst>
          </p:cNvPr>
          <p:cNvSpPr txBox="1"/>
          <p:nvPr/>
        </p:nvSpPr>
        <p:spPr>
          <a:xfrm>
            <a:off x="4931621" y="1328682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垂线段最短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3" name="yt_shape_14113"/>
          <p:cNvSpPr txBox="1"/>
          <p:nvPr/>
        </p:nvSpPr>
        <p:spPr>
          <a:xfrm>
            <a:off x="540000" y="900000"/>
            <a:ext cx="612186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点到直线的距离及线段垂直平分线</a:t>
            </a:r>
          </a:p>
        </p:txBody>
      </p:sp>
      <p:sp>
        <p:nvSpPr>
          <p:cNvPr id="14114" name="yt_shape_14114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的长度是点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492b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的距离是线段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118" name="yt_shape_14118"/>
          <p:cNvSpPr txBox="1"/>
          <p:nvPr/>
        </p:nvSpPr>
        <p:spPr>
          <a:xfrm>
            <a:off x="540000" y="429637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15" name="yt_shape_14115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5046" y="2501233"/>
            <a:ext cx="1541907" cy="1744740"/>
            <a:chOff x="0" y="0"/>
            <a:chExt cx="1541907" cy="1744740"/>
          </a:xfrm>
        </p:grpSpPr>
        <p:pic>
          <p:nvPicPr>
            <p:cNvPr id="2" name="yt_image_1411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1907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17" name="yt_shape_14117" descr="{&quot;rangeId&quot;:0,&quot;IgnoreLineSpacing&quot;:1}"/>
            <p:cNvSpPr txBox="1"/>
            <p:nvPr/>
          </p:nvSpPr>
          <p:spPr>
            <a:xfrm>
              <a:off x="237672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pic>
        <p:nvPicPr>
          <p:cNvPr id="4" name="yt_shape_1722146057874">
            <a:extLst>
              <a:ext uri="{FF2B5EF4-FFF2-40B4-BE49-F238E27FC236}">
                <a16:creationId xmlns:a16="http://schemas.microsoft.com/office/drawing/2014/main" id="{6E3A343F-F3A6-BF7C-3A62-E5B7D01D9C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FF0B17D-4331-A390-D37D-79F1F83EB1F8}"/>
              </a:ext>
            </a:extLst>
          </p:cNvPr>
          <p:cNvSpPr txBox="1"/>
          <p:nvPr/>
        </p:nvSpPr>
        <p:spPr>
          <a:xfrm>
            <a:off x="1716933" y="1818116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65904E-3221-9F58-5947-54D0C3A17F23}"/>
              </a:ext>
            </a:extLst>
          </p:cNvPr>
          <p:cNvSpPr txBox="1"/>
          <p:nvPr/>
        </p:nvSpPr>
        <p:spPr>
          <a:xfrm>
            <a:off x="7843096" y="1818116"/>
            <a:ext cx="95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9" name="yt_shape_14119"/>
          <p:cNvSpPr txBox="1"/>
          <p:nvPr/>
        </p:nvSpPr>
        <p:spPr>
          <a:xfrm>
            <a:off x="540000" y="900000"/>
            <a:ext cx="28421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120" name="yt_image_14120" title="H_102.3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9905" y="1531667"/>
            <a:ext cx="1512189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22" name="yt_shape_14122"/>
          <p:cNvSpPr txBox="1"/>
          <p:nvPr/>
        </p:nvSpPr>
        <p:spPr>
          <a:xfrm>
            <a:off x="540119" y="2881759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所在直线是线段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a8db,isEnd"/>
              </a:rPr>
              <a:t>；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所在直线是线段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没分类讨论而出错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上任取一点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ed32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graphicFrame>
        <p:nvGraphicFramePr>
          <p:cNvPr id="14125" name="yt_table_1412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643116"/>
              </p:ext>
            </p:extLst>
          </p:nvPr>
        </p:nvGraphicFramePr>
        <p:xfrm>
          <a:off x="540056" y="5279932"/>
          <a:ext cx="6334443" cy="950976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834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8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BA4A278-448A-C860-CE23-870D22EFB0F8}"/>
              </a:ext>
            </a:extLst>
          </p:cNvPr>
          <p:cNvSpPr txBox="1"/>
          <p:nvPr/>
        </p:nvSpPr>
        <p:spPr>
          <a:xfrm>
            <a:off x="1107333" y="2834953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A3A523B-7F8B-4D19-79AD-7D5E0764F12E}"/>
              </a:ext>
            </a:extLst>
          </p:cNvPr>
          <p:cNvSpPr txBox="1"/>
          <p:nvPr/>
        </p:nvSpPr>
        <p:spPr>
          <a:xfrm>
            <a:off x="2523383" y="2834953"/>
            <a:ext cx="938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739F62-6B36-2A7E-996A-028C1EB88FCD}"/>
              </a:ext>
            </a:extLst>
          </p:cNvPr>
          <p:cNvSpPr txBox="1"/>
          <p:nvPr/>
        </p:nvSpPr>
        <p:spPr>
          <a:xfrm>
            <a:off x="4853833" y="2834953"/>
            <a:ext cx="956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BF84B5-A389-37CB-22EE-4DAE82E48CCF}"/>
              </a:ext>
            </a:extLst>
          </p:cNvPr>
          <p:cNvSpPr txBox="1"/>
          <p:nvPr/>
        </p:nvSpPr>
        <p:spPr>
          <a:xfrm>
            <a:off x="8116146" y="2834953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AEFFEB-7B99-25A4-4D17-4292128EBC5C}"/>
              </a:ext>
            </a:extLst>
          </p:cNvPr>
          <p:cNvSpPr txBox="1"/>
          <p:nvPr/>
        </p:nvSpPr>
        <p:spPr>
          <a:xfrm>
            <a:off x="1107333" y="3310441"/>
            <a:ext cx="956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001530D-1E35-EE71-B7F1-14F4E5CB32AD}"/>
              </a:ext>
            </a:extLst>
          </p:cNvPr>
          <p:cNvSpPr txBox="1"/>
          <p:nvPr/>
        </p:nvSpPr>
        <p:spPr>
          <a:xfrm>
            <a:off x="2540846" y="3310441"/>
            <a:ext cx="973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100E126-5A1F-0E80-F59E-FB1D3943DD9E}"/>
              </a:ext>
            </a:extLst>
          </p:cNvPr>
          <p:cNvSpPr txBox="1"/>
          <p:nvPr/>
        </p:nvSpPr>
        <p:spPr>
          <a:xfrm>
            <a:off x="4906221" y="3310441"/>
            <a:ext cx="90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52C07C9-31B2-2B99-4C88-0BC1FB96DCCC}"/>
              </a:ext>
            </a:extLst>
          </p:cNvPr>
          <p:cNvSpPr txBox="1"/>
          <p:nvPr/>
        </p:nvSpPr>
        <p:spPr>
          <a:xfrm>
            <a:off x="8116146" y="3310441"/>
            <a:ext cx="956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85669AF-5CC5-893B-027E-8237781A575D}"/>
              </a:ext>
            </a:extLst>
          </p:cNvPr>
          <p:cNvSpPr txBox="1"/>
          <p:nvPr/>
        </p:nvSpPr>
        <p:spPr>
          <a:xfrm>
            <a:off x="4525221" y="47369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8" name="yt_shape_1412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127" name="yt_image_14127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30" name="yt_shape_14130"/>
          <p:cNvSpPr txBox="1"/>
          <p:nvPr/>
        </p:nvSpPr>
        <p:spPr>
          <a:xfrm>
            <a:off x="540120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56c7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3166,isEnd"/>
              </a:rPr>
              <a:t>的距离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131" name="yt_image_14131" title="H_129.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6740" y="3074095"/>
            <a:ext cx="1858518" cy="164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47140B-B463-A902-C21B-23D77E4140F5}"/>
              </a:ext>
            </a:extLst>
          </p:cNvPr>
          <p:cNvSpPr txBox="1"/>
          <p:nvPr/>
        </p:nvSpPr>
        <p:spPr>
          <a:xfrm>
            <a:off x="3653684" y="191084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93676C7-4AA7-6DA4-E707-69DEF9EE5F7D}"/>
              </a:ext>
            </a:extLst>
          </p:cNvPr>
          <p:cNvSpPr txBox="1"/>
          <p:nvPr/>
        </p:nvSpPr>
        <p:spPr>
          <a:xfrm>
            <a:off x="7314458" y="191084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B01565-5E88-9620-DF70-07A649E03046}"/>
              </a:ext>
            </a:extLst>
          </p:cNvPr>
          <p:cNvSpPr txBox="1"/>
          <p:nvPr/>
        </p:nvSpPr>
        <p:spPr>
          <a:xfrm>
            <a:off x="1059709" y="2386335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3" name="yt_shape_1413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3f49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134" name="yt_image_14134" title="H_160.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83486" y="2011799"/>
            <a:ext cx="2164842" cy="2034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136" name="yt_shape_14136"/>
              <p:cNvSpPr txBox="1"/>
              <p:nvPr/>
            </p:nvSpPr>
            <p:spPr>
              <a:xfrm>
                <a:off x="540000" y="1899368"/>
                <a:ext cx="7077258" cy="41876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>
          <p:sp>
            <p:nvSpPr>
              <p:cNvPr id="14136" name="yt_shape_141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99368"/>
                <a:ext cx="7077258" cy="4187621"/>
              </a:xfrm>
              <a:prstGeom prst="rect">
                <a:avLst/>
              </a:prstGeom>
              <a:blipFill>
                <a:blip r:embed="rId3"/>
                <a:stretch>
                  <a:fillRect l="-2670" t="-1310" r="-1637" b="-3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53E6284-E12E-C033-58CE-8AC95EBB451C}"/>
              </a:ext>
            </a:extLst>
          </p:cNvPr>
          <p:cNvSpPr txBox="1"/>
          <p:nvPr/>
        </p:nvSpPr>
        <p:spPr>
          <a:xfrm>
            <a:off x="449989" y="1852562"/>
            <a:ext cx="2707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0FB42A5-041B-D079-31A4-AB463095BEFE}"/>
              </a:ext>
            </a:extLst>
          </p:cNvPr>
          <p:cNvSpPr txBox="1"/>
          <p:nvPr/>
        </p:nvSpPr>
        <p:spPr>
          <a:xfrm>
            <a:off x="449989" y="2328050"/>
            <a:ext cx="513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5D1F20-F7B0-1FD4-09BF-C4264D5615BE}"/>
              </a:ext>
            </a:extLst>
          </p:cNvPr>
          <p:cNvSpPr txBox="1"/>
          <p:nvPr/>
        </p:nvSpPr>
        <p:spPr>
          <a:xfrm>
            <a:off x="449989" y="2803538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92021EA-CEDB-5483-0E8F-788C3B81A3AD}"/>
                  </a:ext>
                </a:extLst>
              </p:cNvPr>
              <p:cNvSpPr txBox="1"/>
              <p:nvPr/>
            </p:nvSpPr>
            <p:spPr>
              <a:xfrm>
                <a:off x="449989" y="3279026"/>
                <a:ext cx="41393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92021EA-CEDB-5483-0E8F-788C3B81A3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79026"/>
                <a:ext cx="4139311" cy="767474"/>
              </a:xfrm>
              <a:prstGeom prst="rect">
                <a:avLst/>
              </a:prstGeom>
              <a:blipFill>
                <a:blip r:embed="rId4"/>
                <a:stretch>
                  <a:fillRect l="-2356" r="-220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DC7C779-A912-DDEA-A5E1-94FD5B5E73A5}"/>
              </a:ext>
            </a:extLst>
          </p:cNvPr>
          <p:cNvSpPr txBox="1"/>
          <p:nvPr/>
        </p:nvSpPr>
        <p:spPr>
          <a:xfrm>
            <a:off x="449989" y="3952888"/>
            <a:ext cx="5060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7BE9C2-60C1-3F4D-B278-F77440B8D863}"/>
              </a:ext>
            </a:extLst>
          </p:cNvPr>
          <p:cNvSpPr txBox="1"/>
          <p:nvPr/>
        </p:nvSpPr>
        <p:spPr>
          <a:xfrm>
            <a:off x="449989" y="4428376"/>
            <a:ext cx="32328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7514AA0-FF49-8775-F544-1A05E65F9FEA}"/>
                  </a:ext>
                </a:extLst>
              </p:cNvPr>
              <p:cNvSpPr txBox="1"/>
              <p:nvPr/>
            </p:nvSpPr>
            <p:spPr>
              <a:xfrm>
                <a:off x="449989" y="4903864"/>
                <a:ext cx="4252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7514AA0-FF49-8775-F544-1A05E65F9F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03864"/>
                <a:ext cx="4252023" cy="765061"/>
              </a:xfrm>
              <a:prstGeom prst="rect">
                <a:avLst/>
              </a:prstGeom>
              <a:blipFill>
                <a:blip r:embed="rId5"/>
                <a:stretch>
                  <a:fillRect l="-2296" r="-229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FD0B0519-2D13-86CD-B649-09E7C5A9B3FA}"/>
              </a:ext>
            </a:extLst>
          </p:cNvPr>
          <p:cNvSpPr txBox="1"/>
          <p:nvPr/>
        </p:nvSpPr>
        <p:spPr>
          <a:xfrm>
            <a:off x="449989" y="5575313"/>
            <a:ext cx="71888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773</Words>
  <Application>Microsoft Office PowerPoint</Application>
  <PresentationFormat>宽屏</PresentationFormat>
  <Paragraphs>73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2024-07-30T07:09:02Z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