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9" r:id="rId6"/>
    <p:sldId id="310" r:id="rId7"/>
    <p:sldId id="314" r:id="rId8"/>
    <p:sldId id="322" r:id="rId9"/>
    <p:sldId id="315" r:id="rId10"/>
    <p:sldId id="318" r:id="rId11"/>
    <p:sldId id="323" r:id="rId12"/>
    <p:sldId id="319" r:id="rId13"/>
    <p:sldId id="320" r:id="rId14"/>
    <p:sldId id="324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4" name="yt_shape_1177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773" name="yt_image_1177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776" name="yt_shape_11776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有理数混合运算顺序</a:t>
            </a:r>
          </a:p>
        </p:txBody>
      </p:sp>
      <p:sp>
        <p:nvSpPr>
          <p:cNvPr id="11777" name="yt_shape_11777"/>
          <p:cNvSpPr txBox="1"/>
          <p:nvPr/>
        </p:nvSpPr>
        <p:spPr>
          <a:xfrm>
            <a:off x="540000" y="1971599"/>
            <a:ext cx="101309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下列各题中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运算顺序和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的运算顺序一样的是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78" name="yt_table_1177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1794714"/>
              </p:ext>
            </p:extLst>
          </p:nvPr>
        </p:nvGraphicFramePr>
        <p:xfrm>
          <a:off x="540056" y="2450902"/>
          <a:ext cx="7528243" cy="950976"/>
        </p:xfrm>
        <a:graphic>
          <a:graphicData uri="http://schemas.openxmlformats.org/drawingml/2006/table">
            <a:tbl>
              <a:tblPr/>
              <a:tblGrid>
                <a:gridCol w="4175443">
                  <a:extLst>
                    <a:ext uri="{9D8B030D-6E8A-4147-A177-3AD203B41FA5}">
                      <a16:colId xmlns:a16="http://schemas.microsoft.com/office/drawing/2014/main" val="10376"/>
                    </a:ext>
                  </a:extLst>
                </a:gridCol>
                <a:gridCol w="3352800">
                  <a:extLst>
                    <a:ext uri="{9D8B030D-6E8A-4147-A177-3AD203B41FA5}">
                      <a16:colId xmlns:a16="http://schemas.microsoft.com/office/drawing/2014/main" val="10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[8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]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pic>
        <p:nvPicPr>
          <p:cNvPr id="3" name="yt_shape_1722145753826">
            <a:extLst>
              <a:ext uri="{FF2B5EF4-FFF2-40B4-BE49-F238E27FC236}">
                <a16:creationId xmlns:a16="http://schemas.microsoft.com/office/drawing/2014/main" id="{200A1E7C-0D00-852A-0343-357D5D338A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5E7A78-6C98-E59C-91BC-08B9567DED1C}"/>
              </a:ext>
            </a:extLst>
          </p:cNvPr>
          <p:cNvSpPr txBox="1"/>
          <p:nvPr/>
        </p:nvSpPr>
        <p:spPr>
          <a:xfrm>
            <a:off x="96701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37" name="yt_shape_11837"/>
              <p:cNvSpPr txBox="1"/>
              <p:nvPr/>
            </p:nvSpPr>
            <p:spPr>
              <a:xfrm>
                <a:off x="540000" y="900000"/>
                <a:ext cx="7027565" cy="41882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37" name="yt_shape_11837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27565" cy="4188262"/>
              </a:xfrm>
              <a:prstGeom prst="rect">
                <a:avLst/>
              </a:prstGeom>
              <a:blipFill>
                <a:blip r:embed="rId2"/>
                <a:stretch>
                  <a:fillRect l="-2691" r="-1823" b="-34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9D5B912-AD17-F12B-8903-C857E946C8C9}"/>
                  </a:ext>
                </a:extLst>
              </p:cNvPr>
              <p:cNvSpPr txBox="1"/>
              <p:nvPr/>
            </p:nvSpPr>
            <p:spPr>
              <a:xfrm>
                <a:off x="449989" y="1526167"/>
                <a:ext cx="3899598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E9D5B912-AD17-F12B-8903-C857E946C8C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6167"/>
                <a:ext cx="3899598" cy="766585"/>
              </a:xfrm>
              <a:prstGeom prst="rect">
                <a:avLst/>
              </a:prstGeom>
              <a:blipFill>
                <a:blip r:embed="rId3"/>
                <a:stretch>
                  <a:fillRect l="-2500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E16889B0-9BA7-9AE1-2BF0-7A07D0CBE195}"/>
              </a:ext>
            </a:extLst>
          </p:cNvPr>
          <p:cNvSpPr txBox="1"/>
          <p:nvPr/>
        </p:nvSpPr>
        <p:spPr>
          <a:xfrm>
            <a:off x="449989" y="219914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9F8BC8-4381-AAD5-3985-3809B293989F}"/>
              </a:ext>
            </a:extLst>
          </p:cNvPr>
          <p:cNvSpPr txBox="1"/>
          <p:nvPr/>
        </p:nvSpPr>
        <p:spPr>
          <a:xfrm>
            <a:off x="449989" y="267462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385D68-6BFE-316F-A2D9-ABB9F8D96C30}"/>
              </a:ext>
            </a:extLst>
          </p:cNvPr>
          <p:cNvSpPr txBox="1"/>
          <p:nvPr/>
        </p:nvSpPr>
        <p:spPr>
          <a:xfrm>
            <a:off x="449989" y="3625604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B6576A4-DBEC-EAE6-D8B8-41313742A69D}"/>
              </a:ext>
            </a:extLst>
          </p:cNvPr>
          <p:cNvSpPr txBox="1"/>
          <p:nvPr/>
        </p:nvSpPr>
        <p:spPr>
          <a:xfrm>
            <a:off x="449989" y="410109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7E43FC-6B7B-5130-4DE6-09876F2C8830}"/>
              </a:ext>
            </a:extLst>
          </p:cNvPr>
          <p:cNvSpPr txBox="1"/>
          <p:nvPr/>
        </p:nvSpPr>
        <p:spPr>
          <a:xfrm>
            <a:off x="449989" y="457658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3" name="yt_shape_11843"/>
          <p:cNvSpPr txBox="1"/>
          <p:nvPr/>
        </p:nvSpPr>
        <p:spPr>
          <a:xfrm>
            <a:off x="540000" y="900000"/>
            <a:ext cx="10810652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07AD581-E694-F374-FBFC-F5844D7F0120}"/>
              </a:ext>
            </a:extLst>
          </p:cNvPr>
          <p:cNvSpPr txBox="1"/>
          <p:nvPr/>
        </p:nvSpPr>
        <p:spPr>
          <a:xfrm>
            <a:off x="449989" y="1328682"/>
            <a:ext cx="5958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E49319-B7AB-5530-E193-02BE638AD788}"/>
              </a:ext>
            </a:extLst>
          </p:cNvPr>
          <p:cNvSpPr txBox="1"/>
          <p:nvPr/>
        </p:nvSpPr>
        <p:spPr>
          <a:xfrm>
            <a:off x="449989" y="1804170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DE1A8B-88C4-7954-EAAA-2EE895A82F13}"/>
              </a:ext>
            </a:extLst>
          </p:cNvPr>
          <p:cNvSpPr txBox="1"/>
          <p:nvPr/>
        </p:nvSpPr>
        <p:spPr>
          <a:xfrm>
            <a:off x="449989" y="2279658"/>
            <a:ext cx="2961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ABE4E20-EC80-748C-5E26-C15CFB8A4B81}"/>
              </a:ext>
            </a:extLst>
          </p:cNvPr>
          <p:cNvSpPr txBox="1"/>
          <p:nvPr/>
        </p:nvSpPr>
        <p:spPr>
          <a:xfrm>
            <a:off x="449989" y="2755146"/>
            <a:ext cx="5031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8C4115-5EBF-604A-880C-458E1CC284E4}"/>
              </a:ext>
            </a:extLst>
          </p:cNvPr>
          <p:cNvSpPr txBox="1"/>
          <p:nvPr/>
        </p:nvSpPr>
        <p:spPr>
          <a:xfrm>
            <a:off x="449989" y="3230634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4758B71-3B77-F8E5-EC30-7180EE885F75}"/>
              </a:ext>
            </a:extLst>
          </p:cNvPr>
          <p:cNvSpPr txBox="1"/>
          <p:nvPr/>
        </p:nvSpPr>
        <p:spPr>
          <a:xfrm>
            <a:off x="449989" y="370612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AF4B369-3CB5-2BA0-7355-7CDE9B65D870}"/>
              </a:ext>
            </a:extLst>
          </p:cNvPr>
          <p:cNvSpPr txBox="1"/>
          <p:nvPr/>
        </p:nvSpPr>
        <p:spPr>
          <a:xfrm>
            <a:off x="449989" y="418161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6" name="yt_shape_1184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45" name="yt_image_1184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48" name="yt_shape_11848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二十四点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游戏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其游戏规则是这样的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0163"/>
              </a:rPr>
              <a:t>任取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之间的自然数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将这四个数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每个数用且只用一次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1cfad"/>
              </a:rPr>
              <a:t>进行加减乘除四则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使其结果等于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例如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可进行如下运算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a5bc"/>
              </a:rPr>
              <a:t>.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注意上述运算与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应视作相同方法的运算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给出有理数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请你写出一个算式使其结果为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662ca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3191030-E099-6ECC-ABE4-B647C9A8AA13}"/>
              </a:ext>
            </a:extLst>
          </p:cNvPr>
          <p:cNvSpPr txBox="1"/>
          <p:nvPr/>
        </p:nvSpPr>
        <p:spPr>
          <a:xfrm>
            <a:off x="450108" y="3812799"/>
            <a:ext cx="113052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662ca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AD84790-7047-0C68-72F4-B51D497BB532}"/>
              </a:ext>
            </a:extLst>
          </p:cNvPr>
          <p:cNvSpPr txBox="1"/>
          <p:nvPr/>
        </p:nvSpPr>
        <p:spPr>
          <a:xfrm>
            <a:off x="450108" y="4288287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1" name="yt_shape_11851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在我们学过负数以后这个游戏仍可以玩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4d3f"/>
              </a:rPr>
              <a:t>可以列出算式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e43b"/>
              </a:rPr>
              <a:t>请你写出一个算式使其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852" name="yt_shape_11852"/>
          <p:cNvSpPr txBox="1"/>
          <p:nvPr/>
        </p:nvSpPr>
        <p:spPr>
          <a:xfrm>
            <a:off x="540119" y="233956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e953d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CB3BBD-065C-3094-A20C-ED010FA397A3}"/>
              </a:ext>
            </a:extLst>
          </p:cNvPr>
          <p:cNvSpPr txBox="1"/>
          <p:nvPr/>
        </p:nvSpPr>
        <p:spPr>
          <a:xfrm>
            <a:off x="450108" y="2292760"/>
            <a:ext cx="10898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e953d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1E8866-DA2B-226B-D9E2-087504C44490}"/>
              </a:ext>
            </a:extLst>
          </p:cNvPr>
          <p:cNvSpPr txBox="1"/>
          <p:nvPr/>
        </p:nvSpPr>
        <p:spPr>
          <a:xfrm>
            <a:off x="450108" y="276824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53" name="yt_shape_11853"/>
          <p:cNvSpPr txBox="1"/>
          <p:nvPr/>
        </p:nvSpPr>
        <p:spPr>
          <a:xfrm>
            <a:off x="540119" y="908720"/>
            <a:ext cx="1102848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有理数混合运算把握五种运算技巧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转化法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小数化分数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6_9476c"/>
              </a:rPr>
              <a:t>带分数化假分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凑整法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拆分法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巧用运算律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运用相关性质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90791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0" name="yt_shape_11780"/>
          <p:cNvSpPr txBox="1"/>
          <p:nvPr/>
        </p:nvSpPr>
        <p:spPr>
          <a:xfrm>
            <a:off x="540000" y="900000"/>
            <a:ext cx="6155531" cy="47496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下面是小明的作业本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请补充完整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最后算加减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2]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再算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里面的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57CA734-9559-6B77-42DD-FBE5CAFBCAEE}"/>
              </a:ext>
            </a:extLst>
          </p:cNvPr>
          <p:cNvSpPr txBox="1"/>
          <p:nvPr/>
        </p:nvSpPr>
        <p:spPr>
          <a:xfrm>
            <a:off x="1059589" y="1804170"/>
            <a:ext cx="322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D08F46-C665-0CCE-437E-9FBC09758497}"/>
              </a:ext>
            </a:extLst>
          </p:cNvPr>
          <p:cNvSpPr txBox="1"/>
          <p:nvPr/>
        </p:nvSpPr>
        <p:spPr>
          <a:xfrm>
            <a:off x="5326789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10A58D-B3D6-A218-490B-81B90C9AC88F}"/>
              </a:ext>
            </a:extLst>
          </p:cNvPr>
          <p:cNvSpPr txBox="1"/>
          <p:nvPr/>
        </p:nvSpPr>
        <p:spPr>
          <a:xfrm>
            <a:off x="1059589" y="227965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34664A-628E-0EEB-929E-751304DC991D}"/>
              </a:ext>
            </a:extLst>
          </p:cNvPr>
          <p:cNvSpPr txBox="1"/>
          <p:nvPr/>
        </p:nvSpPr>
        <p:spPr>
          <a:xfrm>
            <a:off x="50219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乘法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A5B8632-DD76-5F4F-E737-1B457FA035BB}"/>
              </a:ext>
            </a:extLst>
          </p:cNvPr>
          <p:cNvSpPr txBox="1"/>
          <p:nvPr/>
        </p:nvSpPr>
        <p:spPr>
          <a:xfrm>
            <a:off x="1059589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240EB8F-3C25-AC97-E77B-7DBF9203E0BC}"/>
              </a:ext>
            </a:extLst>
          </p:cNvPr>
          <p:cNvSpPr txBox="1"/>
          <p:nvPr/>
        </p:nvSpPr>
        <p:spPr>
          <a:xfrm>
            <a:off x="1059589" y="3678375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[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47B74B-B60B-D82D-DA1B-5A1A5A32E619}"/>
              </a:ext>
            </a:extLst>
          </p:cNvPr>
          <p:cNvSpPr txBox="1"/>
          <p:nvPr/>
        </p:nvSpPr>
        <p:spPr>
          <a:xfrm>
            <a:off x="1669189" y="418161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小括号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19A5BA3-BB7D-A0CB-78B4-FA1525585E0E}"/>
              </a:ext>
            </a:extLst>
          </p:cNvPr>
          <p:cNvSpPr txBox="1"/>
          <p:nvPr/>
        </p:nvSpPr>
        <p:spPr>
          <a:xfrm>
            <a:off x="1059589" y="465709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A6FD7E-1670-EF9B-C7E8-B9656000EDDA}"/>
              </a:ext>
            </a:extLst>
          </p:cNvPr>
          <p:cNvSpPr txBox="1"/>
          <p:nvPr/>
        </p:nvSpPr>
        <p:spPr>
          <a:xfrm>
            <a:off x="3345589" y="465709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中括号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A7A4AA1-F5C3-3D98-04CE-ECA6E52C3309}"/>
              </a:ext>
            </a:extLst>
          </p:cNvPr>
          <p:cNvSpPr txBox="1"/>
          <p:nvPr/>
        </p:nvSpPr>
        <p:spPr>
          <a:xfrm>
            <a:off x="1059589" y="5132586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0" name="yt_shape_1179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有理数的混合运算</a:t>
            </a:r>
          </a:p>
        </p:txBody>
      </p:sp>
      <p:sp>
        <p:nvSpPr>
          <p:cNvPr id="11791" name="yt_shape_11791"/>
          <p:cNvSpPr txBox="1"/>
          <p:nvPr/>
        </p:nvSpPr>
        <p:spPr>
          <a:xfrm>
            <a:off x="540000" y="1389434"/>
            <a:ext cx="568585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2" name="yt_table_1179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588464"/>
              </p:ext>
            </p:extLst>
          </p:nvPr>
        </p:nvGraphicFramePr>
        <p:xfrm>
          <a:off x="540056" y="1868737"/>
          <a:ext cx="5427980" cy="950976"/>
        </p:xfrm>
        <a:graphic>
          <a:graphicData uri="http://schemas.openxmlformats.org/drawingml/2006/table">
            <a:tbl>
              <a:tblPr/>
              <a:tblGrid>
                <a:gridCol w="3802380">
                  <a:extLst>
                    <a:ext uri="{9D8B030D-6E8A-4147-A177-3AD203B41FA5}">
                      <a16:colId xmlns:a16="http://schemas.microsoft.com/office/drawing/2014/main" val="1037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3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</a:tbl>
          </a:graphicData>
        </a:graphic>
      </p:graphicFrame>
      <p:sp>
        <p:nvSpPr>
          <p:cNvPr id="11794" name="yt_shape_11794"/>
          <p:cNvSpPr txBox="1"/>
          <p:nvPr/>
        </p:nvSpPr>
        <p:spPr>
          <a:xfrm>
            <a:off x="540000" y="2870291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下列运算结果为正数的是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795" name="yt_table_1179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3613913"/>
              </p:ext>
            </p:extLst>
          </p:nvPr>
        </p:nvGraphicFramePr>
        <p:xfrm>
          <a:off x="540056" y="3349594"/>
          <a:ext cx="6613843" cy="950976"/>
        </p:xfrm>
        <a:graphic>
          <a:graphicData uri="http://schemas.openxmlformats.org/drawingml/2006/table">
            <a:tbl>
              <a:tblPr/>
              <a:tblGrid>
                <a:gridCol w="3802380">
                  <a:extLst>
                    <a:ext uri="{9D8B030D-6E8A-4147-A177-3AD203B41FA5}">
                      <a16:colId xmlns:a16="http://schemas.microsoft.com/office/drawing/2014/main" val="10380"/>
                    </a:ext>
                  </a:extLst>
                </a:gridCol>
                <a:gridCol w="2811463">
                  <a:extLst>
                    <a:ext uri="{9D8B030D-6E8A-4147-A177-3AD203B41FA5}">
                      <a16:colId xmlns:a16="http://schemas.microsoft.com/office/drawing/2014/main" val="10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pic>
        <p:nvPicPr>
          <p:cNvPr id="3" name="yt_shape_1722145753905">
            <a:extLst>
              <a:ext uri="{FF2B5EF4-FFF2-40B4-BE49-F238E27FC236}">
                <a16:creationId xmlns:a16="http://schemas.microsoft.com/office/drawing/2014/main" id="{275FCE28-FF00-86DC-DD2B-F20997B8E4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8FADDE-3935-F070-AEFC-1CE974E331AD}"/>
              </a:ext>
            </a:extLst>
          </p:cNvPr>
          <p:cNvSpPr txBox="1"/>
          <p:nvPr/>
        </p:nvSpPr>
        <p:spPr>
          <a:xfrm>
            <a:off x="52505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EAF1603-6BB8-CC10-53FD-E08547902BF3}"/>
              </a:ext>
            </a:extLst>
          </p:cNvPr>
          <p:cNvSpPr txBox="1"/>
          <p:nvPr/>
        </p:nvSpPr>
        <p:spPr>
          <a:xfrm>
            <a:off x="4793389" y="28234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7" name="yt_shape_11797"/>
          <p:cNvSpPr txBox="1"/>
          <p:nvPr/>
        </p:nvSpPr>
        <p:spPr>
          <a:xfrm>
            <a:off x="540000" y="900000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下列各式计算正确的是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798" name="yt_table_11798" title="H_166.75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3864748"/>
                  </p:ext>
                </p:extLst>
              </p:nvPr>
            </p:nvGraphicFramePr>
            <p:xfrm>
              <a:off x="540056" y="1379303"/>
              <a:ext cx="5748338" cy="2117790"/>
            </p:xfrm>
            <a:graphic>
              <a:graphicData uri="http://schemas.openxmlformats.org/drawingml/2006/table">
                <a:tbl>
                  <a:tblPr/>
                  <a:tblGrid>
                    <a:gridCol w="5748338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798" name="yt_table_11798" descr="{&quot;rangeId&quot;:7,&quot;type&quot;:&quot;Option&quot;}" title="H_166.7551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13864748"/>
                  </p:ext>
                </p:extLst>
              </p:nvPr>
            </p:nvGraphicFramePr>
            <p:xfrm>
              <a:off x="540056" y="1379303"/>
              <a:ext cx="5748338" cy="2117790"/>
            </p:xfrm>
            <a:graphic>
              <a:graphicData uri="http://schemas.openxmlformats.org/drawingml/2006/table">
                <a:tbl>
                  <a:tblPr/>
                  <a:tblGrid>
                    <a:gridCol w="5748338">
                      <a:extLst>
                        <a:ext uri="{9D8B030D-6E8A-4147-A177-3AD203B41FA5}">
                          <a16:colId xmlns:a16="http://schemas.microsoft.com/office/drawing/2014/main" val="10382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b="-26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7"/>
                      </a:ext>
                    </a:extLst>
                  </a:tr>
                  <a:tr h="63347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99048" b="-16285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8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8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9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34F2DE-5C0A-1F0B-5B1C-86FE00F1B08F}"/>
              </a:ext>
            </a:extLst>
          </p:cNvPr>
          <p:cNvSpPr txBox="1"/>
          <p:nvPr/>
        </p:nvSpPr>
        <p:spPr>
          <a:xfrm>
            <a:off x="4488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799" name="yt_shape_11799"/>
              <p:cNvSpPr txBox="1"/>
              <p:nvPr/>
            </p:nvSpPr>
            <p:spPr>
              <a:xfrm>
                <a:off x="540000" y="900001"/>
                <a:ext cx="7720062" cy="51936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随州市中考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18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18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]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799" name="yt_shape_117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1"/>
                <a:ext cx="7720062" cy="5193608"/>
              </a:xfrm>
              <a:prstGeom prst="rect">
                <a:avLst/>
              </a:prstGeom>
              <a:blipFill>
                <a:blip r:embed="rId2"/>
                <a:stretch>
                  <a:fillRect l="-2449" t="-1056" r="-1422" b="-17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5CC010B-672C-7FB2-B033-8EFE0C69F05D}"/>
              </a:ext>
            </a:extLst>
          </p:cNvPr>
          <p:cNvSpPr txBox="1"/>
          <p:nvPr/>
        </p:nvSpPr>
        <p:spPr>
          <a:xfrm>
            <a:off x="7485789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31AC7A8-34DE-9F79-08DE-F6395BDC66AD}"/>
                  </a:ext>
                </a:extLst>
              </p:cNvPr>
              <p:cNvSpPr txBox="1"/>
              <p:nvPr/>
            </p:nvSpPr>
            <p:spPr>
              <a:xfrm>
                <a:off x="449989" y="2475619"/>
                <a:ext cx="3299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pageBreak': True}">
                <a:extLst>
                  <a:ext uri="{FF2B5EF4-FFF2-40B4-BE49-F238E27FC236}">
                    <a16:creationId xmlns:a16="http://schemas.microsoft.com/office/drawing/2014/main" id="{F31AC7A8-34DE-9F79-08DE-F6395BDC66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619"/>
                <a:ext cx="3299523" cy="765061"/>
              </a:xfrm>
              <a:prstGeom prst="rect">
                <a:avLst/>
              </a:prstGeom>
              <a:blipFill>
                <a:blip r:embed="rId3"/>
                <a:stretch>
                  <a:fillRect l="-2957" r="-295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02F48B7-3CB4-1E5C-F73D-5FBC11742CDD}"/>
              </a:ext>
            </a:extLst>
          </p:cNvPr>
          <p:cNvSpPr txBox="1"/>
          <p:nvPr/>
        </p:nvSpPr>
        <p:spPr>
          <a:xfrm>
            <a:off x="449989" y="314706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D36327-AAB2-985A-0239-B2918547B1FB}"/>
              </a:ext>
            </a:extLst>
          </p:cNvPr>
          <p:cNvSpPr txBox="1"/>
          <p:nvPr/>
        </p:nvSpPr>
        <p:spPr>
          <a:xfrm>
            <a:off x="449989" y="362255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625F901-8922-7A95-19E8-E231ED048392}"/>
              </a:ext>
            </a:extLst>
          </p:cNvPr>
          <p:cNvSpPr txBox="1"/>
          <p:nvPr/>
        </p:nvSpPr>
        <p:spPr>
          <a:xfrm>
            <a:off x="449989" y="4573532"/>
            <a:ext cx="4498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9DC4AAD-489A-2561-571B-3743DF5CB644}"/>
              </a:ext>
            </a:extLst>
          </p:cNvPr>
          <p:cNvSpPr txBox="1"/>
          <p:nvPr/>
        </p:nvSpPr>
        <p:spPr>
          <a:xfrm>
            <a:off x="449989" y="504902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FAF5CDF-2C24-37CC-9CAF-8918F75E5811}"/>
              </a:ext>
            </a:extLst>
          </p:cNvPr>
          <p:cNvSpPr txBox="1"/>
          <p:nvPr/>
        </p:nvSpPr>
        <p:spPr>
          <a:xfrm>
            <a:off x="449989" y="552450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808" name="yt_shape_11808"/>
              <p:cNvSpPr txBox="1"/>
              <p:nvPr/>
            </p:nvSpPr>
            <p:spPr>
              <a:xfrm>
                <a:off x="540119" y="900000"/>
                <a:ext cx="11492915" cy="53373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对有理数混合运算的运算顺序理解不透致错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阅读下列解题过程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第一步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第二步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第三步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解答问题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上面解答过程有两个错误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第一处是第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错误的原因是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</a:t>
                </a:r>
                <a:r>
                  <a:rPr sz="1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  <a:sym typeface="W:6.005039,H:37.44"/>
                  </a:rPr>
                </a:b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第二处是第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错误的原因是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W:12.00504,H:37.44"/>
                  </a:rPr>
                </a:br>
                <a:r>
                  <a:rPr sz="2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>
          <p:sp>
            <p:nvSpPr>
              <p:cNvPr id="11808" name="yt_shape_1180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37312"/>
              </a:xfrm>
              <a:prstGeom prst="rect">
                <a:avLst/>
              </a:prstGeom>
              <a:blipFill>
                <a:blip r:embed="rId2"/>
                <a:stretch>
                  <a:fillRect l="-1645" t="-1029" b="-26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48DA970-9AFD-BACE-5D21-CBB3E8001A7F}"/>
              </a:ext>
            </a:extLst>
          </p:cNvPr>
          <p:cNvSpPr txBox="1"/>
          <p:nvPr/>
        </p:nvSpPr>
        <p:spPr>
          <a:xfrm>
            <a:off x="6698507" y="4784673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D2DADE2-02EE-C74E-2B85-8E90364DAEA6}"/>
              </a:ext>
            </a:extLst>
          </p:cNvPr>
          <p:cNvSpPr txBox="1"/>
          <p:nvPr/>
        </p:nvSpPr>
        <p:spPr>
          <a:xfrm>
            <a:off x="10051307" y="4784673"/>
            <a:ext cx="147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4_59448"/>
              </a:rPr>
              <a:t>同级运算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03562A-68BE-EEB2-D281-B12870E3EEEE}"/>
              </a:ext>
            </a:extLst>
          </p:cNvPr>
          <p:cNvSpPr txBox="1"/>
          <p:nvPr/>
        </p:nvSpPr>
        <p:spPr>
          <a:xfrm>
            <a:off x="450108" y="5260161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应按照从左到右的顺序进行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DFA7281-7CB4-4BC1-F97E-501246D6EBE3}"/>
              </a:ext>
            </a:extLst>
          </p:cNvPr>
          <p:cNvSpPr txBox="1"/>
          <p:nvPr/>
        </p:nvSpPr>
        <p:spPr>
          <a:xfrm>
            <a:off x="6546107" y="526016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F53304B-37D3-F5CD-390C-2E5F998B1901}"/>
              </a:ext>
            </a:extLst>
          </p:cNvPr>
          <p:cNvSpPr txBox="1"/>
          <p:nvPr/>
        </p:nvSpPr>
        <p:spPr>
          <a:xfrm>
            <a:off x="9898907" y="5260161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同号相除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46d49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4473BFD-BEF6-8909-18B1-29BE231197E8}"/>
              </a:ext>
            </a:extLst>
          </p:cNvPr>
          <p:cNvSpPr txBox="1"/>
          <p:nvPr/>
        </p:nvSpPr>
        <p:spPr>
          <a:xfrm>
            <a:off x="450108" y="5735649"/>
            <a:ext cx="2008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结果应为正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18" name="yt_shape_11818"/>
              <p:cNvSpPr txBox="1"/>
              <p:nvPr/>
            </p:nvSpPr>
            <p:spPr>
              <a:xfrm>
                <a:off x="540000" y="900000"/>
                <a:ext cx="3587521" cy="297389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请你正确解答本题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正确解答为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18" name="yt_shape_11818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587521" cy="2973891"/>
              </a:xfrm>
              <a:prstGeom prst="rect">
                <a:avLst/>
              </a:prstGeom>
              <a:blipFill>
                <a:blip r:embed="rId2"/>
                <a:stretch>
                  <a:fillRect l="-5272" t="-1848" r="-4252" b="-18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9603AE2-95A4-EFA2-100A-6570F7529E3F}"/>
              </a:ext>
            </a:extLst>
          </p:cNvPr>
          <p:cNvSpPr txBox="1"/>
          <p:nvPr/>
        </p:nvSpPr>
        <p:spPr>
          <a:xfrm>
            <a:off x="449989" y="132868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正确解答为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A0663B4A-6881-8B46-3048-245C9576D9E0}"/>
                  </a:ext>
                </a:extLst>
              </p:cNvPr>
              <p:cNvSpPr txBox="1"/>
              <p:nvPr/>
            </p:nvSpPr>
            <p:spPr>
              <a:xfrm>
                <a:off x="449989" y="1804170"/>
                <a:ext cx="3732911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}">
                <a:extLst>
                  <a:ext uri="{FF2B5EF4-FFF2-40B4-BE49-F238E27FC236}">
                    <a16:creationId xmlns:a16="http://schemas.microsoft.com/office/drawing/2014/main" id="{A0663B4A-6881-8B46-3048-245C9576D9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804170"/>
                <a:ext cx="3732911" cy="775793"/>
              </a:xfrm>
              <a:prstGeom prst="rect">
                <a:avLst/>
              </a:prstGeom>
              <a:blipFill>
                <a:blip r:embed="rId3"/>
                <a:stretch>
                  <a:fillRect l="-2614" r="-2614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FC7E43-6C86-72C6-B4F7-9D1CF1FB2000}"/>
                  </a:ext>
                </a:extLst>
              </p:cNvPr>
              <p:cNvSpPr txBox="1"/>
              <p:nvPr/>
            </p:nvSpPr>
            <p:spPr>
              <a:xfrm>
                <a:off x="449989" y="2486351"/>
                <a:ext cx="312331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}">
                <a:extLst>
                  <a:ext uri="{FF2B5EF4-FFF2-40B4-BE49-F238E27FC236}">
                    <a16:creationId xmlns:a16="http://schemas.microsoft.com/office/drawing/2014/main" id="{37FC7E43-6C86-72C6-B4F7-9D1CF1FB2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86351"/>
                <a:ext cx="3123311" cy="769061"/>
              </a:xfrm>
              <a:prstGeom prst="rect">
                <a:avLst/>
              </a:prstGeom>
              <a:blipFill>
                <a:blip r:embed="rId4"/>
                <a:stretch>
                  <a:fillRect l="-3125" r="-312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C8EEEB-61E5-4AEE-DD6E-421D9745C07F}"/>
                  </a:ext>
                </a:extLst>
              </p:cNvPr>
              <p:cNvSpPr txBox="1"/>
              <p:nvPr/>
            </p:nvSpPr>
            <p:spPr>
              <a:xfrm>
                <a:off x="449989" y="3161800"/>
                <a:ext cx="1118299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}">
                <a:extLst>
                  <a:ext uri="{FF2B5EF4-FFF2-40B4-BE49-F238E27FC236}">
                    <a16:creationId xmlns:a16="http://schemas.microsoft.com/office/drawing/2014/main" id="{83C8EEEB-61E5-4AEE-DD6E-421D9745C0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61800"/>
                <a:ext cx="1118299" cy="730136"/>
              </a:xfrm>
              <a:prstGeom prst="rect">
                <a:avLst/>
              </a:prstGeom>
              <a:blipFill>
                <a:blip r:embed="rId5"/>
                <a:stretch>
                  <a:fillRect l="-8743" r="-8743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2" name="yt_shape_1182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821" name="yt_image_11821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24" name="yt_shape_1182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要使算式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计算出来的值最小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6_6302b"/>
              </a:rPr>
              <a:t>在算式中的□内应填入的运算符号为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25" name="yt_table_1182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601751"/>
              </p:ext>
            </p:extLst>
          </p:nvPr>
        </p:nvGraphicFramePr>
        <p:xfrm>
          <a:off x="540056" y="2441600"/>
          <a:ext cx="84194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383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84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385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3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1"/>
                  </a:ext>
                </a:extLst>
              </a:tr>
            </a:tbl>
          </a:graphicData>
        </a:graphic>
      </p:graphicFrame>
      <p:sp>
        <p:nvSpPr>
          <p:cNvPr id="11827" name="yt_shape_11827"/>
          <p:cNvSpPr txBox="1"/>
          <p:nvPr/>
        </p:nvSpPr>
        <p:spPr>
          <a:xfrm>
            <a:off x="540000" y="2967771"/>
            <a:ext cx="83869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给出下列程序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若输入的数为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则输出的数是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1828" name="yt_image_11828" title="H_25.9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48791" y="3613883"/>
            <a:ext cx="5094418" cy="3738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838DC80-B8D0-C35D-A917-E165188C1B85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C3EC84D-3726-EB07-1FC1-3F4FC7E89FC2}"/>
              </a:ext>
            </a:extLst>
          </p:cNvPr>
          <p:cNvSpPr txBox="1"/>
          <p:nvPr/>
        </p:nvSpPr>
        <p:spPr>
          <a:xfrm>
            <a:off x="7841389" y="292096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830" name="yt_shape_11830"/>
              <p:cNvSpPr txBox="1"/>
              <p:nvPr/>
            </p:nvSpPr>
            <p:spPr>
              <a:xfrm>
                <a:off x="540000" y="900000"/>
                <a:ext cx="5027017" cy="46653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830" name="yt_shape_11830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027017" cy="4665316"/>
              </a:xfrm>
              <a:prstGeom prst="rect">
                <a:avLst/>
              </a:prstGeom>
              <a:blipFill>
                <a:blip r:embed="rId2"/>
                <a:stretch>
                  <a:fillRect l="-3762" t="-1176" r="-2791" b="-31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7A0DB88-9B50-7096-A3D8-5CADB642351F}"/>
              </a:ext>
            </a:extLst>
          </p:cNvPr>
          <p:cNvSpPr txBox="1"/>
          <p:nvPr/>
        </p:nvSpPr>
        <p:spPr>
          <a:xfrm>
            <a:off x="449989" y="1804170"/>
            <a:ext cx="414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2F283A7-1E7F-DD41-F3E2-25F00B9AD057}"/>
              </a:ext>
            </a:extLst>
          </p:cNvPr>
          <p:cNvSpPr txBox="1"/>
          <p:nvPr/>
        </p:nvSpPr>
        <p:spPr>
          <a:xfrm>
            <a:off x="4499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66005C-E887-D292-BE1E-663302065AB6}"/>
              </a:ext>
            </a:extLst>
          </p:cNvPr>
          <p:cNvSpPr txBox="1"/>
          <p:nvPr/>
        </p:nvSpPr>
        <p:spPr>
          <a:xfrm>
            <a:off x="449989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83D98AB-BDEC-11BE-36C5-DC8EDC612722}"/>
                  </a:ext>
                </a:extLst>
              </p:cNvPr>
              <p:cNvSpPr txBox="1"/>
              <p:nvPr/>
            </p:nvSpPr>
            <p:spPr>
              <a:xfrm>
                <a:off x="449989" y="3902083"/>
                <a:ext cx="2842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7, 'hasSerialNum': 1}">
                <a:extLst>
                  <a:ext uri="{FF2B5EF4-FFF2-40B4-BE49-F238E27FC236}">
                    <a16:creationId xmlns:a16="http://schemas.microsoft.com/office/drawing/2014/main" id="{783D98AB-BDEC-11BE-36C5-DC8EDC6127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2083"/>
                <a:ext cx="2842324" cy="765061"/>
              </a:xfrm>
              <a:prstGeom prst="rect">
                <a:avLst/>
              </a:prstGeom>
              <a:blipFill>
                <a:blip r:embed="rId3"/>
                <a:stretch>
                  <a:fillRect l="-34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7155EF7-5470-B868-0F47-246C95F27E50}"/>
              </a:ext>
            </a:extLst>
          </p:cNvPr>
          <p:cNvSpPr txBox="1"/>
          <p:nvPr/>
        </p:nvSpPr>
        <p:spPr>
          <a:xfrm>
            <a:off x="449989" y="457353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D374582-F868-A97A-64F9-76C1DD27C762}"/>
              </a:ext>
            </a:extLst>
          </p:cNvPr>
          <p:cNvSpPr txBox="1"/>
          <p:nvPr/>
        </p:nvSpPr>
        <p:spPr>
          <a:xfrm>
            <a:off x="449989" y="504902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1663</Words>
  <Application>Microsoft Office PowerPoint</Application>
  <PresentationFormat>宽屏</PresentationFormat>
  <Paragraphs>157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2024-07-30T01:37:26Z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