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10" r:id="rId7"/>
    <p:sldId id="316" r:id="rId8"/>
    <p:sldId id="311" r:id="rId9"/>
    <p:sldId id="314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8" name="yt_shape_1263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37" name="yt_image_12637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40" name="yt_shape_12640"/>
          <p:cNvSpPr txBox="1"/>
          <p:nvPr/>
        </p:nvSpPr>
        <p:spPr>
          <a:xfrm>
            <a:off x="540000" y="148216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添括号</a:t>
            </a:r>
          </a:p>
        </p:txBody>
      </p:sp>
      <p:sp>
        <p:nvSpPr>
          <p:cNvPr id="12641" name="yt_shape_12641"/>
          <p:cNvSpPr txBox="1"/>
          <p:nvPr/>
        </p:nvSpPr>
        <p:spPr>
          <a:xfrm>
            <a:off x="540000" y="1971599"/>
            <a:ext cx="73609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南阳方城县期末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42" name="yt_table_1264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7771638"/>
              </p:ext>
            </p:extLst>
          </p:nvPr>
        </p:nvGraphicFramePr>
        <p:xfrm>
          <a:off x="540056" y="2450902"/>
          <a:ext cx="4756150" cy="1901952"/>
        </p:xfrm>
        <a:graphic>
          <a:graphicData uri="http://schemas.openxmlformats.org/drawingml/2006/table">
            <a:tbl>
              <a:tblPr/>
              <a:tblGrid>
                <a:gridCol w="4756150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9"/>
                  </a:ext>
                </a:extLst>
              </a:tr>
            </a:tbl>
          </a:graphicData>
        </a:graphic>
      </p:graphicFrame>
      <p:pic>
        <p:nvPicPr>
          <p:cNvPr id="3" name="yt_shape_1722145878453">
            <a:extLst>
              <a:ext uri="{FF2B5EF4-FFF2-40B4-BE49-F238E27FC236}">
                <a16:creationId xmlns:a16="http://schemas.microsoft.com/office/drawing/2014/main" id="{52CCFE8E-C1FD-C015-E6C7-C2CC352C26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CF3950-1D09-3671-99ED-FEFD62DBB715}"/>
              </a:ext>
            </a:extLst>
          </p:cNvPr>
          <p:cNvSpPr txBox="1"/>
          <p:nvPr/>
        </p:nvSpPr>
        <p:spPr>
          <a:xfrm>
            <a:off x="6926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4" name="yt_shape_12644"/>
          <p:cNvSpPr txBox="1"/>
          <p:nvPr/>
        </p:nvSpPr>
        <p:spPr>
          <a:xfrm>
            <a:off x="540000" y="900001"/>
            <a:ext cx="7078861" cy="527717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在等号右边的括号内填上适当的项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96CF003-8BDA-C07F-0357-D2C9A4BBA2D8}"/>
              </a:ext>
            </a:extLst>
          </p:cNvPr>
          <p:cNvSpPr txBox="1"/>
          <p:nvPr/>
        </p:nvSpPr>
        <p:spPr>
          <a:xfrm>
            <a:off x="4061552" y="1328682"/>
            <a:ext cx="915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A5C7E23-B297-159B-DD63-4EDA9B5D9589}"/>
              </a:ext>
            </a:extLst>
          </p:cNvPr>
          <p:cNvSpPr txBox="1"/>
          <p:nvPr/>
        </p:nvSpPr>
        <p:spPr>
          <a:xfrm>
            <a:off x="4061552" y="1804170"/>
            <a:ext cx="9150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16891F-804F-FAA6-2D9F-25CEE4B07768}"/>
              </a:ext>
            </a:extLst>
          </p:cNvPr>
          <p:cNvSpPr txBox="1"/>
          <p:nvPr/>
        </p:nvSpPr>
        <p:spPr>
          <a:xfrm>
            <a:off x="4013927" y="2279658"/>
            <a:ext cx="12675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216B0E-C7B7-1795-0345-FDA4D82DBC55}"/>
              </a:ext>
            </a:extLst>
          </p:cNvPr>
          <p:cNvSpPr txBox="1"/>
          <p:nvPr/>
        </p:nvSpPr>
        <p:spPr>
          <a:xfrm>
            <a:off x="449989" y="3706122"/>
            <a:ext cx="427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7BA7D3F-7DDF-66C2-97ED-103B04075A56}"/>
              </a:ext>
            </a:extLst>
          </p:cNvPr>
          <p:cNvSpPr txBox="1"/>
          <p:nvPr/>
        </p:nvSpPr>
        <p:spPr>
          <a:xfrm>
            <a:off x="449989" y="4181610"/>
            <a:ext cx="13786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E524492-DDF9-D787-976A-14E22437B63B}"/>
              </a:ext>
            </a:extLst>
          </p:cNvPr>
          <p:cNvSpPr txBox="1"/>
          <p:nvPr/>
        </p:nvSpPr>
        <p:spPr>
          <a:xfrm>
            <a:off x="449989" y="5132586"/>
            <a:ext cx="4961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047070-1EE9-8CD1-4290-CD6394AC600E}"/>
              </a:ext>
            </a:extLst>
          </p:cNvPr>
          <p:cNvSpPr txBox="1"/>
          <p:nvPr/>
        </p:nvSpPr>
        <p:spPr>
          <a:xfrm>
            <a:off x="449989" y="560807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4" name="yt_shape_12654"/>
          <p:cNvSpPr txBox="1"/>
          <p:nvPr/>
        </p:nvSpPr>
        <p:spPr>
          <a:xfrm>
            <a:off x="540119" y="900000"/>
            <a:ext cx="11492915" cy="13768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3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对添括号法则理解不透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导致符号出错</a:t>
            </a: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将多项式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的后三项括到前面带有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B816477-5F50-5AC2-2F44-1B1CEC480A05}"/>
              </a:ext>
            </a:extLst>
          </p:cNvPr>
          <p:cNvSpPr txBox="1"/>
          <p:nvPr/>
        </p:nvSpPr>
        <p:spPr>
          <a:xfrm>
            <a:off x="11375282" y="1283401"/>
            <a:ext cx="42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4841a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3F50DA0-B4A2-B414-B243-968C557DC493}"/>
              </a:ext>
            </a:extLst>
          </p:cNvPr>
          <p:cNvSpPr txBox="1"/>
          <p:nvPr/>
        </p:nvSpPr>
        <p:spPr>
          <a:xfrm>
            <a:off x="450108" y="1758889"/>
            <a:ext cx="4123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6" name="yt_shape_1265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55" name="yt_image_12655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8" name="yt_shape_12658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不改变代数式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ba59b"/>
              </a:rPr>
              <a:t>把二次项放在前面带有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一次项放在前面带有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号的括号里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59" name="yt_table_1265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9406543"/>
              </p:ext>
            </p:extLst>
          </p:nvPr>
        </p:nvGraphicFramePr>
        <p:xfrm>
          <a:off x="540056" y="2441600"/>
          <a:ext cx="5114925" cy="1901952"/>
        </p:xfrm>
        <a:graphic>
          <a:graphicData uri="http://schemas.openxmlformats.org/drawingml/2006/table">
            <a:tbl>
              <a:tblPr/>
              <a:tblGrid>
                <a:gridCol w="5114925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6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BDEAFC7-2487-B924-274C-05F02DD74CDD}"/>
              </a:ext>
            </a:extLst>
          </p:cNvPr>
          <p:cNvSpPr txBox="1"/>
          <p:nvPr/>
        </p:nvSpPr>
        <p:spPr>
          <a:xfrm>
            <a:off x="10508507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1" name="yt_shape_12661"/>
          <p:cNvSpPr txBox="1"/>
          <p:nvPr/>
        </p:nvSpPr>
        <p:spPr>
          <a:xfrm>
            <a:off x="540000" y="900000"/>
            <a:ext cx="7159011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BA49DDE-4578-381E-AB03-12F3EEBA254C}"/>
              </a:ext>
            </a:extLst>
          </p:cNvPr>
          <p:cNvSpPr txBox="1"/>
          <p:nvPr/>
        </p:nvSpPr>
        <p:spPr>
          <a:xfrm>
            <a:off x="449989" y="1804170"/>
            <a:ext cx="6507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5C678D-3D90-089D-F534-00BD2136235D}"/>
              </a:ext>
            </a:extLst>
          </p:cNvPr>
          <p:cNvSpPr txBox="1"/>
          <p:nvPr/>
        </p:nvSpPr>
        <p:spPr>
          <a:xfrm>
            <a:off x="449989" y="2279658"/>
            <a:ext cx="4983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6CF087-9F33-6A9F-2E5A-6D1F695265ED}"/>
              </a:ext>
            </a:extLst>
          </p:cNvPr>
          <p:cNvSpPr txBox="1"/>
          <p:nvPr/>
        </p:nvSpPr>
        <p:spPr>
          <a:xfrm>
            <a:off x="449989" y="2755146"/>
            <a:ext cx="559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2A8EF0-2316-8A7F-908A-BC327590D689}"/>
              </a:ext>
            </a:extLst>
          </p:cNvPr>
          <p:cNvSpPr txBox="1"/>
          <p:nvPr/>
        </p:nvSpPr>
        <p:spPr>
          <a:xfrm>
            <a:off x="449989" y="323063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E7E1FD-E5EF-6A14-990F-CD6AB795E258}"/>
              </a:ext>
            </a:extLst>
          </p:cNvPr>
          <p:cNvSpPr txBox="1"/>
          <p:nvPr/>
        </p:nvSpPr>
        <p:spPr>
          <a:xfrm>
            <a:off x="449989" y="3706122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64" name="yt_shape_12664"/>
              <p:cNvSpPr txBox="1"/>
              <p:nvPr/>
            </p:nvSpPr>
            <p:spPr>
              <a:xfrm>
                <a:off x="540000" y="900000"/>
                <a:ext cx="6851235" cy="36561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64" name="yt_shape_12664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851235" cy="3656194"/>
              </a:xfrm>
              <a:prstGeom prst="rect">
                <a:avLst/>
              </a:prstGeom>
              <a:blipFill>
                <a:blip r:embed="rId2"/>
                <a:stretch>
                  <a:fillRect l="-2760" r="-1781" b="-20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BCB5FF-C9AA-206C-95A8-3444D6990744}"/>
                  </a:ext>
                </a:extLst>
              </p:cNvPr>
              <p:cNvSpPr txBox="1"/>
              <p:nvPr/>
            </p:nvSpPr>
            <p:spPr>
              <a:xfrm>
                <a:off x="449989" y="1524643"/>
                <a:ext cx="45774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99BCB5FF-C9AA-206C-95A8-3444D69907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4643"/>
                <a:ext cx="4577461" cy="772808"/>
              </a:xfrm>
              <a:prstGeom prst="rect">
                <a:avLst/>
              </a:prstGeom>
              <a:blipFill>
                <a:blip r:embed="rId3"/>
                <a:stretch>
                  <a:fillRect l="-2130" r="-93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19D5C8-5AFA-7B18-86AB-D68FCD81C710}"/>
                  </a:ext>
                </a:extLst>
              </p:cNvPr>
              <p:cNvSpPr txBox="1"/>
              <p:nvPr/>
            </p:nvSpPr>
            <p:spPr>
              <a:xfrm>
                <a:off x="449989" y="2203839"/>
                <a:ext cx="4344098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}">
                <a:extLst>
                  <a:ext uri="{FF2B5EF4-FFF2-40B4-BE49-F238E27FC236}">
                    <a16:creationId xmlns:a16="http://schemas.microsoft.com/office/drawing/2014/main" id="{8A19D5C8-5AFA-7B18-86AB-D68FCD81C7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3839"/>
                <a:ext cx="4344098" cy="772808"/>
              </a:xfrm>
              <a:prstGeom prst="rect">
                <a:avLst/>
              </a:prstGeom>
              <a:blipFill>
                <a:blip r:embed="rId4"/>
                <a:stretch>
                  <a:fillRect l="-2247" r="-22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7180EA0-BD72-F854-0216-9C9BE6E4A360}"/>
              </a:ext>
            </a:extLst>
          </p:cNvPr>
          <p:cNvSpPr txBox="1"/>
          <p:nvPr/>
        </p:nvSpPr>
        <p:spPr>
          <a:xfrm>
            <a:off x="449989" y="2883035"/>
            <a:ext cx="6965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D39BFA-AC94-19D0-9BB8-C8BC9700F030}"/>
              </a:ext>
            </a:extLst>
          </p:cNvPr>
          <p:cNvSpPr txBox="1"/>
          <p:nvPr/>
        </p:nvSpPr>
        <p:spPr>
          <a:xfrm>
            <a:off x="449989" y="3358523"/>
            <a:ext cx="6660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C5711AC-7060-CFD4-992A-5948E59E3F6B}"/>
                  </a:ext>
                </a:extLst>
              </p:cNvPr>
              <p:cNvSpPr txBox="1"/>
              <p:nvPr/>
            </p:nvSpPr>
            <p:spPr>
              <a:xfrm>
                <a:off x="449989" y="3834011"/>
                <a:ext cx="46377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3}">
                <a:extLst>
                  <a:ext uri="{FF2B5EF4-FFF2-40B4-BE49-F238E27FC236}">
                    <a16:creationId xmlns:a16="http://schemas.microsoft.com/office/drawing/2014/main" id="{0C5711AC-7060-CFD4-992A-5948E59E3F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4011"/>
                <a:ext cx="4637786" cy="733629"/>
              </a:xfrm>
              <a:prstGeom prst="rect">
                <a:avLst/>
              </a:prstGeom>
              <a:blipFill>
                <a:blip r:embed="rId5"/>
                <a:stretch>
                  <a:fillRect l="-2102" r="-1971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8" name="yt_shape_12668"/>
          <p:cNvSpPr txBox="1"/>
          <p:nvPr/>
        </p:nvSpPr>
        <p:spPr>
          <a:xfrm>
            <a:off x="540119" y="900001"/>
            <a:ext cx="11492915" cy="33752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括号的魅力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观察下列各式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3c4c,isEnd"/>
              </a:rPr>
              <a:t>30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探索以上四个式子中括号的变化情况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4b24,isEnd"/>
              </a:rPr>
              <a:t>利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用探索出来的规律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解答下面的题目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F08BE7-845E-9BC2-DD39-DD6431001684}"/>
              </a:ext>
            </a:extLst>
          </p:cNvPr>
          <p:cNvSpPr txBox="1"/>
          <p:nvPr/>
        </p:nvSpPr>
        <p:spPr>
          <a:xfrm>
            <a:off x="7695457" y="275514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9AC4037-F439-301F-37A2-7B0F4308BDBB}"/>
              </a:ext>
            </a:extLst>
          </p:cNvPr>
          <p:cNvSpPr txBox="1"/>
          <p:nvPr/>
        </p:nvSpPr>
        <p:spPr>
          <a:xfrm>
            <a:off x="5206258" y="323063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9040E57-6F59-2CB4-8FF6-EC6404AA3A5B}"/>
              </a:ext>
            </a:extLst>
          </p:cNvPr>
          <p:cNvSpPr txBox="1"/>
          <p:nvPr/>
        </p:nvSpPr>
        <p:spPr>
          <a:xfrm>
            <a:off x="8565407" y="3706122"/>
            <a:ext cx="778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4" name="yt_shape_12674"/>
          <p:cNvSpPr txBox="1"/>
          <p:nvPr/>
        </p:nvSpPr>
        <p:spPr>
          <a:xfrm>
            <a:off x="540000" y="1487919"/>
            <a:ext cx="557203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9E20CA-9A70-38E1-205D-A6CAD68C72B3}"/>
              </a:ext>
            </a:extLst>
          </p:cNvPr>
          <p:cNvSpPr txBox="1"/>
          <p:nvPr/>
        </p:nvSpPr>
        <p:spPr>
          <a:xfrm>
            <a:off x="449989" y="1441113"/>
            <a:ext cx="569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FE9E29-E0BE-1A2D-0C8F-29B1981B0703}"/>
              </a:ext>
            </a:extLst>
          </p:cNvPr>
          <p:cNvSpPr txBox="1"/>
          <p:nvPr/>
        </p:nvSpPr>
        <p:spPr>
          <a:xfrm>
            <a:off x="449989" y="1916601"/>
            <a:ext cx="432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85E876-C7FF-D085-E3B1-9BD4A90188F1}"/>
              </a:ext>
            </a:extLst>
          </p:cNvPr>
          <p:cNvSpPr txBox="1"/>
          <p:nvPr/>
        </p:nvSpPr>
        <p:spPr>
          <a:xfrm>
            <a:off x="449989" y="2392089"/>
            <a:ext cx="432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E745B3-921D-BFF7-3D2D-48DC1EBEE1CB}"/>
              </a:ext>
            </a:extLst>
          </p:cNvPr>
          <p:cNvSpPr txBox="1"/>
          <p:nvPr/>
        </p:nvSpPr>
        <p:spPr>
          <a:xfrm>
            <a:off x="449989" y="2867577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3AAA7D6-3DE9-C510-EA9E-473D4D389099}"/>
              </a:ext>
            </a:extLst>
          </p:cNvPr>
          <p:cNvSpPr txBox="1"/>
          <p:nvPr/>
        </p:nvSpPr>
        <p:spPr>
          <a:xfrm>
            <a:off x="449989" y="3343065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668">
            <a:extLst>
              <a:ext uri="{FF2B5EF4-FFF2-40B4-BE49-F238E27FC236}">
                <a16:creationId xmlns:a16="http://schemas.microsoft.com/office/drawing/2014/main" id="{31203E30-9F23-52B7-677D-AFB76180C6F2}"/>
              </a:ext>
            </a:extLst>
          </p:cNvPr>
          <p:cNvSpPr txBox="1"/>
          <p:nvPr/>
        </p:nvSpPr>
        <p:spPr>
          <a:xfrm>
            <a:off x="540000" y="922606"/>
            <a:ext cx="11492915" cy="50388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1171</Words>
  <Application>Microsoft Office PowerPoint</Application>
  <PresentationFormat>宽屏</PresentationFormat>
  <Paragraphs>84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2024-07-30T03:11:05Z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