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0" r:id="rId7"/>
    <p:sldId id="312" r:id="rId8"/>
    <p:sldId id="313" r:id="rId9"/>
    <p:sldId id="314" r:id="rId10"/>
    <p:sldId id="320" r:id="rId11"/>
    <p:sldId id="326" r:id="rId12"/>
    <p:sldId id="322" r:id="rId13"/>
    <p:sldId id="327" r:id="rId14"/>
    <p:sldId id="323" r:id="rId15"/>
    <p:sldId id="328" r:id="rId16"/>
    <p:sldId id="325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2" name="yt_shape_1135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51" name="yt_image_11351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4" name="yt_shape_11354"/>
          <p:cNvSpPr txBox="1"/>
          <p:nvPr/>
        </p:nvSpPr>
        <p:spPr>
          <a:xfrm>
            <a:off x="540000" y="1482165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分配律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55" name="yt_shape_11355"/>
              <p:cNvSpPr txBox="1"/>
              <p:nvPr/>
            </p:nvSpPr>
            <p:spPr>
              <a:xfrm>
                <a:off x="540000" y="1971599"/>
                <a:ext cx="9605194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这个运算应用了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355" name="yt_shape_11355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9605194" cy="640816"/>
              </a:xfrm>
              <a:prstGeom prst="rect">
                <a:avLst/>
              </a:prstGeom>
              <a:blipFill>
                <a:blip r:embed="rId3"/>
                <a:stretch>
                  <a:fillRect l="-1968" r="-95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57" name="yt_table_1135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751498"/>
              </p:ext>
            </p:extLst>
          </p:nvPr>
        </p:nvGraphicFramePr>
        <p:xfrm>
          <a:off x="540056" y="2663203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07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1"/>
                  </a:ext>
                </a:extLst>
              </a:tr>
            </a:tbl>
          </a:graphicData>
        </a:graphic>
      </p:graphicFrame>
      <p:pic>
        <p:nvPicPr>
          <p:cNvPr id="3" name="yt_shape_1722145702536">
            <a:extLst>
              <a:ext uri="{FF2B5EF4-FFF2-40B4-BE49-F238E27FC236}">
                <a16:creationId xmlns:a16="http://schemas.microsoft.com/office/drawing/2014/main" id="{AFAC0376-DE5E-A5E0-AD2D-C0774725479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110F69-24E9-95F3-455C-BFE81CE252AA}"/>
              </a:ext>
            </a:extLst>
          </p:cNvPr>
          <p:cNvSpPr txBox="1"/>
          <p:nvPr/>
        </p:nvSpPr>
        <p:spPr>
          <a:xfrm>
            <a:off x="9132026" y="1924793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16" name="yt_shape_11416"/>
              <p:cNvSpPr txBox="1"/>
              <p:nvPr/>
            </p:nvSpPr>
            <p:spPr>
              <a:xfrm>
                <a:off x="540000" y="900000"/>
                <a:ext cx="7059625" cy="34485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6" name="yt_shape_11416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59625" cy="3448573"/>
              </a:xfrm>
              <a:prstGeom prst="rect">
                <a:avLst/>
              </a:prstGeom>
              <a:blipFill>
                <a:blip r:embed="rId2"/>
                <a:stretch>
                  <a:fillRect l="-2677" r="-1554" b="-4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0A4B279-7422-1F6A-3496-3FE457F8D64D}"/>
                  </a:ext>
                </a:extLst>
              </p:cNvPr>
              <p:cNvSpPr txBox="1"/>
              <p:nvPr/>
            </p:nvSpPr>
            <p:spPr>
              <a:xfrm>
                <a:off x="449989" y="1533152"/>
                <a:ext cx="6866637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10A4B279-7422-1F6A-3496-3FE457F8D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3152"/>
                <a:ext cx="6866637" cy="773570"/>
              </a:xfrm>
              <a:prstGeom prst="rect">
                <a:avLst/>
              </a:prstGeom>
              <a:blipFill>
                <a:blip r:embed="rId3"/>
                <a:stretch>
                  <a:fillRect l="-142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D2961D8-605F-4AE5-0235-BF4D82817B5D}"/>
                  </a:ext>
                </a:extLst>
              </p:cNvPr>
              <p:cNvSpPr txBox="1"/>
              <p:nvPr/>
            </p:nvSpPr>
            <p:spPr>
              <a:xfrm>
                <a:off x="449989" y="2213110"/>
                <a:ext cx="53426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4D2961D8-605F-4AE5-0235-BF4D82817B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3110"/>
                <a:ext cx="5342636" cy="773570"/>
              </a:xfrm>
              <a:prstGeom prst="rect">
                <a:avLst/>
              </a:prstGeom>
              <a:blipFill>
                <a:blip r:embed="rId4"/>
                <a:stretch>
                  <a:fillRect l="-1826" r="-17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27485B6-8515-39F6-C3B0-37FBBE8C2F60}"/>
              </a:ext>
            </a:extLst>
          </p:cNvPr>
          <p:cNvSpPr txBox="1"/>
          <p:nvPr/>
        </p:nvSpPr>
        <p:spPr>
          <a:xfrm>
            <a:off x="449989" y="289306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22D7D6D-9193-FFB7-C0F0-B76233AD29E0}"/>
              </a:ext>
            </a:extLst>
          </p:cNvPr>
          <p:cNvSpPr txBox="1"/>
          <p:nvPr/>
        </p:nvSpPr>
        <p:spPr>
          <a:xfrm>
            <a:off x="449989" y="336855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AB2C98-B720-7289-B0E8-A0B56FCD94EA}"/>
              </a:ext>
            </a:extLst>
          </p:cNvPr>
          <p:cNvSpPr txBox="1"/>
          <p:nvPr/>
        </p:nvSpPr>
        <p:spPr>
          <a:xfrm>
            <a:off x="449989" y="3844044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20" name="yt_shape_11420"/>
          <p:cNvSpPr txBox="1"/>
          <p:nvPr/>
        </p:nvSpPr>
        <p:spPr>
          <a:xfrm>
            <a:off x="540000" y="900000"/>
            <a:ext cx="97719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请你参考下列老师的讲解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用运算律进行简便计算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421" name="yt_image_11421" title="H_69.1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3698" y="1531667"/>
            <a:ext cx="4824603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23" name="yt_shape_11423"/>
          <p:cNvSpPr txBox="1"/>
          <p:nvPr/>
        </p:nvSpPr>
        <p:spPr>
          <a:xfrm>
            <a:off x="540000" y="2460085"/>
            <a:ext cx="4770537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999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14985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7D5271-E838-817F-382A-DC6EA0691A55}"/>
              </a:ext>
            </a:extLst>
          </p:cNvPr>
          <p:cNvSpPr txBox="1"/>
          <p:nvPr/>
        </p:nvSpPr>
        <p:spPr>
          <a:xfrm>
            <a:off x="449989" y="2888767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9416E8-E828-5630-06E3-14EB0BD1F4AD}"/>
              </a:ext>
            </a:extLst>
          </p:cNvPr>
          <p:cNvSpPr txBox="1"/>
          <p:nvPr/>
        </p:nvSpPr>
        <p:spPr>
          <a:xfrm>
            <a:off x="449989" y="336425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65F097-5F10-073B-10FB-B574391F1D19}"/>
              </a:ext>
            </a:extLst>
          </p:cNvPr>
          <p:cNvSpPr txBox="1"/>
          <p:nvPr/>
        </p:nvSpPr>
        <p:spPr>
          <a:xfrm>
            <a:off x="449989" y="3839743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8FD4D4C-529F-FE74-EF39-98D14FCEE584}"/>
              </a:ext>
            </a:extLst>
          </p:cNvPr>
          <p:cNvSpPr txBox="1"/>
          <p:nvPr/>
        </p:nvSpPr>
        <p:spPr>
          <a:xfrm>
            <a:off x="449989" y="431523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14985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5" name="yt_shape_11425"/>
              <p:cNvSpPr txBox="1"/>
              <p:nvPr/>
            </p:nvSpPr>
            <p:spPr>
              <a:xfrm>
                <a:off x="540000" y="900000"/>
                <a:ext cx="6206635" cy="227273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99900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5" name="yt_shape_11425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06635" cy="2272738"/>
              </a:xfrm>
              <a:prstGeom prst="rect">
                <a:avLst/>
              </a:prstGeom>
              <a:blipFill>
                <a:blip r:embed="rId2"/>
                <a:stretch>
                  <a:fillRect l="-3045" r="-1965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CE34237-279A-9B05-2B15-1B1CB5C80ABA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5107495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999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0CE34237-279A-9B05-2B15-1B1CB5C80AB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5107495" cy="769061"/>
              </a:xfrm>
              <a:prstGeom prst="rect">
                <a:avLst/>
              </a:prstGeom>
              <a:blipFill>
                <a:blip r:embed="rId3"/>
                <a:stretch>
                  <a:fillRect l="-1909" r="-179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AEB18F6-9130-0456-C715-95406D3BDE7C}"/>
              </a:ext>
            </a:extLst>
          </p:cNvPr>
          <p:cNvSpPr txBox="1"/>
          <p:nvPr/>
        </p:nvSpPr>
        <p:spPr>
          <a:xfrm>
            <a:off x="449989" y="2204093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BF981-39AE-F346-FA21-11D8864F97B1}"/>
              </a:ext>
            </a:extLst>
          </p:cNvPr>
          <p:cNvSpPr txBox="1"/>
          <p:nvPr/>
        </p:nvSpPr>
        <p:spPr>
          <a:xfrm>
            <a:off x="449989" y="2679581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99900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0" name="yt_shape_1143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29" name="yt_image_11429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32" name="yt_shape_11432"/>
          <p:cNvSpPr txBox="1"/>
          <p:nvPr/>
        </p:nvSpPr>
        <p:spPr>
          <a:xfrm>
            <a:off x="540119" y="1482165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现规定一种新运算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3ac76"/>
              </a:rPr>
              <a:t>运算规则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7ABB4B5-28B6-8BDC-CEC0-19699568F7BF}"/>
              </a:ext>
            </a:extLst>
          </p:cNvPr>
          <p:cNvSpPr txBox="1"/>
          <p:nvPr/>
        </p:nvSpPr>
        <p:spPr>
          <a:xfrm>
            <a:off x="450108" y="2861823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7DC2C2D-CBDC-D145-979B-3A94D1244F57}"/>
              </a:ext>
            </a:extLst>
          </p:cNvPr>
          <p:cNvSpPr txBox="1"/>
          <p:nvPr/>
        </p:nvSpPr>
        <p:spPr>
          <a:xfrm>
            <a:off x="450108" y="3812799"/>
            <a:ext cx="749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A43907F-5FC2-F345-CB11-01DD347A854D}"/>
              </a:ext>
            </a:extLst>
          </p:cNvPr>
          <p:cNvSpPr txBox="1"/>
          <p:nvPr/>
        </p:nvSpPr>
        <p:spPr>
          <a:xfrm>
            <a:off x="450108" y="428828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F60641-3806-5DC5-FA59-3AAA4FEFF680}"/>
              </a:ext>
            </a:extLst>
          </p:cNvPr>
          <p:cNvSpPr txBox="1"/>
          <p:nvPr/>
        </p:nvSpPr>
        <p:spPr>
          <a:xfrm>
            <a:off x="450108" y="4763776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229BC9-2EBB-0810-BD07-FCC9D16623AF}"/>
              </a:ext>
            </a:extLst>
          </p:cNvPr>
          <p:cNvSpPr txBox="1"/>
          <p:nvPr/>
        </p:nvSpPr>
        <p:spPr>
          <a:xfrm>
            <a:off x="450108" y="523926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37" name="yt_shape_1143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任意选择两个有理数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至少有一个是负数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分别填入下列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b489"/>
              </a:rPr>
              <a:t>并比较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它们的运算结果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□※○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○※□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1438" name="yt_shape_11438"/>
          <p:cNvSpPr txBox="1"/>
          <p:nvPr/>
        </p:nvSpPr>
        <p:spPr>
          <a:xfrm>
            <a:off x="540000" y="1859435"/>
            <a:ext cx="477053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□※○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○※□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39" name="yt_shape_11439"/>
          <p:cNvSpPr txBox="1"/>
          <p:nvPr/>
        </p:nvSpPr>
        <p:spPr>
          <a:xfrm>
            <a:off x="540000" y="3779133"/>
            <a:ext cx="103329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并用等式把它们表达出来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440" name="yt_shape_11440"/>
          <p:cNvSpPr txBox="1"/>
          <p:nvPr/>
        </p:nvSpPr>
        <p:spPr>
          <a:xfrm>
            <a:off x="540000" y="4258436"/>
            <a:ext cx="856484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6F6C776-5DC5-5026-B1B1-84ACE3D3625B}"/>
              </a:ext>
            </a:extLst>
          </p:cNvPr>
          <p:cNvSpPr txBox="1"/>
          <p:nvPr/>
        </p:nvSpPr>
        <p:spPr>
          <a:xfrm>
            <a:off x="449989" y="1812629"/>
            <a:ext cx="435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706B97-5360-6824-EA3D-5F8FDA6A9255}"/>
              </a:ext>
            </a:extLst>
          </p:cNvPr>
          <p:cNvSpPr txBox="1"/>
          <p:nvPr/>
        </p:nvSpPr>
        <p:spPr>
          <a:xfrm>
            <a:off x="449989" y="2288117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D50C5DC-B025-B326-F863-4BD8F2A134CA}"/>
              </a:ext>
            </a:extLst>
          </p:cNvPr>
          <p:cNvSpPr txBox="1"/>
          <p:nvPr/>
        </p:nvSpPr>
        <p:spPr>
          <a:xfrm>
            <a:off x="449989" y="2763605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5F5395-18E9-1756-76AE-E045E15A7A5D}"/>
              </a:ext>
            </a:extLst>
          </p:cNvPr>
          <p:cNvSpPr txBox="1"/>
          <p:nvPr/>
        </p:nvSpPr>
        <p:spPr>
          <a:xfrm>
            <a:off x="449989" y="3239093"/>
            <a:ext cx="2593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□※○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○※□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2119D6-42F5-162E-722C-E4A47AEBDA72}"/>
              </a:ext>
            </a:extLst>
          </p:cNvPr>
          <p:cNvSpPr txBox="1"/>
          <p:nvPr/>
        </p:nvSpPr>
        <p:spPr>
          <a:xfrm>
            <a:off x="449989" y="4211630"/>
            <a:ext cx="8662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4E8279-6520-0842-E5AB-2040AD98EEDD}"/>
              </a:ext>
            </a:extLst>
          </p:cNvPr>
          <p:cNvSpPr txBox="1"/>
          <p:nvPr/>
        </p:nvSpPr>
        <p:spPr>
          <a:xfrm>
            <a:off x="497614" y="4687118"/>
            <a:ext cx="6480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EEE078-96E2-49DF-E93C-370498B4F01A}"/>
              </a:ext>
            </a:extLst>
          </p:cNvPr>
          <p:cNvSpPr txBox="1"/>
          <p:nvPr/>
        </p:nvSpPr>
        <p:spPr>
          <a:xfrm>
            <a:off x="449989" y="5162606"/>
            <a:ext cx="55363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2" name="yt_shape_11442"/>
          <p:cNvSpPr txBox="1"/>
          <p:nvPr/>
        </p:nvSpPr>
        <p:spPr>
          <a:xfrm>
            <a:off x="540000" y="900000"/>
            <a:ext cx="9917312" cy="144888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分配律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可以逆用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应用分配律时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要用括号外的因数乘括号内的每个因数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不能有遗漏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59" name="yt_shape_11359"/>
              <p:cNvSpPr txBox="1"/>
              <p:nvPr/>
            </p:nvSpPr>
            <p:spPr>
              <a:xfrm>
                <a:off x="540000" y="900000"/>
                <a:ext cx="9037731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下面利用分配律计算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59" name="yt_shape_11359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37731" cy="642933"/>
              </a:xfrm>
              <a:prstGeom prst="rect">
                <a:avLst/>
              </a:prstGeom>
              <a:blipFill>
                <a:blip r:embed="rId2"/>
                <a:stretch>
                  <a:fillRect l="-2092" r="-108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1" name="yt_table_11361" title="H_200.5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113571"/>
                  </p:ext>
                </p:extLst>
              </p:nvPr>
            </p:nvGraphicFramePr>
            <p:xfrm>
              <a:off x="540056" y="1593721"/>
              <a:ext cx="4810125" cy="2546860"/>
            </p:xfrm>
            <a:graphic>
              <a:graphicData uri="http://schemas.openxmlformats.org/drawingml/2006/table">
                <a:tbl>
                  <a:tblPr/>
                  <a:tblGrid>
                    <a:gridCol w="4810125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61" name="yt_table_11361" descr="{&quot;rangeId&quot;:3,&quot;type&quot;:&quot;Option&quot;}" title="H_200.54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25113571"/>
                  </p:ext>
                </p:extLst>
              </p:nvPr>
            </p:nvGraphicFramePr>
            <p:xfrm>
              <a:off x="540056" y="1593721"/>
              <a:ext cx="4810125" cy="2546860"/>
            </p:xfrm>
            <a:graphic>
              <a:graphicData uri="http://schemas.openxmlformats.org/drawingml/2006/table">
                <a:tbl>
                  <a:tblPr/>
                  <a:tblGrid>
                    <a:gridCol w="4810125">
                      <a:extLst>
                        <a:ext uri="{9D8B030D-6E8A-4147-A177-3AD203B41FA5}">
                          <a16:colId xmlns:a16="http://schemas.microsoft.com/office/drawing/2014/main" val="10309"/>
                        </a:ext>
                      </a:extLst>
                    </a:gridCol>
                  </a:tblGrid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3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2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b="-21428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3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01923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4"/>
                      </a:ext>
                    </a:extLst>
                  </a:tr>
                  <a:tr h="63671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99048" b="-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62" name="yt_shape_11362"/>
          <p:cNvSpPr txBox="1"/>
          <p:nvPr/>
        </p:nvSpPr>
        <p:spPr>
          <a:xfrm>
            <a:off x="540120" y="419080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b708"/>
              </a:rPr>
              <a:t>逆用了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3" name="yt_table_113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781513"/>
              </p:ext>
            </p:extLst>
          </p:nvPr>
        </p:nvGraphicFramePr>
        <p:xfrm>
          <a:off x="540056" y="5150242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10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1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6B7B79E-6389-96C4-C606-1EB1C82BF574}"/>
              </a:ext>
            </a:extLst>
          </p:cNvPr>
          <p:cNvSpPr txBox="1"/>
          <p:nvPr/>
        </p:nvSpPr>
        <p:spPr>
          <a:xfrm>
            <a:off x="8570051" y="853194"/>
            <a:ext cx="400748" cy="73032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E36F2A-DD75-485E-B637-8F588CD60057}"/>
              </a:ext>
            </a:extLst>
          </p:cNvPr>
          <p:cNvSpPr txBox="1"/>
          <p:nvPr/>
        </p:nvSpPr>
        <p:spPr>
          <a:xfrm>
            <a:off x="1059709" y="46194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65" name="yt_shape_11365"/>
              <p:cNvSpPr txBox="1"/>
              <p:nvPr/>
            </p:nvSpPr>
            <p:spPr>
              <a:xfrm>
                <a:off x="540000" y="900000"/>
                <a:ext cx="6096221" cy="6470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最简便的方法是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65" name="yt_shape_11365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96221" cy="647037"/>
              </a:xfrm>
              <a:prstGeom prst="rect">
                <a:avLst/>
              </a:prstGeom>
              <a:blipFill>
                <a:blip r:embed="rId2"/>
                <a:stretch>
                  <a:fillRect l="-3100" r="-2000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7" name="yt_table_11367" title="H_100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7418425"/>
                  </p:ext>
                </p:extLst>
              </p:nvPr>
            </p:nvGraphicFramePr>
            <p:xfrm>
              <a:off x="540056" y="1597825"/>
              <a:ext cx="7294880" cy="1281558"/>
            </p:xfrm>
            <a:graphic>
              <a:graphicData uri="http://schemas.openxmlformats.org/drawingml/2006/table">
                <a:tbl>
                  <a:tblPr/>
                  <a:tblGrid>
                    <a:gridCol w="403733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3257550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110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67" name="yt_table_11367" descr="{&quot;rangeId&quot;:5,&quot;type&quot;:&quot;Option&quot;}" title="H_100.9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7418425"/>
                  </p:ext>
                </p:extLst>
              </p:nvPr>
            </p:nvGraphicFramePr>
            <p:xfrm>
              <a:off x="540056" y="1597825"/>
              <a:ext cx="7294880" cy="1281558"/>
            </p:xfrm>
            <a:graphic>
              <a:graphicData uri="http://schemas.openxmlformats.org/drawingml/2006/table">
                <a:tbl>
                  <a:tblPr/>
                  <a:tblGrid>
                    <a:gridCol w="4037330">
                      <a:extLst>
                        <a:ext uri="{9D8B030D-6E8A-4147-A177-3AD203B41FA5}">
                          <a16:colId xmlns:a16="http://schemas.microsoft.com/office/drawing/2014/main" val="10312"/>
                        </a:ext>
                      </a:extLst>
                    </a:gridCol>
                    <a:gridCol w="3257550">
                      <a:extLst>
                        <a:ext uri="{9D8B030D-6E8A-4147-A177-3AD203B41FA5}">
                          <a16:colId xmlns:a16="http://schemas.microsoft.com/office/drawing/2014/main" val="10313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0694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925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8"/>
                      </a:ext>
                    </a:extLst>
                  </a:tr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52" r="-806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23925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0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68" name="yt_shape_11368"/>
              <p:cNvSpPr txBox="1"/>
              <p:nvPr/>
            </p:nvSpPr>
            <p:spPr>
              <a:xfrm>
                <a:off x="540000" y="2929888"/>
                <a:ext cx="10440359" cy="26847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答题模板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（－</a:t>
                </a:r>
                <a:r>
                  <a:rPr lang="en-US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1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sz="3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3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68" name="yt_shape_1136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29888"/>
                <a:ext cx="10440359" cy="2684709"/>
              </a:xfrm>
              <a:prstGeom prst="rect">
                <a:avLst/>
              </a:prstGeom>
              <a:blipFill>
                <a:blip r:embed="rId4"/>
                <a:stretch>
                  <a:fillRect l="-1811" b="-2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B3D36C4-4FF0-EA66-EF89-C95F3366D536}"/>
              </a:ext>
            </a:extLst>
          </p:cNvPr>
          <p:cNvSpPr txBox="1"/>
          <p:nvPr/>
        </p:nvSpPr>
        <p:spPr>
          <a:xfrm>
            <a:off x="5674452" y="853194"/>
            <a:ext cx="383285" cy="73439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48B626-0613-DFBA-6EC4-FD702B1A560D}"/>
                  </a:ext>
                </a:extLst>
              </p:cNvPr>
              <p:cNvSpPr txBox="1"/>
              <p:nvPr/>
            </p:nvSpPr>
            <p:spPr>
              <a:xfrm>
                <a:off x="5769702" y="3556945"/>
                <a:ext cx="17755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3A48B626-0613-DFBA-6EC4-FD702B1A56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9702" y="3556945"/>
                <a:ext cx="1775523" cy="767474"/>
              </a:xfrm>
              <a:prstGeom prst="rect">
                <a:avLst/>
              </a:prstGeom>
              <a:blipFill>
                <a:blip r:embed="rId5"/>
                <a:stretch>
                  <a:fillRect l="-51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6B1826CE-C79B-40A1-9889-81636D9A7AE7}"/>
              </a:ext>
            </a:extLst>
          </p:cNvPr>
          <p:cNvCxnSpPr/>
          <p:nvPr/>
        </p:nvCxnSpPr>
        <p:spPr>
          <a:xfrm>
            <a:off x="5478713" y="4296662"/>
            <a:ext cx="1976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5E9CE58E-85DC-8BC1-3CD9-EC300C4EE04E}"/>
              </a:ext>
            </a:extLst>
          </p:cNvPr>
          <p:cNvSpPr txBox="1"/>
          <p:nvPr/>
        </p:nvSpPr>
        <p:spPr>
          <a:xfrm>
            <a:off x="9417776" y="3556945"/>
            <a:ext cx="1551686" cy="767474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8C0A453-FE46-FE53-E5E8-B35AF3D3D292}"/>
              </a:ext>
            </a:extLst>
          </p:cNvPr>
          <p:cNvSpPr txBox="1"/>
          <p:nvPr/>
        </p:nvSpPr>
        <p:spPr>
          <a:xfrm>
            <a:off x="1893027" y="4230806"/>
            <a:ext cx="637285" cy="76906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95B280-9EE7-8863-D401-36373E55A6B3}"/>
                  </a:ext>
                </a:extLst>
              </p:cNvPr>
              <p:cNvSpPr txBox="1"/>
              <p:nvPr/>
            </p:nvSpPr>
            <p:spPr>
              <a:xfrm>
                <a:off x="1107214" y="4797152"/>
                <a:ext cx="789686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195B280-9EE7-8863-D401-36373E55A6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214" y="4797152"/>
                <a:ext cx="789686" cy="729183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72" name="yt_shape_11372"/>
              <p:cNvSpPr txBox="1"/>
              <p:nvPr/>
            </p:nvSpPr>
            <p:spPr>
              <a:xfrm>
                <a:off x="540000" y="900000"/>
                <a:ext cx="7449155" cy="54827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899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72" name="yt_shape_1137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449155" cy="5482783"/>
              </a:xfrm>
              <a:prstGeom prst="rect">
                <a:avLst/>
              </a:prstGeom>
              <a:blipFill>
                <a:blip r:embed="rId2"/>
                <a:stretch>
                  <a:fillRect l="-2537" t="-1001" r="-1473" b="-1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49AB79A-9579-D44F-E57A-DC54AF060D12}"/>
                  </a:ext>
                </a:extLst>
              </p:cNvPr>
              <p:cNvSpPr txBox="1"/>
              <p:nvPr/>
            </p:nvSpPr>
            <p:spPr>
              <a:xfrm>
                <a:off x="449989" y="2003560"/>
                <a:ext cx="75571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A49AB79A-9579-D44F-E57A-DC54AF060D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560"/>
                <a:ext cx="7557198" cy="768490"/>
              </a:xfrm>
              <a:prstGeom prst="rect">
                <a:avLst/>
              </a:prstGeom>
              <a:blipFill>
                <a:blip r:embed="rId3"/>
                <a:stretch>
                  <a:fillRect l="-1290" r="-121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9B0400F-379C-B8E8-B4E8-B38D0062CCD8}"/>
              </a:ext>
            </a:extLst>
          </p:cNvPr>
          <p:cNvSpPr txBox="1"/>
          <p:nvPr/>
        </p:nvSpPr>
        <p:spPr>
          <a:xfrm>
            <a:off x="449989" y="2678438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70D8A2-B9D3-268D-13D5-8BCEC5D918AC}"/>
              </a:ext>
            </a:extLst>
          </p:cNvPr>
          <p:cNvSpPr txBox="1"/>
          <p:nvPr/>
        </p:nvSpPr>
        <p:spPr>
          <a:xfrm>
            <a:off x="449989" y="315392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CF23604-D490-E344-DDB2-28E8A11F6425}"/>
                  </a:ext>
                </a:extLst>
              </p:cNvPr>
              <p:cNvSpPr txBox="1"/>
              <p:nvPr/>
            </p:nvSpPr>
            <p:spPr>
              <a:xfrm>
                <a:off x="449989" y="4304102"/>
                <a:ext cx="47997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0CF23604-D490-E344-DDB2-28E8A11F64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04102"/>
                <a:ext cx="4799711" cy="768299"/>
              </a:xfrm>
              <a:prstGeom prst="rect">
                <a:avLst/>
              </a:prstGeom>
              <a:blipFill>
                <a:blip r:embed="rId4"/>
                <a:stretch>
                  <a:fillRect l="-2033" r="-20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2505573-4970-C343-412B-F823EE0BC6F2}"/>
                  </a:ext>
                </a:extLst>
              </p:cNvPr>
              <p:cNvSpPr txBox="1"/>
              <p:nvPr/>
            </p:nvSpPr>
            <p:spPr>
              <a:xfrm>
                <a:off x="449989" y="4978790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7, 'hasSerialNum': 1}">
                <a:extLst>
                  <a:ext uri="{FF2B5EF4-FFF2-40B4-BE49-F238E27FC236}">
                    <a16:creationId xmlns:a16="http://schemas.microsoft.com/office/drawing/2014/main" id="{62505573-4970-C343-412B-F823EE0BC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8790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58834DD-280B-A132-BA1E-B1D9165D76C6}"/>
                  </a:ext>
                </a:extLst>
              </p:cNvPr>
              <p:cNvSpPr txBox="1"/>
              <p:nvPr/>
            </p:nvSpPr>
            <p:spPr>
              <a:xfrm>
                <a:off x="449989" y="5650238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899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7, 'hasSerialNum': 1}">
                <a:extLst>
                  <a:ext uri="{FF2B5EF4-FFF2-40B4-BE49-F238E27FC236}">
                    <a16:creationId xmlns:a16="http://schemas.microsoft.com/office/drawing/2014/main" id="{E58834DD-280B-A132-BA1E-B1D9165D7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50238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81" name="yt_shape_11381"/>
          <p:cNvSpPr txBox="1"/>
          <p:nvPr/>
        </p:nvSpPr>
        <p:spPr>
          <a:xfrm>
            <a:off x="540000" y="900000"/>
            <a:ext cx="550631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有理数乘法运算律的综合应用</a:t>
            </a:r>
          </a:p>
        </p:txBody>
      </p:sp>
      <p:sp>
        <p:nvSpPr>
          <p:cNvPr id="11382" name="yt_shape_11382"/>
          <p:cNvSpPr txBox="1"/>
          <p:nvPr/>
        </p:nvSpPr>
        <p:spPr>
          <a:xfrm>
            <a:off x="540000" y="1389434"/>
            <a:ext cx="62324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在算式每一步后填上这一步应用的运算律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83" name="yt_shape_11383"/>
              <p:cNvSpPr txBox="1"/>
              <p:nvPr/>
            </p:nvSpPr>
            <p:spPr>
              <a:xfrm>
                <a:off x="540000" y="1868737"/>
                <a:ext cx="3919343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3" name="yt_shape_11383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3919343" cy="642740"/>
              </a:xfrm>
              <a:prstGeom prst="rect">
                <a:avLst/>
              </a:prstGeom>
              <a:blipFill>
                <a:blip r:embed="rId2"/>
                <a:stretch>
                  <a:fillRect l="-4821" r="-373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5" name="yt_shape_11385"/>
              <p:cNvSpPr txBox="1"/>
              <p:nvPr/>
            </p:nvSpPr>
            <p:spPr>
              <a:xfrm>
                <a:off x="540000" y="2562265"/>
                <a:ext cx="638155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5" name="yt_shape_1138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2265"/>
                <a:ext cx="6381555" cy="642740"/>
              </a:xfrm>
              <a:prstGeom prst="rect">
                <a:avLst/>
              </a:prstGeom>
              <a:blipFill>
                <a:blip r:embed="rId3"/>
                <a:stretch>
                  <a:fillRect l="-296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7" name="yt_shape_11387"/>
              <p:cNvSpPr txBox="1"/>
              <p:nvPr/>
            </p:nvSpPr>
            <p:spPr>
              <a:xfrm>
                <a:off x="540000" y="3255793"/>
                <a:ext cx="638155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7" name="yt_shape_113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55793"/>
                <a:ext cx="6381555" cy="642740"/>
              </a:xfrm>
              <a:prstGeom prst="rect">
                <a:avLst/>
              </a:prstGeom>
              <a:blipFill>
                <a:blip r:embed="rId4"/>
                <a:stretch>
                  <a:fillRect l="-296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89" name="yt_shape_11389"/>
              <p:cNvSpPr txBox="1"/>
              <p:nvPr/>
            </p:nvSpPr>
            <p:spPr>
              <a:xfrm>
                <a:off x="540000" y="3949321"/>
                <a:ext cx="4073231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9" name="yt_shape_113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49321"/>
                <a:ext cx="4073231" cy="642740"/>
              </a:xfrm>
              <a:prstGeom prst="rect">
                <a:avLst/>
              </a:prstGeom>
              <a:blipFill>
                <a:blip r:embed="rId5"/>
                <a:stretch>
                  <a:fillRect l="-46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02620">
            <a:extLst>
              <a:ext uri="{FF2B5EF4-FFF2-40B4-BE49-F238E27FC236}">
                <a16:creationId xmlns:a16="http://schemas.microsoft.com/office/drawing/2014/main" id="{246E40AD-9253-9E9F-CE1C-17F42B5ACC6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1513C66-421C-A187-8E1E-84078F817FE6}"/>
              </a:ext>
            </a:extLst>
          </p:cNvPr>
          <p:cNvSpPr txBox="1"/>
          <p:nvPr/>
        </p:nvSpPr>
        <p:spPr>
          <a:xfrm>
            <a:off x="4941027" y="2515459"/>
            <a:ext cx="20088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乘法交换律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ABD3C8-31CA-1893-758A-061A05C50E09}"/>
              </a:ext>
            </a:extLst>
          </p:cNvPr>
          <p:cNvSpPr txBox="1"/>
          <p:nvPr/>
        </p:nvSpPr>
        <p:spPr>
          <a:xfrm>
            <a:off x="4941027" y="3208987"/>
            <a:ext cx="20088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乘法结合律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D2075BB-F657-6A72-DC33-62CA2D4F0464}"/>
              </a:ext>
            </a:extLst>
          </p:cNvPr>
          <p:cNvSpPr txBox="1"/>
          <p:nvPr/>
        </p:nvSpPr>
        <p:spPr>
          <a:xfrm>
            <a:off x="3264627" y="3902515"/>
            <a:ext cx="13992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分配律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40000" y="900000"/>
            <a:ext cx="45910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2" name="yt_table_11392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630653"/>
                  </p:ext>
                </p:extLst>
              </p:nvPr>
            </p:nvGraphicFramePr>
            <p:xfrm>
              <a:off x="540056" y="1379303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392" name="yt_table_11392" descr="{&quot;rangeId&quot;:10,&quot;type&quot;:&quot;Option&quot;}" title="H_166.69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1630653"/>
                  </p:ext>
                </p:extLst>
              </p:nvPr>
            </p:nvGraphicFramePr>
            <p:xfrm>
              <a:off x="540056" y="1379303"/>
              <a:ext cx="9847263" cy="2117028"/>
            </p:xfrm>
            <a:graphic>
              <a:graphicData uri="http://schemas.openxmlformats.org/drawingml/2006/table">
                <a:tbl>
                  <a:tblPr/>
                  <a:tblGrid>
                    <a:gridCol w="9847263">
                      <a:extLst>
                        <a:ext uri="{9D8B030D-6E8A-4147-A177-3AD203B41FA5}">
                          <a16:colId xmlns:a16="http://schemas.microsoft.com/office/drawing/2014/main" val="1031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1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1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1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EC54AA1-F79E-43EC-7C9D-477DE3FC64E1}"/>
              </a:ext>
            </a:extLst>
          </p:cNvPr>
          <p:cNvSpPr txBox="1"/>
          <p:nvPr/>
        </p:nvSpPr>
        <p:spPr>
          <a:xfrm>
            <a:off x="41837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394" name="yt_shape_11394"/>
              <p:cNvSpPr txBox="1"/>
              <p:nvPr/>
            </p:nvSpPr>
            <p:spPr>
              <a:xfrm>
                <a:off x="540000" y="1337235"/>
                <a:ext cx="7578998" cy="22757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394" name="yt_shape_113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7235"/>
                <a:ext cx="7578998" cy="2275751"/>
              </a:xfrm>
              <a:prstGeom prst="rect">
                <a:avLst/>
              </a:prstGeom>
              <a:blipFill>
                <a:blip r:embed="rId2"/>
                <a:stretch>
                  <a:fillRect l="-2494" r="-1448" b="-7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D6BA5D-05E7-7164-B5A3-B7743885F120}"/>
                  </a:ext>
                </a:extLst>
              </p:cNvPr>
              <p:cNvSpPr txBox="1"/>
              <p:nvPr/>
            </p:nvSpPr>
            <p:spPr>
              <a:xfrm>
                <a:off x="449989" y="1965117"/>
                <a:ext cx="7685787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D6BA5D-05E7-7164-B5A3-B7743885F1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65117"/>
                <a:ext cx="7685787" cy="772808"/>
              </a:xfrm>
              <a:prstGeom prst="rect">
                <a:avLst/>
              </a:prstGeom>
              <a:blipFill>
                <a:blip r:embed="rId3"/>
                <a:stretch>
                  <a:fillRect l="-1269" r="-1190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29763FA-92CC-8A6E-B058-47CDBD7B17A2}"/>
              </a:ext>
            </a:extLst>
          </p:cNvPr>
          <p:cNvSpPr txBox="1"/>
          <p:nvPr/>
        </p:nvSpPr>
        <p:spPr>
          <a:xfrm>
            <a:off x="449989" y="2644313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5B3C1A1-8041-D1FF-D763-D02F1339B9D2}"/>
              </a:ext>
            </a:extLst>
          </p:cNvPr>
          <p:cNvSpPr txBox="1"/>
          <p:nvPr/>
        </p:nvSpPr>
        <p:spPr>
          <a:xfrm>
            <a:off x="449989" y="3119801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393" name="yt_shape_11393"/>
          <p:cNvSpPr txBox="1"/>
          <p:nvPr/>
        </p:nvSpPr>
        <p:spPr>
          <a:xfrm>
            <a:off x="540000" y="908720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使用乘法分配律时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易出现漏乘或符号错误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9" name="yt_shape_1139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398" name="yt_image_1139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01" name="yt_shape_11401"/>
              <p:cNvSpPr txBox="1"/>
              <p:nvPr/>
            </p:nvSpPr>
            <p:spPr>
              <a:xfrm>
                <a:off x="540119" y="1482165"/>
                <a:ext cx="11492915" cy="248087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下列运算过程中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9a787"/>
                  </a:rPr>
                  <a:t>×</a:t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401" name="yt_shape_11401" descr="{&quot;rangeId&quot;:1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2480872"/>
              </a:xfrm>
              <a:prstGeom prst="rect">
                <a:avLst/>
              </a:prstGeom>
              <a:blipFill>
                <a:blip r:embed="rId3"/>
                <a:stretch>
                  <a:fillRect l="-1645" t="-1966" b="-34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6" name="yt_table_1140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9688921"/>
              </p:ext>
            </p:extLst>
          </p:nvPr>
        </p:nvGraphicFramePr>
        <p:xfrm>
          <a:off x="540056" y="4024478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1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31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D0DDBDD-BB93-F37F-C44E-3930CF236E4C}"/>
              </a:ext>
            </a:extLst>
          </p:cNvPr>
          <p:cNvSpPr txBox="1"/>
          <p:nvPr/>
        </p:nvSpPr>
        <p:spPr>
          <a:xfrm>
            <a:off x="5860308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8" name="yt_shape_11408"/>
          <p:cNvSpPr txBox="1"/>
          <p:nvPr/>
        </p:nvSpPr>
        <p:spPr>
          <a:xfrm>
            <a:off x="540000" y="900000"/>
            <a:ext cx="782246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的值可表示为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9" name="yt_table_114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594091"/>
              </p:ext>
            </p:extLst>
          </p:nvPr>
        </p:nvGraphicFramePr>
        <p:xfrm>
          <a:off x="540056" y="1379303"/>
          <a:ext cx="4985068" cy="950976"/>
        </p:xfrm>
        <a:graphic>
          <a:graphicData uri="http://schemas.openxmlformats.org/drawingml/2006/table">
            <a:tbl>
              <a:tblPr/>
              <a:tblGrid>
                <a:gridCol w="3102293">
                  <a:extLst>
                    <a:ext uri="{9D8B030D-6E8A-4147-A177-3AD203B41FA5}">
                      <a16:colId xmlns:a16="http://schemas.microsoft.com/office/drawing/2014/main" val="10319"/>
                    </a:ext>
                  </a:extLst>
                </a:gridCol>
                <a:gridCol w="1882775">
                  <a:extLst>
                    <a:ext uri="{9D8B030D-6E8A-4147-A177-3AD203B41FA5}">
                      <a16:colId xmlns:a16="http://schemas.microsoft.com/office/drawing/2014/main" val="103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1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11" name="yt_shape_11411"/>
              <p:cNvSpPr txBox="1"/>
              <p:nvPr/>
            </p:nvSpPr>
            <p:spPr>
              <a:xfrm>
                <a:off x="540000" y="2380857"/>
                <a:ext cx="4510850" cy="31620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11" name="yt_shape_11411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80857"/>
                <a:ext cx="4510850" cy="3162084"/>
              </a:xfrm>
              <a:prstGeom prst="rect">
                <a:avLst/>
              </a:prstGeom>
              <a:blipFill>
                <a:blip r:embed="rId2"/>
                <a:stretch>
                  <a:fillRect l="-4189" t="-1737" r="-3108" b="-25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B0E7860-2302-8559-3D07-BFEAF6BE84CA}"/>
              </a:ext>
            </a:extLst>
          </p:cNvPr>
          <p:cNvSpPr txBox="1"/>
          <p:nvPr/>
        </p:nvSpPr>
        <p:spPr>
          <a:xfrm>
            <a:off x="7383998" y="85319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35E1103-A5C3-D829-F413-C218682B0DEA}"/>
                  </a:ext>
                </a:extLst>
              </p:cNvPr>
              <p:cNvSpPr txBox="1"/>
              <p:nvPr/>
            </p:nvSpPr>
            <p:spPr>
              <a:xfrm>
                <a:off x="449989" y="3483973"/>
                <a:ext cx="46473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20, 'hasSerialNum': 1}">
                <a:extLst>
                  <a:ext uri="{FF2B5EF4-FFF2-40B4-BE49-F238E27FC236}">
                    <a16:creationId xmlns:a16="http://schemas.microsoft.com/office/drawing/2014/main" id="{235E1103-A5C3-D829-F413-C218682B0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83973"/>
                <a:ext cx="4647311" cy="768045"/>
              </a:xfrm>
              <a:prstGeom prst="rect">
                <a:avLst/>
              </a:prstGeom>
              <a:blipFill>
                <a:blip r:embed="rId3"/>
                <a:stretch>
                  <a:fillRect l="-2100" r="-210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AEBFAB1-B9C2-DE04-05CD-E515DA96C3DA}"/>
                  </a:ext>
                </a:extLst>
              </p:cNvPr>
              <p:cNvSpPr txBox="1"/>
              <p:nvPr/>
            </p:nvSpPr>
            <p:spPr>
              <a:xfrm>
                <a:off x="449989" y="4158406"/>
                <a:ext cx="4190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20, 'hasSerialNum': 1}">
                <a:extLst>
                  <a:ext uri="{FF2B5EF4-FFF2-40B4-BE49-F238E27FC236}">
                    <a16:creationId xmlns:a16="http://schemas.microsoft.com/office/drawing/2014/main" id="{DAEBFAB1-B9C2-DE04-05CD-E515DA96C3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8406"/>
                <a:ext cx="4190111" cy="768046"/>
              </a:xfrm>
              <a:prstGeom prst="rect">
                <a:avLst/>
              </a:prstGeom>
              <a:blipFill>
                <a:blip r:embed="rId4"/>
                <a:stretch>
                  <a:fillRect l="-2329" r="-232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3F6C2DE-954D-8EEE-77E6-2C46731E3B84}"/>
                  </a:ext>
                </a:extLst>
              </p:cNvPr>
              <p:cNvSpPr txBox="1"/>
              <p:nvPr/>
            </p:nvSpPr>
            <p:spPr>
              <a:xfrm>
                <a:off x="449989" y="4832840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33F6C2DE-954D-8EEE-77E6-2C46731E3B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32840"/>
                <a:ext cx="1623124" cy="726326"/>
              </a:xfrm>
              <a:prstGeom prst="rect">
                <a:avLst/>
              </a:prstGeom>
              <a:blipFill>
                <a:blip r:embed="rId5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1727</Words>
  <Application>Microsoft Office PowerPoint</Application>
  <PresentationFormat>宽屏</PresentationFormat>
  <Paragraphs>161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2024-07-30T01:02:55Z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