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4" r:id="rId5"/>
    <p:sldId id="318" r:id="rId6"/>
    <p:sldId id="319" r:id="rId7"/>
    <p:sldId id="321" r:id="rId8"/>
    <p:sldId id="325" r:id="rId9"/>
    <p:sldId id="327" r:id="rId10"/>
    <p:sldId id="328" r:id="rId11"/>
    <p:sldId id="329" r:id="rId12"/>
    <p:sldId id="331" r:id="rId13"/>
    <p:sldId id="33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72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8" name="yt_shape_1007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77" name="yt_image_1007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80" name="yt_shape_1008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有理数的概念</a:t>
            </a:r>
          </a:p>
        </p:txBody>
      </p:sp>
      <p:sp>
        <p:nvSpPr>
          <p:cNvPr id="10081" name="yt_shape_10081"/>
          <p:cNvSpPr txBox="1"/>
          <p:nvPr/>
        </p:nvSpPr>
        <p:spPr>
          <a:xfrm>
            <a:off x="540000" y="1971599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不是有理数的是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2" name="yt_table_10082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0107790"/>
                  </p:ext>
                </p:extLst>
              </p:nvPr>
            </p:nvGraphicFramePr>
            <p:xfrm>
              <a:off x="540056" y="2450902"/>
              <a:ext cx="3897630" cy="1060324"/>
            </p:xfrm>
            <a:graphic>
              <a:graphicData uri="http://schemas.openxmlformats.org/drawingml/2006/table">
                <a:tbl>
                  <a:tblPr/>
                  <a:tblGrid>
                    <a:gridCol w="271018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082" name="yt_table_10082" descr="{&quot;rangeId&quot;:2,&quot;type&quot;:&quot;Option&quot;}" title="H_83.4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0107790"/>
                  </p:ext>
                </p:extLst>
              </p:nvPr>
            </p:nvGraphicFramePr>
            <p:xfrm>
              <a:off x="540056" y="2450902"/>
              <a:ext cx="3897630" cy="1060324"/>
            </p:xfrm>
            <a:graphic>
              <a:graphicData uri="http://schemas.openxmlformats.org/drawingml/2006/table">
                <a:tbl>
                  <a:tblPr/>
                  <a:tblGrid>
                    <a:gridCol w="2710180">
                      <a:extLst>
                        <a:ext uri="{9D8B030D-6E8A-4147-A177-3AD203B41FA5}">
                          <a16:colId xmlns:a16="http://schemas.microsoft.com/office/drawing/2014/main" val="10021"/>
                        </a:ext>
                      </a:extLst>
                    </a:gridCol>
                    <a:gridCol w="1187450">
                      <a:extLst>
                        <a:ext uri="{9D8B030D-6E8A-4147-A177-3AD203B41FA5}">
                          <a16:colId xmlns:a16="http://schemas.microsoft.com/office/drawing/2014/main" val="1002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8205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2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83" name="yt_shape_10083"/>
          <p:cNvSpPr txBox="1"/>
          <p:nvPr/>
        </p:nvSpPr>
        <p:spPr>
          <a:xfrm>
            <a:off x="540000" y="356178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4" name="yt_table_100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950556"/>
              </p:ext>
            </p:extLst>
          </p:nvPr>
        </p:nvGraphicFramePr>
        <p:xfrm>
          <a:off x="540056" y="4041083"/>
          <a:ext cx="6824663" cy="1901952"/>
        </p:xfrm>
        <a:graphic>
          <a:graphicData uri="http://schemas.openxmlformats.org/drawingml/2006/table">
            <a:tbl>
              <a:tblPr/>
              <a:tblGrid>
                <a:gridCol w="6824663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正有理数和负有理数统称有理数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整数和分数统称有理数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正整数和负整数统称整数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有理数包括整数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自然数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负数和分数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3" name="yt_shape_1722145548844">
            <a:extLst>
              <a:ext uri="{FF2B5EF4-FFF2-40B4-BE49-F238E27FC236}">
                <a16:creationId xmlns:a16="http://schemas.microsoft.com/office/drawing/2014/main" id="{D164B306-7E84-E51F-507C-0EC8CC2D7E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CB93E2-F537-8F8A-F3E7-1BB80F15992A}"/>
              </a:ext>
            </a:extLst>
          </p:cNvPr>
          <p:cNvSpPr txBox="1"/>
          <p:nvPr/>
        </p:nvSpPr>
        <p:spPr>
          <a:xfrm>
            <a:off x="5098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4A29609-B9E0-3419-07CE-C39595B99F53}"/>
              </a:ext>
            </a:extLst>
          </p:cNvPr>
          <p:cNvSpPr txBox="1"/>
          <p:nvPr/>
        </p:nvSpPr>
        <p:spPr>
          <a:xfrm>
            <a:off x="4183789" y="35149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0" name="yt_shape_1015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49" name="yt_image_1014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2" name="yt_shape_10152"/>
          <p:cNvSpPr txBox="1"/>
          <p:nvPr/>
        </p:nvSpPr>
        <p:spPr>
          <a:xfrm>
            <a:off x="540000" y="1482165"/>
            <a:ext cx="101822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将一串有理数按下列规律排列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153" name="yt_image_10153" title="H_116.842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197" y="2113832"/>
            <a:ext cx="8743604" cy="148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55" name="yt_shape_10155"/>
          <p:cNvSpPr txBox="1"/>
          <p:nvPr/>
        </p:nvSpPr>
        <p:spPr>
          <a:xfrm>
            <a:off x="540000" y="3648195"/>
            <a:ext cx="718946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处的数是正数还是负数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处的数是正数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负数排在对应于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负数排在对应于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223EEE-AFDC-5AF6-6F7E-1210D7BD649C}"/>
              </a:ext>
            </a:extLst>
          </p:cNvPr>
          <p:cNvSpPr txBox="1"/>
          <p:nvPr/>
        </p:nvSpPr>
        <p:spPr>
          <a:xfrm>
            <a:off x="449989" y="4076878"/>
            <a:ext cx="411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处的数是正数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3172DD-9D1D-3922-32C0-DC5A4D61024E}"/>
              </a:ext>
            </a:extLst>
          </p:cNvPr>
          <p:cNvSpPr txBox="1"/>
          <p:nvPr/>
        </p:nvSpPr>
        <p:spPr>
          <a:xfrm>
            <a:off x="449989" y="5027853"/>
            <a:ext cx="565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负数排在对应于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540000" y="900000"/>
            <a:ext cx="108827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个数属于哪一类有理数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排在对应于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中的什么位置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160" name="yt_shape_10160"/>
          <p:cNvSpPr txBox="1"/>
          <p:nvPr/>
        </p:nvSpPr>
        <p:spPr>
          <a:xfrm>
            <a:off x="540000" y="1379303"/>
            <a:ext cx="505426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个数是负整数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个数排在对应于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1EED36-AEE5-DD13-810B-B6F4E6289E0F}"/>
              </a:ext>
            </a:extLst>
          </p:cNvPr>
          <p:cNvSpPr txBox="1"/>
          <p:nvPr/>
        </p:nvSpPr>
        <p:spPr>
          <a:xfrm>
            <a:off x="449989" y="1332497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个数是负整数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4DA0E7A-06A8-C164-BBD1-DE95D9FBA313}"/>
              </a:ext>
            </a:extLst>
          </p:cNvPr>
          <p:cNvSpPr txBox="1"/>
          <p:nvPr/>
        </p:nvSpPr>
        <p:spPr>
          <a:xfrm>
            <a:off x="449989" y="1807985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6D1554-588A-CD78-9348-E71134C52122}"/>
              </a:ext>
            </a:extLst>
          </p:cNvPr>
          <p:cNvSpPr txBox="1"/>
          <p:nvPr/>
        </p:nvSpPr>
        <p:spPr>
          <a:xfrm>
            <a:off x="449989" y="2283473"/>
            <a:ext cx="518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个数排在对应于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1" name="yt_shape_10161"/>
          <p:cNvSpPr txBox="1"/>
          <p:nvPr/>
        </p:nvSpPr>
        <p:spPr>
          <a:xfrm>
            <a:off x="540119" y="1052736"/>
            <a:ext cx="1117250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把数的范围扩展到有理数以后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的意义有了新的含义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它不再只是表示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64fcb"/>
              </a:rPr>
              <a:t>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它还是正数和负数的分界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在有理数的分类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正整数、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bb701"/>
              </a:rPr>
              <a:t>、负整数、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正分数、负分数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它自己作为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的一类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08594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6" name="yt_shape_10086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有理数的分类</a:t>
            </a:r>
          </a:p>
        </p:txBody>
      </p:sp>
      <p:sp>
        <p:nvSpPr>
          <p:cNvPr id="10087" name="yt_shape_10087"/>
          <p:cNvSpPr txBox="1"/>
          <p:nvPr/>
        </p:nvSpPr>
        <p:spPr>
          <a:xfrm>
            <a:off x="540000" y="1389434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江西省中考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正整数是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8" name="yt_table_100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145301"/>
              </p:ext>
            </p:extLst>
          </p:nvPr>
        </p:nvGraphicFramePr>
        <p:xfrm>
          <a:off x="540056" y="1868737"/>
          <a:ext cx="84194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090" name="yt_shape_10090"/>
              <p:cNvSpPr txBox="1"/>
              <p:nvPr/>
            </p:nvSpPr>
            <p:spPr>
              <a:xfrm>
                <a:off x="540000" y="2394908"/>
                <a:ext cx="10528523" cy="6485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永城市实验中学期中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这四个数中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负整数是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090" name="yt_shape_1009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908"/>
                <a:ext cx="10528523" cy="648575"/>
              </a:xfrm>
              <a:prstGeom prst="rect">
                <a:avLst/>
              </a:prstGeom>
              <a:blipFill>
                <a:blip r:embed="rId2"/>
                <a:stretch>
                  <a:fillRect l="-1795" r="-75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92" name="yt_table_10092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8100323"/>
                  </p:ext>
                </p:extLst>
              </p:nvPr>
            </p:nvGraphicFramePr>
            <p:xfrm>
              <a:off x="540056" y="3094271"/>
              <a:ext cx="8114666" cy="64230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092" name="yt_table_10092" descr="{&quot;rangeId&quot;:6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8100323"/>
                  </p:ext>
                </p:extLst>
              </p:nvPr>
            </p:nvGraphicFramePr>
            <p:xfrm>
              <a:off x="540056" y="3094271"/>
              <a:ext cx="8114666" cy="642303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2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29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031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30523" r="-5668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2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93" name="yt_shape_10093"/>
          <p:cNvSpPr txBox="1"/>
          <p:nvPr/>
        </p:nvSpPr>
        <p:spPr>
          <a:xfrm>
            <a:off x="540000" y="378722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94" name="yt_shape_10094"/>
              <p:cNvSpPr txBox="1"/>
              <p:nvPr/>
            </p:nvSpPr>
            <p:spPr>
              <a:xfrm>
                <a:off x="540000" y="4266523"/>
                <a:ext cx="4227119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是负分数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094" name="yt_shape_10094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6523"/>
                <a:ext cx="4227119" cy="642163"/>
              </a:xfrm>
              <a:prstGeom prst="rect">
                <a:avLst/>
              </a:prstGeom>
              <a:blipFill>
                <a:blip r:embed="rId4"/>
                <a:stretch>
                  <a:fillRect l="-4473" r="-34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96" name="yt_shape_10096"/>
          <p:cNvSpPr txBox="1"/>
          <p:nvPr/>
        </p:nvSpPr>
        <p:spPr>
          <a:xfrm>
            <a:off x="540000" y="4959474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不是正数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自然数一定是正数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097" name="yt_table_100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526644"/>
              </p:ext>
            </p:extLst>
          </p:nvPr>
        </p:nvGraphicFramePr>
        <p:xfrm>
          <a:off x="540056" y="5438777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</a:tbl>
          </a:graphicData>
        </a:graphic>
      </p:graphicFrame>
      <p:pic>
        <p:nvPicPr>
          <p:cNvPr id="3" name="yt_shape_1722145548915">
            <a:extLst>
              <a:ext uri="{FF2B5EF4-FFF2-40B4-BE49-F238E27FC236}">
                <a16:creationId xmlns:a16="http://schemas.microsoft.com/office/drawing/2014/main" id="{29C0F6AF-85CC-B80F-B22D-9B3E97E1F3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512D14-E75B-FBAB-9811-FA3F725594BE}"/>
              </a:ext>
            </a:extLst>
          </p:cNvPr>
          <p:cNvSpPr txBox="1"/>
          <p:nvPr/>
        </p:nvSpPr>
        <p:spPr>
          <a:xfrm>
            <a:off x="6622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26D9E0-4CDF-EB39-C939-3B81A4056A18}"/>
              </a:ext>
            </a:extLst>
          </p:cNvPr>
          <p:cNvSpPr txBox="1"/>
          <p:nvPr/>
        </p:nvSpPr>
        <p:spPr>
          <a:xfrm>
            <a:off x="10046426" y="2348102"/>
            <a:ext cx="400748" cy="7359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17633A-EBF7-E6AD-33A9-6319D9B31C46}"/>
              </a:ext>
            </a:extLst>
          </p:cNvPr>
          <p:cNvSpPr txBox="1"/>
          <p:nvPr/>
        </p:nvSpPr>
        <p:spPr>
          <a:xfrm>
            <a:off x="4488589" y="37404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99" name="yt_shape_10099"/>
              <p:cNvSpPr txBox="1"/>
              <p:nvPr/>
            </p:nvSpPr>
            <p:spPr>
              <a:xfrm>
                <a:off x="540119" y="900000"/>
                <a:ext cx="11492915" cy="22534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6d0f,isEnd"/>
                  </a:rPr>
                  <a:t>正分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非负整数有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新考法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如图是数学果园里的一棵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智慧树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请仔细辨别分类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d0bd,isEnd"/>
                  </a:rPr>
                  <a:t>把下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面的数填在它所属的相应横线上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99" name="yt_shape_10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53437"/>
              </a:xfrm>
              <a:prstGeom prst="rect">
                <a:avLst/>
              </a:prstGeom>
              <a:blipFill>
                <a:blip r:embed="rId2"/>
                <a:stretch>
                  <a:fillRect l="-1645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02" name="yt_image_10102" title="H_243.63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2265" y="3215836"/>
            <a:ext cx="4887468" cy="3094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B3BEAC-1B5F-4FC8-199A-6E63A7FBE437}"/>
                  </a:ext>
                </a:extLst>
              </p:cNvPr>
              <p:cNvSpPr txBox="1"/>
              <p:nvPr/>
            </p:nvSpPr>
            <p:spPr>
              <a:xfrm>
                <a:off x="1364508" y="1366017"/>
                <a:ext cx="25137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3B3BEAC-1B5F-4FC8-199A-6E63A7FBE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508" y="1366017"/>
                <a:ext cx="2513711" cy="766839"/>
              </a:xfrm>
              <a:prstGeom prst="rect">
                <a:avLst/>
              </a:prstGeom>
              <a:blipFill>
                <a:blip r:embed="rId4"/>
                <a:stretch>
                  <a:fillRect l="-38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21B1E11-F1F2-7A02-385E-DC01667187F3}"/>
              </a:ext>
            </a:extLst>
          </p:cNvPr>
          <p:cNvSpPr txBox="1"/>
          <p:nvPr/>
        </p:nvSpPr>
        <p:spPr>
          <a:xfrm>
            <a:off x="5831733" y="1528072"/>
            <a:ext cx="2161286" cy="76683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8E81077-0D6F-2351-F7C0-63C3B1A0BE95}"/>
              </a:ext>
            </a:extLst>
          </p:cNvPr>
          <p:cNvSpPr/>
          <p:nvPr/>
        </p:nvSpPr>
        <p:spPr>
          <a:xfrm>
            <a:off x="3863752" y="3861048"/>
            <a:ext cx="472256" cy="2160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F93CDA92-5672-CFF3-0C85-22E09ADE4D8D}"/>
              </a:ext>
            </a:extLst>
          </p:cNvPr>
          <p:cNvSpPr/>
          <p:nvPr/>
        </p:nvSpPr>
        <p:spPr>
          <a:xfrm>
            <a:off x="4864628" y="3620237"/>
            <a:ext cx="216024" cy="2160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068C9DB-F126-062E-B1B5-92ED520868C4}"/>
              </a:ext>
            </a:extLst>
          </p:cNvPr>
          <p:cNvSpPr/>
          <p:nvPr/>
        </p:nvSpPr>
        <p:spPr>
          <a:xfrm>
            <a:off x="5551736" y="3565485"/>
            <a:ext cx="472256" cy="21602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C84607E-F68C-36FF-6394-92361FA7DA31}"/>
              </a:ext>
            </a:extLst>
          </p:cNvPr>
          <p:cNvSpPr/>
          <p:nvPr/>
        </p:nvSpPr>
        <p:spPr>
          <a:xfrm>
            <a:off x="6631856" y="3565485"/>
            <a:ext cx="472256" cy="4395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A4EF9AA7-34E6-870B-6930-9EDC5A0051C1}"/>
              </a:ext>
            </a:extLst>
          </p:cNvPr>
          <p:cNvSpPr/>
          <p:nvPr/>
        </p:nvSpPr>
        <p:spPr>
          <a:xfrm>
            <a:off x="7392144" y="3806454"/>
            <a:ext cx="1008112" cy="439578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0" name="矩形 10079">
            <a:extLst>
              <a:ext uri="{FF2B5EF4-FFF2-40B4-BE49-F238E27FC236}">
                <a16:creationId xmlns:a16="http://schemas.microsoft.com/office/drawing/2014/main" id="{FC7DBE01-F714-632E-9B43-2B07FAF6C9A1}"/>
              </a:ext>
            </a:extLst>
          </p:cNvPr>
          <p:cNvSpPr/>
          <p:nvPr/>
        </p:nvSpPr>
        <p:spPr>
          <a:xfrm>
            <a:off x="4228968" y="4682195"/>
            <a:ext cx="1255936" cy="218884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1" name="矩形 10080">
            <a:extLst>
              <a:ext uri="{FF2B5EF4-FFF2-40B4-BE49-F238E27FC236}">
                <a16:creationId xmlns:a16="http://schemas.microsoft.com/office/drawing/2014/main" id="{F470DEB0-A295-74D4-9F7B-2A6110232C33}"/>
              </a:ext>
            </a:extLst>
          </p:cNvPr>
          <p:cNvSpPr/>
          <p:nvPr/>
        </p:nvSpPr>
        <p:spPr>
          <a:xfrm>
            <a:off x="6096000" y="4717921"/>
            <a:ext cx="1223144" cy="439579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1" grpId="0" animBg="1"/>
      <p:bldP spid="28" grpId="0" animBg="1"/>
      <p:bldP spid="29" grpId="0" animBg="1"/>
      <p:bldP spid="30" grpId="0" animBg="1"/>
      <p:bldP spid="31" grpId="0" animBg="1"/>
      <p:bldP spid="10080" grpId="0" animBg="1"/>
      <p:bldP spid="1008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4" name="yt_shape_10104"/>
          <p:cNvSpPr txBox="1"/>
          <p:nvPr/>
        </p:nvSpPr>
        <p:spPr>
          <a:xfrm>
            <a:off x="540000" y="900000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把下列各数填在相应的集合里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05" name="yt_shape_10105"/>
              <p:cNvSpPr txBox="1"/>
              <p:nvPr/>
            </p:nvSpPr>
            <p:spPr>
              <a:xfrm>
                <a:off x="540000" y="1379303"/>
                <a:ext cx="745704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spc="-168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3600" b="0" i="0" u="none" spc="-864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5" name="yt_shape_10105" descr="{&quot;rangeId&quot;:9,&quot;color&quot;:&quot;B&quot;,&quot;⇞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7457041" cy="638893"/>
              </a:xfrm>
              <a:prstGeom prst="rect">
                <a:avLst/>
              </a:prstGeom>
              <a:blipFill>
                <a:blip r:embed="rId2"/>
                <a:stretch>
                  <a:fillRect l="-2535" r="-1472" b="-2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7" name="yt_shape_10107"/>
              <p:cNvSpPr txBox="1"/>
              <p:nvPr/>
            </p:nvSpPr>
            <p:spPr>
              <a:xfrm>
                <a:off x="540000" y="2068984"/>
                <a:ext cx="6443623" cy="673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93</m:t>
                        </m:r>
                        <m:r>
                          <m:rPr>
                            <m:nor/>
                          </m:rP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7" name="yt_shape_10107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68984"/>
                <a:ext cx="6443623" cy="673133"/>
              </a:xfrm>
              <a:prstGeom prst="rect">
                <a:avLst/>
              </a:prstGeom>
              <a:blipFill>
                <a:blip r:embed="rId3"/>
                <a:stretch>
                  <a:fillRect l="-2933" r="-1892" b="-9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09" name="yt_shape_10109"/>
              <p:cNvSpPr txBox="1"/>
              <p:nvPr/>
            </p:nvSpPr>
            <p:spPr>
              <a:xfrm>
                <a:off x="540000" y="2792905"/>
                <a:ext cx="4415824" cy="673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09" name="yt_shape_10109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2905"/>
                <a:ext cx="4415824" cy="673133"/>
              </a:xfrm>
              <a:prstGeom prst="rect">
                <a:avLst/>
              </a:prstGeom>
              <a:blipFill>
                <a:blip r:embed="rId4"/>
                <a:stretch>
                  <a:fillRect l="-4282" r="-3315" b="-9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11" name="yt_shape_10111"/>
          <p:cNvSpPr txBox="1"/>
          <p:nvPr/>
        </p:nvSpPr>
        <p:spPr>
          <a:xfrm>
            <a:off x="540000" y="3516826"/>
            <a:ext cx="46807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整数集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{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12" name="yt_shape_10112"/>
              <p:cNvSpPr txBox="1"/>
              <p:nvPr/>
            </p:nvSpPr>
            <p:spPr>
              <a:xfrm>
                <a:off x="540000" y="3996129"/>
                <a:ext cx="5626092" cy="673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正分数集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93</m:t>
                        </m:r>
                        <m:r>
                          <m:rPr>
                            <m:nor/>
                          </m:rP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％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2" name="yt_shape_10112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96129"/>
                <a:ext cx="5626092" cy="673133"/>
              </a:xfrm>
              <a:prstGeom prst="rect">
                <a:avLst/>
              </a:prstGeom>
              <a:blipFill>
                <a:blip r:embed="rId5"/>
                <a:stretch>
                  <a:fillRect l="-3362" r="-2386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14" name="yt_shape_10114"/>
              <p:cNvSpPr txBox="1"/>
              <p:nvPr/>
            </p:nvSpPr>
            <p:spPr>
              <a:xfrm>
                <a:off x="540000" y="4720050"/>
                <a:ext cx="3886833" cy="673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负分数集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}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,−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…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14" name="yt_shape_1011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20050"/>
                <a:ext cx="3886833" cy="673133"/>
              </a:xfrm>
              <a:prstGeom prst="rect">
                <a:avLst/>
              </a:prstGeom>
              <a:blipFill>
                <a:blip r:embed="rId6"/>
                <a:stretch>
                  <a:fillRect l="-4867" r="-3925" b="-99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803252-DC1D-07F0-517A-F133C60CB29D}"/>
                  </a:ext>
                </a:extLst>
              </p:cNvPr>
              <p:cNvSpPr txBox="1"/>
              <p:nvPr/>
            </p:nvSpPr>
            <p:spPr>
              <a:xfrm>
                <a:off x="1845973" y="2132856"/>
                <a:ext cx="4379023" cy="5655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20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93</m:t>
                      </m:r>
                      <m:r>
                        <m:rPr>
                          <m:nor/>
                        </m:rP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％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803252-DC1D-07F0-517A-F133C60CB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73" y="2132856"/>
                <a:ext cx="4379023" cy="565544"/>
              </a:xfrm>
              <a:prstGeom prst="rect">
                <a:avLst/>
              </a:prstGeom>
              <a:blipFill>
                <a:blip r:embed="rId7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A3B083-0698-3AFE-BD5C-ACB485599EB3}"/>
                  </a:ext>
                </a:extLst>
              </p:cNvPr>
              <p:cNvSpPr txBox="1"/>
              <p:nvPr/>
            </p:nvSpPr>
            <p:spPr>
              <a:xfrm>
                <a:off x="1845973" y="2852936"/>
                <a:ext cx="2370836" cy="5653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35</m:t>
                      </m:r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7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9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5A3B083-0698-3AFE-BD5C-ACB485599E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5973" y="2852936"/>
                <a:ext cx="2370836" cy="565353"/>
              </a:xfrm>
              <a:prstGeom prst="rect">
                <a:avLst/>
              </a:prstGeom>
              <a:blipFill>
                <a:blip r:embed="rId8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002B3C-F414-FB8B-62E4-E35CB3A624C3}"/>
              </a:ext>
            </a:extLst>
          </p:cNvPr>
          <p:cNvSpPr txBox="1"/>
          <p:nvPr/>
        </p:nvSpPr>
        <p:spPr>
          <a:xfrm>
            <a:off x="1891439" y="3470020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A65223-A874-5BC2-9CED-706EDBD7FD11}"/>
                  </a:ext>
                </a:extLst>
              </p:cNvPr>
              <p:cNvSpPr txBox="1"/>
              <p:nvPr/>
            </p:nvSpPr>
            <p:spPr>
              <a:xfrm>
                <a:off x="2150773" y="4077072"/>
                <a:ext cx="3264598" cy="56554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1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1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93</m:t>
                      </m:r>
                      <m:r>
                        <m:rPr>
                          <m:nor/>
                        </m:rPr>
                        <a:rPr kumimoji="0" lang="zh-CN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％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3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BA65223-A874-5BC2-9CED-706EDBD7FD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773" y="4077072"/>
                <a:ext cx="3264598" cy="565544"/>
              </a:xfrm>
              <a:prstGeom prst="rect">
                <a:avLst/>
              </a:prstGeom>
              <a:blipFill>
                <a:blip r:embed="rId9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73A532-D0BA-C4CA-F611-E678B8F290CC}"/>
                  </a:ext>
                </a:extLst>
              </p:cNvPr>
              <p:cNvSpPr txBox="1"/>
              <p:nvPr/>
            </p:nvSpPr>
            <p:spPr>
              <a:xfrm>
                <a:off x="2150773" y="4797152"/>
                <a:ext cx="1694561" cy="5653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−</m:t>
                      </m:r>
                      <m:f>
                        <m:fPr>
                          <m:ctrlP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fPr>
                        <m:num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4</m:t>
                          </m:r>
                        </m:num>
                        <m:den>
                          <m:r>
                            <a:rPr kumimoji="0" lang="en-US" altLang="zh-CN" sz="2400" b="0" i="1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7</m:t>
                          </m:r>
                        </m:den>
                      </m:f>
                      <m: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,−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en-US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.</m:t>
                      </m:r>
                      <m:r>
                        <a:rPr kumimoji="0" lang="en-US" altLang="zh-CN" sz="2400" b="0" i="1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9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，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773A532-D0BA-C4CA-F611-E678B8F29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773" y="4797152"/>
                <a:ext cx="1694561" cy="565353"/>
              </a:xfrm>
              <a:prstGeom prst="rect">
                <a:avLst/>
              </a:prstGeom>
              <a:blipFill>
                <a:blip r:embed="rId10"/>
                <a:stretch>
                  <a:fillRect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000" y="1479793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8" name="yt_table_1011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233586"/>
              </p:ext>
            </p:extLst>
          </p:nvPr>
        </p:nvGraphicFramePr>
        <p:xfrm>
          <a:off x="540056" y="1959096"/>
          <a:ext cx="4691063" cy="1901952"/>
        </p:xfrm>
        <a:graphic>
          <a:graphicData uri="http://schemas.openxmlformats.org/drawingml/2006/table">
            <a:tbl>
              <a:tblPr/>
              <a:tblGrid>
                <a:gridCol w="4691063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整数可分为正整数和负整数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分数可分为正分数和负分数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不属于整数也不属于分数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一个数不是正数就是负数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0C4C577-50EC-2E79-1C00-2C6C2ED312DB}"/>
              </a:ext>
            </a:extLst>
          </p:cNvPr>
          <p:cNvSpPr txBox="1"/>
          <p:nvPr/>
        </p:nvSpPr>
        <p:spPr>
          <a:xfrm>
            <a:off x="3878989" y="14329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116" name="yt_shape_10116"/>
          <p:cNvSpPr txBox="1"/>
          <p:nvPr/>
        </p:nvSpPr>
        <p:spPr>
          <a:xfrm>
            <a:off x="540000" y="961810"/>
            <a:ext cx="61555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对有理数的相关概念理解不透彻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120" name="yt_shape_10120"/>
              <p:cNvSpPr txBox="1"/>
              <p:nvPr/>
            </p:nvSpPr>
            <p:spPr>
              <a:xfrm>
                <a:off x="540000" y="3944732"/>
                <a:ext cx="11492915" cy="110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给出下列各数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443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1159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其中分数的个数是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ba55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有理数的个数是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20" name="yt_shape_101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4732"/>
                <a:ext cx="11492915" cy="1104790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C812AC2-C2E8-FEF3-E34B-CE6FC7C83695}"/>
              </a:ext>
            </a:extLst>
          </p:cNvPr>
          <p:cNvSpPr txBox="1"/>
          <p:nvPr/>
        </p:nvSpPr>
        <p:spPr>
          <a:xfrm>
            <a:off x="5491889" y="4567661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3" name="yt_shape_1012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122" name="yt_image_1012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25" name="yt_shape_10125"/>
          <p:cNvSpPr txBox="1"/>
          <p:nvPr/>
        </p:nvSpPr>
        <p:spPr>
          <a:xfrm>
            <a:off x="540119" y="14821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f054"/>
              </a:rPr>
              <a:t>正整数和负整数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统称为整数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也是整数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ca0f"/>
              </a:rPr>
              <a:t>但不是有理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自然数是整数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26" name="yt_table_1012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507789"/>
              </p:ext>
            </p:extLst>
          </p:nvPr>
        </p:nvGraphicFramePr>
        <p:xfrm>
          <a:off x="540056" y="2921731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128" name="yt_shape_10128"/>
              <p:cNvSpPr txBox="1"/>
              <p:nvPr/>
            </p:nvSpPr>
            <p:spPr>
              <a:xfrm>
                <a:off x="540119" y="3447902"/>
                <a:ext cx="11492915" cy="13887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其中非正数有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496,H:53.06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非负数有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128" name="yt_shape_101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7902"/>
                <a:ext cx="11492915" cy="1388779"/>
              </a:xfrm>
              <a:prstGeom prst="rect">
                <a:avLst/>
              </a:prstGeom>
              <a:blipFill>
                <a:blip r:embed="rId3"/>
                <a:stretch>
                  <a:fillRect l="-1645" b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9CDE9CF-BD11-DB79-D6DC-E64ED4B35422}"/>
              </a:ext>
            </a:extLst>
          </p:cNvPr>
          <p:cNvSpPr txBox="1"/>
          <p:nvPr/>
        </p:nvSpPr>
        <p:spPr>
          <a:xfrm>
            <a:off x="6850907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CBD12D-B652-5E76-F05C-0DD1A083845B}"/>
              </a:ext>
            </a:extLst>
          </p:cNvPr>
          <p:cNvSpPr txBox="1"/>
          <p:nvPr/>
        </p:nvSpPr>
        <p:spPr>
          <a:xfrm>
            <a:off x="9425642" y="3597630"/>
            <a:ext cx="18564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b1c1b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43668E-BEE4-744A-A6CA-EE0F6F43187F}"/>
              </a:ext>
            </a:extLst>
          </p:cNvPr>
          <p:cNvSpPr txBox="1"/>
          <p:nvPr/>
        </p:nvSpPr>
        <p:spPr>
          <a:xfrm>
            <a:off x="450108" y="4074958"/>
            <a:ext cx="6372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ED0839-8991-7F9A-3494-08458BE71873}"/>
                  </a:ext>
                </a:extLst>
              </p:cNvPr>
              <p:cNvSpPr txBox="1"/>
              <p:nvPr/>
            </p:nvSpPr>
            <p:spPr>
              <a:xfrm>
                <a:off x="2736108" y="3933056"/>
                <a:ext cx="3451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BED0839-8991-7F9A-3494-08458BE718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36108" y="3933056"/>
                <a:ext cx="3451923" cy="767474"/>
              </a:xfrm>
              <a:prstGeom prst="rect">
                <a:avLst/>
              </a:prstGeom>
              <a:blipFill>
                <a:blip r:embed="rId4"/>
                <a:stretch>
                  <a:fillRect l="-282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131" name="yt_shape_10131"/>
              <p:cNvSpPr txBox="1"/>
              <p:nvPr/>
            </p:nvSpPr>
            <p:spPr>
              <a:xfrm>
                <a:off x="540000" y="900000"/>
                <a:ext cx="5055958" cy="11207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将下列各数填入图中相应的圈内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0131" name="yt_shape_10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55958" cy="1120756"/>
              </a:xfrm>
              <a:prstGeom prst="rect">
                <a:avLst/>
              </a:prstGeom>
              <a:blipFill>
                <a:blip r:embed="rId2"/>
                <a:stretch>
                  <a:fillRect l="-3739" t="-4918" r="-4584" b="-513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34" name="yt_image_10134" title="H_116.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0558" y="2811768"/>
            <a:ext cx="4770882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E07964FC-EAAA-7F7F-06AA-B31533E4F3C5}"/>
              </a:ext>
            </a:extLst>
          </p:cNvPr>
          <p:cNvSpPr/>
          <p:nvPr/>
        </p:nvSpPr>
        <p:spPr>
          <a:xfrm>
            <a:off x="3935760" y="3068960"/>
            <a:ext cx="576064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52DFD451-9394-73CB-26A5-4835CA328091}"/>
              </a:ext>
            </a:extLst>
          </p:cNvPr>
          <p:cNvSpPr/>
          <p:nvPr/>
        </p:nvSpPr>
        <p:spPr>
          <a:xfrm>
            <a:off x="4737026" y="3140968"/>
            <a:ext cx="278854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CB1FFBC-272F-CA7A-66C0-2B2B8B4636B1}"/>
              </a:ext>
            </a:extLst>
          </p:cNvPr>
          <p:cNvSpPr/>
          <p:nvPr/>
        </p:nvSpPr>
        <p:spPr>
          <a:xfrm>
            <a:off x="5231904" y="3032956"/>
            <a:ext cx="576064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AD85017E-D170-65D4-F636-37259EFAD43C}"/>
              </a:ext>
            </a:extLst>
          </p:cNvPr>
          <p:cNvSpPr/>
          <p:nvPr/>
        </p:nvSpPr>
        <p:spPr>
          <a:xfrm>
            <a:off x="6384034" y="3068960"/>
            <a:ext cx="576064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2" name="矩形 10111">
            <a:extLst>
              <a:ext uri="{FF2B5EF4-FFF2-40B4-BE49-F238E27FC236}">
                <a16:creationId xmlns:a16="http://schemas.microsoft.com/office/drawing/2014/main" id="{F84BB530-2143-CD6A-280A-C3B0C6CC36B9}"/>
              </a:ext>
            </a:extLst>
          </p:cNvPr>
          <p:cNvSpPr/>
          <p:nvPr/>
        </p:nvSpPr>
        <p:spPr>
          <a:xfrm>
            <a:off x="7104112" y="3140968"/>
            <a:ext cx="432052" cy="50405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3" name="矩形 10112">
            <a:extLst>
              <a:ext uri="{FF2B5EF4-FFF2-40B4-BE49-F238E27FC236}">
                <a16:creationId xmlns:a16="http://schemas.microsoft.com/office/drawing/2014/main" id="{2B4B4FFC-FDB2-45CF-C9F9-12AF1E6661A2}"/>
              </a:ext>
            </a:extLst>
          </p:cNvPr>
          <p:cNvSpPr/>
          <p:nvPr/>
        </p:nvSpPr>
        <p:spPr>
          <a:xfrm>
            <a:off x="7251238" y="3581368"/>
            <a:ext cx="181498" cy="2160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4" name="矩形 10113">
            <a:extLst>
              <a:ext uri="{FF2B5EF4-FFF2-40B4-BE49-F238E27FC236}">
                <a16:creationId xmlns:a16="http://schemas.microsoft.com/office/drawing/2014/main" id="{7BDAB3CC-3069-CDEA-42CD-A99C64C01169}"/>
              </a:ext>
            </a:extLst>
          </p:cNvPr>
          <p:cNvSpPr/>
          <p:nvPr/>
        </p:nvSpPr>
        <p:spPr>
          <a:xfrm>
            <a:off x="7156404" y="3505185"/>
            <a:ext cx="181498" cy="2160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5" name="矩形 10114">
            <a:extLst>
              <a:ext uri="{FF2B5EF4-FFF2-40B4-BE49-F238E27FC236}">
                <a16:creationId xmlns:a16="http://schemas.microsoft.com/office/drawing/2014/main" id="{4AD4E2D6-FE4F-A961-200D-F5B48826889E}"/>
              </a:ext>
            </a:extLst>
          </p:cNvPr>
          <p:cNvSpPr/>
          <p:nvPr/>
        </p:nvSpPr>
        <p:spPr>
          <a:xfrm>
            <a:off x="7248128" y="3068962"/>
            <a:ext cx="181498" cy="216022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16" name="矩形 10115">
            <a:extLst>
              <a:ext uri="{FF2B5EF4-FFF2-40B4-BE49-F238E27FC236}">
                <a16:creationId xmlns:a16="http://schemas.microsoft.com/office/drawing/2014/main" id="{4C70EA4C-8BB9-B92D-6FBD-E6C93C8E02D3}"/>
              </a:ext>
            </a:extLst>
          </p:cNvPr>
          <p:cNvSpPr/>
          <p:nvPr/>
        </p:nvSpPr>
        <p:spPr>
          <a:xfrm>
            <a:off x="7680178" y="3056218"/>
            <a:ext cx="576064" cy="72008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0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10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10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0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8" grpId="0" animBg="1"/>
      <p:bldP spid="29" grpId="0" animBg="1"/>
      <p:bldP spid="30" grpId="0" animBg="1"/>
      <p:bldP spid="10112" grpId="0" animBg="1"/>
      <p:bldP spid="10113" grpId="0" animBg="1"/>
      <p:bldP spid="10114" grpId="0" animBg="1"/>
      <p:bldP spid="10115" grpId="0" animBg="1"/>
      <p:bldP spid="101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36" name="yt_shape_10136"/>
              <p:cNvSpPr txBox="1"/>
              <p:nvPr/>
            </p:nvSpPr>
            <p:spPr>
              <a:xfrm>
                <a:off x="540000" y="900000"/>
                <a:ext cx="6386364" cy="2563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写出同时满足下列三个条件的五个有理数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其中三个数是非正数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其中三个数是非负数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其中三个数是分数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36" name="yt_shape_10136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386364" cy="2563266"/>
              </a:xfrm>
              <a:prstGeom prst="rect">
                <a:avLst/>
              </a:prstGeom>
              <a:blipFill>
                <a:blip r:embed="rId2"/>
                <a:stretch>
                  <a:fillRect l="-2961" t="-2143" r="-1910" b="-3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50B765-DDCB-EE18-3E47-55EDF09AF8D9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588079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答案不唯一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, 'pageBreak': True}">
                <a:extLst>
                  <a:ext uri="{FF2B5EF4-FFF2-40B4-BE49-F238E27FC236}">
                    <a16:creationId xmlns:a16="http://schemas.microsoft.com/office/drawing/2014/main" id="{AE50B765-DDCB-EE18-3E47-55EDF09AF8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5880798" cy="730136"/>
              </a:xfrm>
              <a:prstGeom prst="rect">
                <a:avLst/>
              </a:prstGeom>
              <a:blipFill>
                <a:blip r:embed="rId3"/>
                <a:stretch>
                  <a:fillRect l="-1658" r="-155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42" name="yt_shape_10142"/>
              <p:cNvSpPr txBox="1"/>
              <p:nvPr/>
            </p:nvSpPr>
            <p:spPr>
              <a:xfrm>
                <a:off x="540119" y="900000"/>
                <a:ext cx="11492915" cy="44709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有一次同学聚会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小王的座位号与下列一组数中的负数的个数相等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d538"/>
                  </a:rPr>
                  <a:t>小李的座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位号与下列一组数中的正整数的个数相等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小李的座位号各是多少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小王的座位号是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小李的座位号是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若这次同学聚会的人数是小王座位号的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倍与小李座位号的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倍的和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e36b"/>
                  </a:rPr>
                  <a:t>问这次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聚会到了多少名同学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即这次聚会到了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名同学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42" name="yt_shape_10142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470904"/>
              </a:xfrm>
              <a:prstGeom prst="rect">
                <a:avLst/>
              </a:prstGeom>
              <a:blipFill>
                <a:blip r:embed="rId2"/>
                <a:stretch>
                  <a:fillRect l="-1645" t="-1228" b="-32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300E19-09C8-87F8-8B86-9C4494306FC0}"/>
              </a:ext>
            </a:extLst>
          </p:cNvPr>
          <p:cNvSpPr txBox="1"/>
          <p:nvPr/>
        </p:nvSpPr>
        <p:spPr>
          <a:xfrm>
            <a:off x="450108" y="295453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小王的座位号是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小李的座位号是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8E6224-2370-B67C-91F3-4BBEFC3745F0}"/>
              </a:ext>
            </a:extLst>
          </p:cNvPr>
          <p:cNvSpPr txBox="1"/>
          <p:nvPr/>
        </p:nvSpPr>
        <p:spPr>
          <a:xfrm>
            <a:off x="450108" y="438100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FF003F-62B3-C043-390D-D2B52AE3B04A}"/>
              </a:ext>
            </a:extLst>
          </p:cNvPr>
          <p:cNvSpPr txBox="1"/>
          <p:nvPr/>
        </p:nvSpPr>
        <p:spPr>
          <a:xfrm>
            <a:off x="450108" y="4856488"/>
            <a:ext cx="368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即这次聚会到了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名同学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1338</Words>
  <Application>Microsoft Office PowerPoint</Application>
  <PresentationFormat>宽屏</PresentationFormat>
  <Paragraphs>112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