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1" r:id="rId7"/>
    <p:sldId id="315" r:id="rId8"/>
    <p:sldId id="317" r:id="rId9"/>
    <p:sldId id="318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0" name="yt_shape_1259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589" name="yt_image_1258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92" name="yt_shape_12592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去括号法则</a:t>
            </a:r>
          </a:p>
        </p:txBody>
      </p:sp>
      <p:sp>
        <p:nvSpPr>
          <p:cNvPr id="12593" name="yt_shape_12593"/>
          <p:cNvSpPr txBox="1"/>
          <p:nvPr/>
        </p:nvSpPr>
        <p:spPr>
          <a:xfrm>
            <a:off x="540000" y="1971599"/>
            <a:ext cx="54181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4" name="yt_table_125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9222016"/>
              </p:ext>
            </p:extLst>
          </p:nvPr>
        </p:nvGraphicFramePr>
        <p:xfrm>
          <a:off x="540056" y="2450902"/>
          <a:ext cx="6326505" cy="950976"/>
        </p:xfrm>
        <a:graphic>
          <a:graphicData uri="http://schemas.openxmlformats.org/drawingml/2006/table">
            <a:tbl>
              <a:tblPr/>
              <a:tblGrid>
                <a:gridCol w="3910330">
                  <a:extLst>
                    <a:ext uri="{9D8B030D-6E8A-4147-A177-3AD203B41FA5}">
                      <a16:colId xmlns:a16="http://schemas.microsoft.com/office/drawing/2014/main" val="10592"/>
                    </a:ext>
                  </a:extLst>
                </a:gridCol>
                <a:gridCol w="2416175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6"/>
                  </a:ext>
                </a:extLst>
              </a:tr>
            </a:tbl>
          </a:graphicData>
        </a:graphic>
      </p:graphicFrame>
      <p:sp>
        <p:nvSpPr>
          <p:cNvPr id="12596" name="yt_shape_12596"/>
          <p:cNvSpPr txBox="1"/>
          <p:nvPr/>
        </p:nvSpPr>
        <p:spPr>
          <a:xfrm>
            <a:off x="540000" y="3452456"/>
            <a:ext cx="7478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去括号后等于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97" name="yt_table_125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843785"/>
              </p:ext>
            </p:extLst>
          </p:nvPr>
        </p:nvGraphicFramePr>
        <p:xfrm>
          <a:off x="540056" y="3931759"/>
          <a:ext cx="6888480" cy="950976"/>
        </p:xfrm>
        <a:graphic>
          <a:graphicData uri="http://schemas.openxmlformats.org/drawingml/2006/table">
            <a:tbl>
              <a:tblPr/>
              <a:tblGrid>
                <a:gridCol w="3910330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  <a:gridCol w="2978150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8"/>
                  </a:ext>
                </a:extLst>
              </a:tr>
            </a:tbl>
          </a:graphicData>
        </a:graphic>
      </p:graphicFrame>
      <p:pic>
        <p:nvPicPr>
          <p:cNvPr id="3" name="yt_shape_1722145871955">
            <a:extLst>
              <a:ext uri="{FF2B5EF4-FFF2-40B4-BE49-F238E27FC236}">
                <a16:creationId xmlns:a16="http://schemas.microsoft.com/office/drawing/2014/main" id="{CAD77730-DF6B-422A-0468-9CEE1D1CFF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7E2711-F762-E344-C82A-79037993E873}"/>
              </a:ext>
            </a:extLst>
          </p:cNvPr>
          <p:cNvSpPr txBox="1"/>
          <p:nvPr/>
        </p:nvSpPr>
        <p:spPr>
          <a:xfrm>
            <a:off x="500293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9439D1-9A58-DB94-02EB-6097D248B9CB}"/>
              </a:ext>
            </a:extLst>
          </p:cNvPr>
          <p:cNvSpPr txBox="1"/>
          <p:nvPr/>
        </p:nvSpPr>
        <p:spPr>
          <a:xfrm>
            <a:off x="7042876" y="340565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9" name="yt_shape_12599"/>
          <p:cNvSpPr txBox="1"/>
          <p:nvPr/>
        </p:nvSpPr>
        <p:spPr>
          <a:xfrm>
            <a:off x="540000" y="900000"/>
            <a:ext cx="577401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AF79F91-0BE2-7538-FE2D-E9E7E22C1D4B}"/>
              </a:ext>
            </a:extLst>
          </p:cNvPr>
          <p:cNvSpPr txBox="1"/>
          <p:nvPr/>
        </p:nvSpPr>
        <p:spPr>
          <a:xfrm>
            <a:off x="3583714" y="1328682"/>
            <a:ext cx="123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1C9C27F-2188-4632-7674-6D868E890803}"/>
              </a:ext>
            </a:extLst>
          </p:cNvPr>
          <p:cNvSpPr txBox="1"/>
          <p:nvPr/>
        </p:nvSpPr>
        <p:spPr>
          <a:xfrm>
            <a:off x="3536089" y="1804170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A76423-FDE3-726C-7860-1485194F039F}"/>
              </a:ext>
            </a:extLst>
          </p:cNvPr>
          <p:cNvSpPr txBox="1"/>
          <p:nvPr/>
        </p:nvSpPr>
        <p:spPr>
          <a:xfrm>
            <a:off x="4423502" y="2279658"/>
            <a:ext cx="17723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03" name="yt_shape_12603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去括号化简</a:t>
            </a:r>
          </a:p>
        </p:txBody>
      </p:sp>
      <p:sp>
        <p:nvSpPr>
          <p:cNvPr id="12604" name="yt_shape_12604"/>
          <p:cNvSpPr txBox="1"/>
          <p:nvPr/>
        </p:nvSpPr>
        <p:spPr>
          <a:xfrm>
            <a:off x="540000" y="1389434"/>
            <a:ext cx="68400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05" name="yt_table_126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090495"/>
              </p:ext>
            </p:extLst>
          </p:nvPr>
        </p:nvGraphicFramePr>
        <p:xfrm>
          <a:off x="540056" y="1868737"/>
          <a:ext cx="8943341" cy="475488"/>
        </p:xfrm>
        <a:graphic>
          <a:graphicData uri="http://schemas.openxmlformats.org/drawingml/2006/table">
            <a:tbl>
              <a:tblPr/>
              <a:tblGrid>
                <a:gridCol w="2641918">
                  <a:extLst>
                    <a:ext uri="{9D8B030D-6E8A-4147-A177-3AD203B41FA5}">
                      <a16:colId xmlns:a16="http://schemas.microsoft.com/office/drawing/2014/main" val="10596"/>
                    </a:ext>
                  </a:extLst>
                </a:gridCol>
                <a:gridCol w="2795905">
                  <a:extLst>
                    <a:ext uri="{9D8B030D-6E8A-4147-A177-3AD203B41FA5}">
                      <a16:colId xmlns:a16="http://schemas.microsoft.com/office/drawing/2014/main" val="1059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98"/>
                    </a:ext>
                  </a:extLst>
                </a:gridCol>
                <a:gridCol w="1404938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9"/>
                  </a:ext>
                </a:extLst>
              </a:tr>
            </a:tbl>
          </a:graphicData>
        </a:graphic>
      </p:graphicFrame>
      <p:sp>
        <p:nvSpPr>
          <p:cNvPr id="12607" name="yt_shape_12607"/>
          <p:cNvSpPr txBox="1"/>
          <p:nvPr/>
        </p:nvSpPr>
        <p:spPr>
          <a:xfrm>
            <a:off x="540000" y="2394908"/>
            <a:ext cx="56169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608" name="yt_shape_12608"/>
          <p:cNvSpPr txBox="1"/>
          <p:nvPr/>
        </p:nvSpPr>
        <p:spPr>
          <a:xfrm>
            <a:off x="540000" y="2874211"/>
            <a:ext cx="4158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609" name="yt_shape_12609"/>
          <p:cNvSpPr txBox="1"/>
          <p:nvPr/>
        </p:nvSpPr>
        <p:spPr>
          <a:xfrm>
            <a:off x="540000" y="3353514"/>
            <a:ext cx="385041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610" name="yt_shape_12610"/>
          <p:cNvSpPr txBox="1"/>
          <p:nvPr/>
        </p:nvSpPr>
        <p:spPr>
          <a:xfrm>
            <a:off x="540000" y="4312949"/>
            <a:ext cx="54566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611" name="yt_shape_12611"/>
          <p:cNvSpPr txBox="1"/>
          <p:nvPr/>
        </p:nvSpPr>
        <p:spPr>
          <a:xfrm>
            <a:off x="540000" y="4792252"/>
            <a:ext cx="499495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872031">
            <a:extLst>
              <a:ext uri="{FF2B5EF4-FFF2-40B4-BE49-F238E27FC236}">
                <a16:creationId xmlns:a16="http://schemas.microsoft.com/office/drawing/2014/main" id="{AA26773E-E9FD-6EFE-6B6A-1EF0626228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E6876B-0FB7-A5D3-0CCC-FA3A1230489A}"/>
              </a:ext>
            </a:extLst>
          </p:cNvPr>
          <p:cNvSpPr txBox="1"/>
          <p:nvPr/>
        </p:nvSpPr>
        <p:spPr>
          <a:xfrm>
            <a:off x="6393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D1FCB30-C520-27E2-4528-95A3B67064E5}"/>
              </a:ext>
            </a:extLst>
          </p:cNvPr>
          <p:cNvSpPr txBox="1"/>
          <p:nvPr/>
        </p:nvSpPr>
        <p:spPr>
          <a:xfrm>
            <a:off x="449989" y="3306708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1CB3ED-279A-717B-B1D8-4F66D16DD822}"/>
              </a:ext>
            </a:extLst>
          </p:cNvPr>
          <p:cNvSpPr txBox="1"/>
          <p:nvPr/>
        </p:nvSpPr>
        <p:spPr>
          <a:xfrm>
            <a:off x="449989" y="3782196"/>
            <a:ext cx="14770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503D87-CDDC-374A-5886-FD31EA14ED8A}"/>
              </a:ext>
            </a:extLst>
          </p:cNvPr>
          <p:cNvSpPr txBox="1"/>
          <p:nvPr/>
        </p:nvSpPr>
        <p:spPr>
          <a:xfrm>
            <a:off x="449989" y="4745446"/>
            <a:ext cx="512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6964E69-9107-6808-7E00-9A7FCF0F5A01}"/>
              </a:ext>
            </a:extLst>
          </p:cNvPr>
          <p:cNvSpPr txBox="1"/>
          <p:nvPr/>
        </p:nvSpPr>
        <p:spPr>
          <a:xfrm>
            <a:off x="449989" y="5220934"/>
            <a:ext cx="20438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3" name="yt_shape_12613"/>
          <p:cNvSpPr txBox="1"/>
          <p:nvPr/>
        </p:nvSpPr>
        <p:spPr>
          <a:xfrm>
            <a:off x="540000" y="1391854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去括号错误的是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14" name="yt_table_126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777929"/>
              </p:ext>
            </p:extLst>
          </p:nvPr>
        </p:nvGraphicFramePr>
        <p:xfrm>
          <a:off x="540056" y="1871157"/>
          <a:ext cx="6705600" cy="1901952"/>
        </p:xfrm>
        <a:graphic>
          <a:graphicData uri="http://schemas.openxmlformats.org/drawingml/2006/table">
            <a:tbl>
              <a:tblPr/>
              <a:tblGrid>
                <a:gridCol w="6705600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1B0A9F4-C153-0118-2049-61D4B85A2E5F}"/>
              </a:ext>
            </a:extLst>
          </p:cNvPr>
          <p:cNvSpPr txBox="1"/>
          <p:nvPr/>
        </p:nvSpPr>
        <p:spPr>
          <a:xfrm>
            <a:off x="7536589" y="134504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612" name="yt_shape_12612"/>
          <p:cNvSpPr txBox="1"/>
          <p:nvPr/>
        </p:nvSpPr>
        <p:spPr>
          <a:xfrm>
            <a:off x="540000" y="908720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去括号时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因漏乘或符号错误而出错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7" name="yt_shape_1261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16" name="yt_image_1261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9" name="yt_shape_12619"/>
          <p:cNvSpPr txBox="1"/>
          <p:nvPr/>
        </p:nvSpPr>
        <p:spPr>
          <a:xfrm>
            <a:off x="540000" y="1482165"/>
            <a:ext cx="49388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620" name="yt_table_126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655919"/>
              </p:ext>
            </p:extLst>
          </p:nvPr>
        </p:nvGraphicFramePr>
        <p:xfrm>
          <a:off x="540056" y="1961468"/>
          <a:ext cx="6813868" cy="950976"/>
        </p:xfrm>
        <a:graphic>
          <a:graphicData uri="http://schemas.openxmlformats.org/drawingml/2006/table">
            <a:tbl>
              <a:tblPr/>
              <a:tblGrid>
                <a:gridCol w="3864293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949575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55"/>
                  </a:ext>
                </a:extLst>
              </a:tr>
            </a:tbl>
          </a:graphicData>
        </a:graphic>
      </p:graphicFrame>
      <p:sp>
        <p:nvSpPr>
          <p:cNvPr id="12622" name="yt_shape_12622"/>
          <p:cNvSpPr txBox="1"/>
          <p:nvPr/>
        </p:nvSpPr>
        <p:spPr>
          <a:xfrm>
            <a:off x="540119" y="2963022"/>
            <a:ext cx="11492915" cy="4659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89C073-AAD0-C80D-A200-AF7C662F169E}"/>
              </a:ext>
            </a:extLst>
          </p:cNvPr>
          <p:cNvSpPr txBox="1"/>
          <p:nvPr/>
        </p:nvSpPr>
        <p:spPr>
          <a:xfrm>
            <a:off x="4528277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136209-FBBD-3715-0748-9024939C22F6}"/>
              </a:ext>
            </a:extLst>
          </p:cNvPr>
          <p:cNvSpPr txBox="1"/>
          <p:nvPr/>
        </p:nvSpPr>
        <p:spPr>
          <a:xfrm>
            <a:off x="8873382" y="291621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4" name="yt_shape_12624"/>
          <p:cNvSpPr txBox="1"/>
          <p:nvPr/>
        </p:nvSpPr>
        <p:spPr>
          <a:xfrm>
            <a:off x="540000" y="900000"/>
            <a:ext cx="10812584" cy="56973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信阳潢川县校级期中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已知长方形的长是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宽比长少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521e,isEnd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求长方形的宽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长方形的宽为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求长方形的周长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长方形的周长是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BB0C0F-9814-123F-A8DC-3C5EB56C2AB2}"/>
              </a:ext>
            </a:extLst>
          </p:cNvPr>
          <p:cNvSpPr txBox="1"/>
          <p:nvPr/>
        </p:nvSpPr>
        <p:spPr>
          <a:xfrm>
            <a:off x="449989" y="2275465"/>
            <a:ext cx="513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DBA829-A3F1-C05B-3FCB-DA3F62BC311A}"/>
              </a:ext>
            </a:extLst>
          </p:cNvPr>
          <p:cNvSpPr txBox="1"/>
          <p:nvPr/>
        </p:nvSpPr>
        <p:spPr>
          <a:xfrm>
            <a:off x="449989" y="2750953"/>
            <a:ext cx="2847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B1412E-DDA2-A289-34D0-61A519D1AC09}"/>
              </a:ext>
            </a:extLst>
          </p:cNvPr>
          <p:cNvSpPr txBox="1"/>
          <p:nvPr/>
        </p:nvSpPr>
        <p:spPr>
          <a:xfrm>
            <a:off x="449989" y="3226441"/>
            <a:ext cx="158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93F0A58-1495-38A6-0243-1F18FD3E6C50}"/>
              </a:ext>
            </a:extLst>
          </p:cNvPr>
          <p:cNvSpPr txBox="1"/>
          <p:nvPr/>
        </p:nvSpPr>
        <p:spPr>
          <a:xfrm>
            <a:off x="449989" y="3701929"/>
            <a:ext cx="4569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长方形的宽为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779EB0-063E-256F-DF54-40AC445C7D53}"/>
              </a:ext>
            </a:extLst>
          </p:cNvPr>
          <p:cNvSpPr txBox="1"/>
          <p:nvPr/>
        </p:nvSpPr>
        <p:spPr>
          <a:xfrm>
            <a:off x="449989" y="4652905"/>
            <a:ext cx="579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D70DD88-0ABC-7445-191C-5B87FC5EFB08}"/>
              </a:ext>
            </a:extLst>
          </p:cNvPr>
          <p:cNvSpPr txBox="1"/>
          <p:nvPr/>
        </p:nvSpPr>
        <p:spPr>
          <a:xfrm>
            <a:off x="449989" y="5128393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1755E36-BBEB-5862-5139-D5B490CAE0F4}"/>
              </a:ext>
            </a:extLst>
          </p:cNvPr>
          <p:cNvSpPr txBox="1"/>
          <p:nvPr/>
        </p:nvSpPr>
        <p:spPr>
          <a:xfrm>
            <a:off x="449989" y="5603881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9E2CB01-0E8A-D98E-036A-1DF80D89A38F}"/>
              </a:ext>
            </a:extLst>
          </p:cNvPr>
          <p:cNvSpPr txBox="1"/>
          <p:nvPr/>
        </p:nvSpPr>
        <p:spPr>
          <a:xfrm>
            <a:off x="449989" y="6079369"/>
            <a:ext cx="51791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长方形的周长是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0" name="yt_shape_1263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629" name="yt_image_126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2" name="yt_shape_12632"/>
          <p:cNvSpPr txBox="1"/>
          <p:nvPr/>
        </p:nvSpPr>
        <p:spPr>
          <a:xfrm>
            <a:off x="540119" y="14313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6bfe"/>
              </a:rPr>
              <a:t>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633" name="yt_image_126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37456" y="2543176"/>
            <a:ext cx="4117086" cy="25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35" name="yt_shape_12635"/>
          <p:cNvSpPr txBox="1"/>
          <p:nvPr/>
        </p:nvSpPr>
        <p:spPr>
          <a:xfrm>
            <a:off x="540000" y="2851082"/>
            <a:ext cx="823622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8E706FE-1CBF-9900-061C-7A1CC7AE5B2F}"/>
              </a:ext>
            </a:extLst>
          </p:cNvPr>
          <p:cNvSpPr txBox="1"/>
          <p:nvPr/>
        </p:nvSpPr>
        <p:spPr>
          <a:xfrm>
            <a:off x="449989" y="2804276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F392CE-BF05-C379-E4B3-7BEEC0B4FD83}"/>
              </a:ext>
            </a:extLst>
          </p:cNvPr>
          <p:cNvSpPr txBox="1"/>
          <p:nvPr/>
        </p:nvSpPr>
        <p:spPr>
          <a:xfrm>
            <a:off x="497614" y="3279764"/>
            <a:ext cx="615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C9B7C3-84C9-9EE3-9E6B-6A251B557C6F}"/>
              </a:ext>
            </a:extLst>
          </p:cNvPr>
          <p:cNvSpPr txBox="1"/>
          <p:nvPr/>
        </p:nvSpPr>
        <p:spPr>
          <a:xfrm>
            <a:off x="449989" y="3755252"/>
            <a:ext cx="8336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376DB8-0B1A-EE3B-F4D9-30E00E0C98B0}"/>
              </a:ext>
            </a:extLst>
          </p:cNvPr>
          <p:cNvSpPr txBox="1"/>
          <p:nvPr/>
        </p:nvSpPr>
        <p:spPr>
          <a:xfrm>
            <a:off x="449989" y="4230740"/>
            <a:ext cx="4679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F542878-7D2D-17E0-6724-30B66AE1C9D7}"/>
              </a:ext>
            </a:extLst>
          </p:cNvPr>
          <p:cNvSpPr txBox="1"/>
          <p:nvPr/>
        </p:nvSpPr>
        <p:spPr>
          <a:xfrm>
            <a:off x="449989" y="470622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6" name="yt_shape_12636"/>
          <p:cNvSpPr txBox="1"/>
          <p:nvPr/>
        </p:nvSpPr>
        <p:spPr>
          <a:xfrm>
            <a:off x="540119" y="908720"/>
            <a:ext cx="1102848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方法归纳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去括号时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除了要注意正、负号的变号问题外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9af6e"/>
              </a:rPr>
              <a:t>还要注意运用乘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法分配律时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不要漏乘括号里的项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728667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1088</Words>
  <Application>Microsoft Office PowerPoint</Application>
  <PresentationFormat>宽屏</PresentationFormat>
  <Paragraphs>94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2024-07-30T03:07:28Z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