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26" r:id="rId4"/>
    <p:sldId id="304" r:id="rId5"/>
    <p:sldId id="306" r:id="rId6"/>
    <p:sldId id="307" r:id="rId7"/>
    <p:sldId id="311" r:id="rId8"/>
    <p:sldId id="312" r:id="rId9"/>
    <p:sldId id="315" r:id="rId10"/>
    <p:sldId id="318" r:id="rId11"/>
    <p:sldId id="319" r:id="rId12"/>
    <p:sldId id="320" r:id="rId13"/>
    <p:sldId id="323" r:id="rId14"/>
    <p:sldId id="327" r:id="rId15"/>
    <p:sldId id="325" r:id="rId16"/>
    <p:sldId id="256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gs" Target="tags/tag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00.png"/><Relationship Id="rId7" Type="http://schemas.openxmlformats.org/officeDocument/2006/relationships/image" Target="../media/image2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10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17" name="yt_shape_12017"/>
          <p:cNvSpPr txBox="1"/>
          <p:nvPr/>
        </p:nvSpPr>
        <p:spPr>
          <a:xfrm>
            <a:off x="540000" y="900000"/>
            <a:ext cx="2375074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858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16" name="yt_image_12016" title="H_41.85">
            <a:extLst>
              <a:ext uri="">
                <a16:creationId xmlns:a14="http://schemas.microsoft.com/office/drawing/2010/main" xmlns:mc="http://schemas.openxmlformats.org/markup-compatibility/2006" xmlns:m="http://schemas.openxmlformats.org/officeDocument/2006/math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50008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2019" name="yt_shape_12019"/>
              <p:cNvSpPr txBox="1"/>
              <p:nvPr/>
            </p:nvSpPr>
            <p:spPr>
              <a:xfrm>
                <a:off x="540000" y="1482165"/>
                <a:ext cx="6582443" cy="4644477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有理数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d>
                              <m:dPr>
                                <m:begChr m:val="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有理数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的分类</m:t>
                                    </m:r>
                                  </m:e>
                                </m:eqArr>
                              </m:e>
                            </m:d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按整数和分数分</m:t>
                                    </m:r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整数　</m:t>
                                                </m:r>
                                              </m:e>
                                            </m:ba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分数　</m:t>
                                                </m:r>
                                              </m:e>
                                            </m:bar>
                                          </m:e>
                                        </m:eqArr>
                                      </m:e>
                                    </m:d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按正数和负数分</m:t>
                                    </m:r>
                                    <m:d>
                                      <m:dPr>
                                        <m:begChr m:val="{"/>
                                        <m:endChr m:val=""/>
                                        <m:ctrlPr>
                                          <a:rPr lang="en-US" altLang="zh-CN" sz="2400" b="0" i="1">
                                            <a:solidFill>
                                              <a:srgbClr val="010000"/>
                                            </a:solidFill>
                                            <a:effectLst/>
                                            <a:latin typeface="Cambria Math" panose="02040503050406030204" pitchFamily="18" charset="0"/>
                                            <a:ea typeface="Cambria Math" panose="02040503050406030204" pitchFamily="48" charset="0"/>
                                          </a:rPr>
                                        </m:ctrlPr>
                                      </m:dPr>
                                      <m:e>
                                        <m:eqArr>
                                          <m:eqArrPr>
                                            <m:ctrlP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18" charset="0"/>
                                                <a:ea typeface="Cambria Math" panose="02040503050406030204" pitchFamily="48" charset="0"/>
                                              </a:rPr>
                                            </m:ctrlPr>
                                          </m:eqArrPr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正有理数　</m:t>
                                                </m:r>
                                              </m:e>
                                            </m:ba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a:rPr lang="en-US" altLang="zh-CN" sz="2400" b="0" i="1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Cambria Math" panose="02040503050406030204" pitchFamily="48" charset="0"/>
                                                    <a:ea typeface="Cambria Math" panose="02040503050406030204" pitchFamily="48" charset="0"/>
                                                  </a:rPr>
                                                  <m:t>0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</m:e>
                                            </m:bar>
                                          </m:e>
                                          <m:e>
                                            <m:r>
                                              <a:rPr lang="en-US" altLang="zh-CN" sz="2400" b="0" i="1">
                                                <a:solidFill>
                                                  <a:srgbClr val="010000"/>
                                                </a:solidFill>
                                                <a:effectLst/>
                                                <a:latin typeface="Cambria Math" panose="02040503050406030204" pitchFamily="48" charset="0"/>
                                                <a:ea typeface="Cambria Math" panose="02040503050406030204" pitchFamily="48" charset="0"/>
                                              </a:rPr>
                                              <m:t>&amp;</m:t>
                                            </m:r>
                                            <m:bar>
                                              <m:barPr>
                                                <m:ctrlPr>
                                                  <a:rPr lang="en-US" altLang="zh-CN" sz="2400" b="0" i="1">
                                                    <a:solidFill>
                                                      <a:srgbClr val="010000"/>
                                                    </a:solidFill>
                                                    <a:effectLst/>
                                                    <a:latin typeface="Cambria Math" panose="02040503050406030204" pitchFamily="18" charset="0"/>
                                                    <a:ea typeface="Cambria Math" panose="02040503050406030204" pitchFamily="48" charset="0"/>
                                                  </a:rPr>
                                                </m:ctrlPr>
                                              </m:barPr>
                                              <m:e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>
                                                    <a:solidFill>
                                                      <a:srgbClr val="FE0000"/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　</m:t>
                                                </m:r>
                                                <m:r>
                                                  <m:rPr>
                                                    <m:nor/>
                                                  </m:rPr>
                                                  <a:rPr lang="zh-CN" altLang="zh-CN" sz="2400" b="0" i="0" smtClean="0">
                                                    <a:solidFill>
                                                      <a:srgbClr val="FE0000">
                                                        <a:alpha val="0"/>
                                                      </a:srgbClr>
                                                    </a:solidFill>
                                                    <a:effectLst/>
                                                    <a:latin typeface="Times New Roman" panose="02040503050406030204" pitchFamily="48" charset="0"/>
                                                    <a:ea typeface="宋体" panose="02040503050406030204" pitchFamily="48" charset="0"/>
                                                  </a:rPr>
                                                  <m:t>负有理数　</m:t>
                                                </m:r>
                                              </m:e>
                                            </m:bar>
                                          </m:e>
                                        </m:eqArr>
                                      </m:e>
                                    </m:d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数轴三要素：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原点　</m:t>
                                </m:r>
                              </m:e>
                            </m:ba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、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正方向　</m:t>
                                </m:r>
                              </m:e>
                            </m:ba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、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bar>
                              <m:barPr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barPr>
                              <m:e>
                                <m:r>
                                  <m:rPr>
                                    <m:nor/>
                                  </m:rPr>
                                  <a:rPr lang="zh-CN" altLang="zh-CN" sz="2400" b="0" i="0">
                                    <a:solidFill>
                                      <a:srgbClr val="FE0000"/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　</m:t>
                                </m:r>
                                <m:r>
                                  <m:rPr>
                                    <m:nor/>
                                  </m:rPr>
                                  <a:rPr lang="zh-CN" altLang="zh-CN" sz="2400" b="0" i="0" smtClean="0">
                                    <a:solidFill>
                                      <a:srgbClr val="FE0000">
                                        <a:alpha val="0"/>
                                      </a:srgbClr>
                                    </a:solidFill>
                                    <a:effectLst/>
                                    <a:latin typeface="Times New Roman" panose="02040503050406030204" pitchFamily="48" charset="0"/>
                                    <a:ea typeface="宋体" panose="02040503050406030204" pitchFamily="48" charset="0"/>
                                  </a:rPr>
                                  <m:t>单位长度　</m:t>
                                </m:r>
                              </m:e>
                            </m:ba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绝对值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——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利用绝对值比较大小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12019" name="yt_shape_12019" descr="{&quot;rangeId&quot;:24,&quot;mathAnswerShape&quot;:1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482165"/>
                <a:ext cx="6582443" cy="4644477"/>
              </a:xfrm>
              <a:prstGeom prst="rect">
                <a:avLst/>
              </a:prstGeom>
              <a:blipFill>
                <a:blip r:embed="rId3"/>
                <a:stretch>
                  <a:fillRect l="-28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52733E2-29E9-4AFB-9059-78850E8B45AE}"/>
                  </a:ext>
                </a:extLst>
              </p:cNvPr>
              <p:cNvSpPr txBox="1"/>
              <p:nvPr/>
            </p:nvSpPr>
            <p:spPr>
              <a:xfrm>
                <a:off x="5417404" y="1630876"/>
                <a:ext cx="1094486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整数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2" name="文本框 1" descr="{'rangeId': 24, 'mathAnswerShape': 1, 'IsSplitBraceMath': 1}">
                <a:extLst>
                  <a:ext uri="{FF2B5EF4-FFF2-40B4-BE49-F238E27FC236}">
                    <a16:creationId xmlns:a16="http://schemas.microsoft.com/office/drawing/2014/main" id="{F52733E2-29E9-4AFB-9059-78850E8B45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404" y="1630876"/>
                <a:ext cx="1094486" cy="45943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735EA647-9B86-662F-FC79-AB90CBBA48EC}"/>
                  </a:ext>
                </a:extLst>
              </p:cNvPr>
              <p:cNvSpPr txBox="1"/>
              <p:nvPr/>
            </p:nvSpPr>
            <p:spPr>
              <a:xfrm>
                <a:off x="5417404" y="2184786"/>
                <a:ext cx="10944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分数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3" name="文本框 2" descr="{'rangeId': 24, 'mathAnswerShape': 1, 'IsSplitBraceMath': 1}">
                <a:extLst>
                  <a:ext uri="{FF2B5EF4-FFF2-40B4-BE49-F238E27FC236}">
                    <a16:creationId xmlns:a16="http://schemas.microsoft.com/office/drawing/2014/main" id="{735EA647-9B86-662F-FC79-AB90CBBA48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17404" y="2184786"/>
                <a:ext cx="1094486" cy="45943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77A1D01F-886E-BCD6-2D5F-B72E6C496ECA}"/>
                  </a:ext>
                </a:extLst>
              </p:cNvPr>
              <p:cNvSpPr txBox="1"/>
              <p:nvPr/>
            </p:nvSpPr>
            <p:spPr>
              <a:xfrm>
                <a:off x="5444772" y="2842265"/>
                <a:ext cx="17040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正有理数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4" name="文本框 3" descr="{'rangeId': 24, 'mathAnswerShape': 1, 'IsSplitBraceMath': 1}">
                <a:extLst>
                  <a:ext uri="{FF2B5EF4-FFF2-40B4-BE49-F238E27FC236}">
                    <a16:creationId xmlns:a16="http://schemas.microsoft.com/office/drawing/2014/main" id="{77A1D01F-886E-BCD6-2D5F-B72E6C496E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772" y="2842265"/>
                <a:ext cx="1704086" cy="45943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40A7022-EAA0-09D3-3498-24A20C74126F}"/>
                  </a:ext>
                </a:extLst>
              </p:cNvPr>
              <p:cNvSpPr txBox="1"/>
              <p:nvPr/>
            </p:nvSpPr>
            <p:spPr>
              <a:xfrm>
                <a:off x="5444772" y="3396176"/>
                <a:ext cx="653161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altLang="zh-CN" sz="2400" b="0" i="1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Cambria Math" panose="02040503050406030204" pitchFamily="48" charset="0"/>
                          <a:ea typeface="Cambria Math" panose="02040503050406030204" pitchFamily="48" charset="0"/>
                        </a:rPr>
                        <m:t>0</m:t>
                      </m:r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5" name="文本框 4" descr="{'rangeId': 24, 'mathAnswerShape': 1, 'IsSplitBraceMath': 1}">
                <a:extLst>
                  <a:ext uri="{FF2B5EF4-FFF2-40B4-BE49-F238E27FC236}">
                    <a16:creationId xmlns:a16="http://schemas.microsoft.com/office/drawing/2014/main" id="{840A7022-EAA0-09D3-3498-24A20C7412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772" y="3396176"/>
                <a:ext cx="653161" cy="45943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8647AB0-8A7B-32DC-185F-9417BCE393B8}"/>
                  </a:ext>
                </a:extLst>
              </p:cNvPr>
              <p:cNvSpPr txBox="1"/>
              <p:nvPr/>
            </p:nvSpPr>
            <p:spPr>
              <a:xfrm>
                <a:off x="5444772" y="3950086"/>
                <a:ext cx="17040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负有理数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6" name="文本框 5" descr="{'rangeId': 24, 'mathAnswerShape': 1, 'IsSplitBraceMath': 1}">
                <a:extLst>
                  <a:ext uri="{FF2B5EF4-FFF2-40B4-BE49-F238E27FC236}">
                    <a16:creationId xmlns:a16="http://schemas.microsoft.com/office/drawing/2014/main" id="{68647AB0-8A7B-32DC-185F-9417BCE393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772" y="3950086"/>
                <a:ext cx="1704086" cy="45943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730E5A00-F4A9-E2E3-C5FD-88220F795110}"/>
                  </a:ext>
                </a:extLst>
              </p:cNvPr>
              <p:cNvSpPr txBox="1"/>
              <p:nvPr/>
            </p:nvSpPr>
            <p:spPr>
              <a:xfrm>
                <a:off x="3706650" y="4598739"/>
                <a:ext cx="109448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原点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7" name="文本框 6" descr="{'rangeId': 24, 'mathAnswerShape': 1, 'IsSplitBraceMath': 1}">
                <a:extLst>
                  <a:ext uri="{FF2B5EF4-FFF2-40B4-BE49-F238E27FC236}">
                    <a16:creationId xmlns:a16="http://schemas.microsoft.com/office/drawing/2014/main" id="{730E5A00-F4A9-E2E3-C5FD-88220F7951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6650" y="4598739"/>
                <a:ext cx="1094487" cy="459435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86CE6000-36D0-8EAB-00BE-205DB6E62B91}"/>
                  </a:ext>
                </a:extLst>
              </p:cNvPr>
              <p:cNvSpPr txBox="1"/>
              <p:nvPr/>
            </p:nvSpPr>
            <p:spPr>
              <a:xfrm>
                <a:off x="5230650" y="4598739"/>
                <a:ext cx="1399287" cy="45943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正方向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8" name="文本框 7" descr="{'rangeId': 24, 'mathAnswerShape': 1, 'IsSplitBraceMath': 1}">
                <a:extLst>
                  <a:ext uri="{FF2B5EF4-FFF2-40B4-BE49-F238E27FC236}">
                    <a16:creationId xmlns:a16="http://schemas.microsoft.com/office/drawing/2014/main" id="{86CE6000-36D0-8EAB-00BE-205DB6E62B9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0650" y="4598739"/>
                <a:ext cx="1399287" cy="459435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96D057CD-6BAA-8366-1492-A7D605F34E0A}"/>
                  </a:ext>
                </a:extLst>
              </p:cNvPr>
              <p:cNvSpPr txBox="1"/>
              <p:nvPr/>
            </p:nvSpPr>
            <p:spPr>
              <a:xfrm>
                <a:off x="1877850" y="5152649"/>
                <a:ext cx="1704086" cy="45943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kumimoji="0" lang="zh-CN" altLang="zh-CN" sz="2400" b="0" i="0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Times New Roman" panose="02040503050406030204" pitchFamily="48" charset="0"/>
                          <a:ea typeface="宋体" panose="02040503050406030204" pitchFamily="48" charset="0"/>
                        </a:rPr>
                        <m:t>单位长度　</m:t>
                      </m:r>
                    </m:oMath>
                  </m:oMathPara>
                </a14:m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m="http://schemas.openxmlformats.org/officeDocument/2006/math" xmlns:a16="http://schemas.microsoft.com/office/drawing/2014/main" xmlns="">
          <p:sp>
            <p:nvSpPr>
              <p:cNvPr id="9" name="文本框 8" descr="{'rangeId': 24, 'mathAnswerShape': 1, 'IsSplitBraceMath': 1}">
                <a:extLst>
                  <a:ext uri="{FF2B5EF4-FFF2-40B4-BE49-F238E27FC236}">
                    <a16:creationId xmlns:a16="http://schemas.microsoft.com/office/drawing/2014/main" id="{96D057CD-6BAA-8366-1492-A7D605F34E0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7850" y="5152649"/>
                <a:ext cx="1704086" cy="459436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75" name="yt_shape_12075"/>
          <p:cNvSpPr txBox="1"/>
          <p:nvPr/>
        </p:nvSpPr>
        <p:spPr>
          <a:xfrm>
            <a:off x="540119" y="900000"/>
            <a:ext cx="11492915" cy="2829172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一辆出租车在一条东西走向的街道上行驶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这辆出租车连续送客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ed747,isEnd"/>
              </a:rPr>
              <a:t>次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向东行驶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次向西行驶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向东平均每次行驶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10km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向西平均每次行驶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7km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该出租车连续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次送客后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停在何处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？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该出租车一共行驶了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</a:t>
            </a:r>
            <a:r>
              <a:rPr sz="1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千米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规定向东为正方向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该出租车连续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次送客后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停在出发地西边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4km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处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EED3433-F141-AFF6-6F58-293BD730FBEC}"/>
              </a:ext>
            </a:extLst>
          </p:cNvPr>
          <p:cNvSpPr txBox="1"/>
          <p:nvPr/>
        </p:nvSpPr>
        <p:spPr>
          <a:xfrm>
            <a:off x="4260108" y="227965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164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FD56EAE-B33D-E324-49BC-3746874E312A}"/>
              </a:ext>
            </a:extLst>
          </p:cNvPr>
          <p:cNvSpPr txBox="1"/>
          <p:nvPr/>
        </p:nvSpPr>
        <p:spPr>
          <a:xfrm>
            <a:off x="450108" y="2755146"/>
            <a:ext cx="9255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规定向东为正方向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678B917-507D-3BAE-5F4B-67C9D8698273}"/>
              </a:ext>
            </a:extLst>
          </p:cNvPr>
          <p:cNvSpPr txBox="1"/>
          <p:nvPr/>
        </p:nvSpPr>
        <p:spPr>
          <a:xfrm>
            <a:off x="450108" y="3230634"/>
            <a:ext cx="75794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该出租车连续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次送客后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停在出发地西边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4km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处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1" name="yt_shape_12081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80" name="yt_image_12080" title="H_41.85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3" name="yt_shape_12083"/>
          <p:cNvSpPr txBox="1"/>
          <p:nvPr/>
        </p:nvSpPr>
        <p:spPr>
          <a:xfrm>
            <a:off x="540120" y="1482165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有理数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在数轴上对应点的位置如图所示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5d74c"/>
              </a:rPr>
              <a:t>下列式子正确的是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85" name="yt_table_12085_skip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6226114"/>
              </p:ext>
            </p:extLst>
          </p:nvPr>
        </p:nvGraphicFramePr>
        <p:xfrm>
          <a:off x="540056" y="2441600"/>
          <a:ext cx="7040880" cy="950976"/>
        </p:xfrm>
        <a:graphic>
          <a:graphicData uri="http://schemas.openxmlformats.org/drawingml/2006/table">
            <a:tbl>
              <a:tblPr/>
              <a:tblGrid>
                <a:gridCol w="3986530">
                  <a:extLst>
                    <a:ext uri="{9D8B030D-6E8A-4147-A177-3AD203B41FA5}">
                      <a16:colId xmlns:a16="http://schemas.microsoft.com/office/drawing/2014/main" val="10441"/>
                    </a:ext>
                  </a:extLst>
                </a:gridCol>
                <a:gridCol w="3054350">
                  <a:extLst>
                    <a:ext uri="{9D8B030D-6E8A-4147-A177-3AD203B41FA5}">
                      <a16:colId xmlns:a16="http://schemas.microsoft.com/office/drawing/2014/main" val="1044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0"/>
                  </a:ext>
                </a:extLst>
              </a:tr>
            </a:tbl>
          </a:graphicData>
        </a:graphic>
      </p:graphicFrame>
      <p:pic>
        <p:nvPicPr>
          <p:cNvPr id="12084" name="yt_image_12084_skip" title="H_23.31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99430" y="2441600"/>
            <a:ext cx="2450592" cy="296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87" name="yt_shape_12087"/>
          <p:cNvSpPr txBox="1"/>
          <p:nvPr/>
        </p:nvSpPr>
        <p:spPr>
          <a:xfrm>
            <a:off x="540119" y="344315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sz="24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</a:t>
            </a:r>
            <a:r>
              <a:rPr sz="16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b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sym typeface="W:6.005039,H:37.44"/>
              </a:rPr>
            </a:b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</a:t>
            </a:r>
            <a:r>
              <a:rPr sz="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7CA0139-0BE1-6DBD-B90B-F7817589B052}"/>
              </a:ext>
            </a:extLst>
          </p:cNvPr>
          <p:cNvSpPr txBox="1"/>
          <p:nvPr/>
        </p:nvSpPr>
        <p:spPr>
          <a:xfrm>
            <a:off x="1059709" y="1910847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A0DB04F-8FEB-F6B7-E3B2-A47799FA0A61}"/>
              </a:ext>
            </a:extLst>
          </p:cNvPr>
          <p:cNvSpPr txBox="1"/>
          <p:nvPr/>
        </p:nvSpPr>
        <p:spPr>
          <a:xfrm>
            <a:off x="10584707" y="3396349"/>
            <a:ext cx="71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  <a:sym typeface="_⨹_1_d2b30"/>
              </a:rPr>
              <a:t>或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FE53F83-0D3B-4D83-72FA-CD0B5449B9EE}"/>
              </a:ext>
            </a:extLst>
          </p:cNvPr>
          <p:cNvSpPr txBox="1"/>
          <p:nvPr/>
        </p:nvSpPr>
        <p:spPr>
          <a:xfrm>
            <a:off x="450108" y="387183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9" name="yt_shape_12089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88" name="yt_image_12088" title="H_41.85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91" name="yt_shape_12091"/>
          <p:cNvSpPr txBox="1"/>
          <p:nvPr/>
        </p:nvSpPr>
        <p:spPr>
          <a:xfrm>
            <a:off x="540119" y="1482165"/>
            <a:ext cx="11111999" cy="1372299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永城市实验中学期中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袋大米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以每袋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千克为标准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8_b4ff5"/>
              </a:rPr>
              <a:t>超过或不足的千克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数分别用正负数来表示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记录如下表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graphicFrame>
        <p:nvGraphicFramePr>
          <p:cNvPr id="12093" name="yt_table_12093" title="H_126.72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4532288"/>
              </p:ext>
            </p:extLst>
          </p:nvPr>
        </p:nvGraphicFramePr>
        <p:xfrm>
          <a:off x="540000" y="2943216"/>
          <a:ext cx="11111993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505194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09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26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37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337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337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337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337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与标准质量的差值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单位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：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千克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  <a:sym typeface="_⨹_1_5c4d8"/>
                        </a:rPr>
                        <a:t>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袋数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095" name="yt_shape_12095"/>
          <p:cNvSpPr txBox="1"/>
          <p:nvPr/>
        </p:nvSpPr>
        <p:spPr>
          <a:xfrm>
            <a:off x="540000" y="4174164"/>
            <a:ext cx="10618291" cy="2349041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袋大米中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最重的一袋比最轻的一袋重多少千克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因为最重的一袋重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最轻的一袋重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袋大米中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最重的一袋比最轻的一袋重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最重的一袋比最轻的一袋重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4B643FA9-ED88-79C8-7804-3E4725D71888}"/>
              </a:ext>
            </a:extLst>
          </p:cNvPr>
          <p:cNvSpPr txBox="1"/>
          <p:nvPr/>
        </p:nvSpPr>
        <p:spPr>
          <a:xfrm>
            <a:off x="449989" y="4602846"/>
            <a:ext cx="10695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因为最重的一袋重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最轻的一袋重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0C1AC-0628-CB7D-A096-265029061E07}"/>
              </a:ext>
            </a:extLst>
          </p:cNvPr>
          <p:cNvSpPr txBox="1"/>
          <p:nvPr/>
        </p:nvSpPr>
        <p:spPr>
          <a:xfrm>
            <a:off x="449989" y="5078334"/>
            <a:ext cx="6580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袋大米中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最重的一袋比最轻的一袋重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E114D4-62EC-FA5E-B83F-CBF825899D65}"/>
              </a:ext>
            </a:extLst>
          </p:cNvPr>
          <p:cNvSpPr txBox="1"/>
          <p:nvPr/>
        </p:nvSpPr>
        <p:spPr>
          <a:xfrm>
            <a:off x="449989" y="5553822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CE92C74-4C94-C875-60A0-5FECC6CEDCD4}"/>
              </a:ext>
            </a:extLst>
          </p:cNvPr>
          <p:cNvSpPr txBox="1"/>
          <p:nvPr/>
        </p:nvSpPr>
        <p:spPr>
          <a:xfrm>
            <a:off x="449989" y="6029310"/>
            <a:ext cx="5818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最重的一袋比最轻的一袋重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97" name="yt_shape_12097"/>
          <p:cNvSpPr txBox="1"/>
          <p:nvPr/>
        </p:nvSpPr>
        <p:spPr>
          <a:xfrm>
            <a:off x="540119" y="900000"/>
            <a:ext cx="11492915" cy="474969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与标准重量比较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袋大米总计超过多少千克或不足多少千克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  <a:sym typeface="_⨹_1_2f8d6"/>
              </a:rPr>
              <a:t>＋</a:t>
            </a:r>
            <a:b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</a:b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袋大米总计超过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千克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若大米每千克售价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出售这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袋大米可卖多少元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？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25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503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5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答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出售这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袋大米可卖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3021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元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1658341-0349-29A8-55E1-CDCC87FE15A3}"/>
              </a:ext>
            </a:extLst>
          </p:cNvPr>
          <p:cNvSpPr txBox="1"/>
          <p:nvPr/>
        </p:nvSpPr>
        <p:spPr>
          <a:xfrm>
            <a:off x="450108" y="1328682"/>
            <a:ext cx="108480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  <a:sym typeface="_⨹_1_2f8d6"/>
              </a:rPr>
              <a:t>＋</a:t>
            </a:r>
            <a:b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</a:b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55AEAF-3425-F449-DEB4-082C69B6BB63}"/>
              </a:ext>
            </a:extLst>
          </p:cNvPr>
          <p:cNvSpPr txBox="1"/>
          <p:nvPr/>
        </p:nvSpPr>
        <p:spPr>
          <a:xfrm>
            <a:off x="450108" y="1804170"/>
            <a:ext cx="3380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054CDEB-F595-0E2B-3208-BB4C0E711CD3}"/>
              </a:ext>
            </a:extLst>
          </p:cNvPr>
          <p:cNvSpPr txBox="1"/>
          <p:nvPr/>
        </p:nvSpPr>
        <p:spPr>
          <a:xfrm>
            <a:off x="450108" y="2279658"/>
            <a:ext cx="459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袋大米总计超过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千克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592D68-7912-5479-44C5-EA3026D6C504}"/>
              </a:ext>
            </a:extLst>
          </p:cNvPr>
          <p:cNvSpPr txBox="1"/>
          <p:nvPr/>
        </p:nvSpPr>
        <p:spPr>
          <a:xfrm>
            <a:off x="450108" y="3230634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F6DC37A-E6D1-3B2F-ADF6-137FCAF401A4}"/>
              </a:ext>
            </a:extLst>
          </p:cNvPr>
          <p:cNvSpPr txBox="1"/>
          <p:nvPr/>
        </p:nvSpPr>
        <p:spPr>
          <a:xfrm>
            <a:off x="450108" y="3706122"/>
            <a:ext cx="2770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BE5C5BB-B1B4-D166-E4B1-CA6004EB7528}"/>
              </a:ext>
            </a:extLst>
          </p:cNvPr>
          <p:cNvSpPr txBox="1"/>
          <p:nvPr/>
        </p:nvSpPr>
        <p:spPr>
          <a:xfrm>
            <a:off x="450108" y="4181610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503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0384D9A-E604-3E99-5629-2D160BEFCAA4}"/>
              </a:ext>
            </a:extLst>
          </p:cNvPr>
          <p:cNvSpPr txBox="1"/>
          <p:nvPr/>
        </p:nvSpPr>
        <p:spPr>
          <a:xfrm>
            <a:off x="450108" y="465709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681A439-FE53-017C-C7CE-C6947914372E}"/>
              </a:ext>
            </a:extLst>
          </p:cNvPr>
          <p:cNvSpPr txBox="1"/>
          <p:nvPr/>
        </p:nvSpPr>
        <p:spPr>
          <a:xfrm>
            <a:off x="450108" y="5132586"/>
            <a:ext cx="4599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答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出售这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袋大米可卖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102" name="yt_shape_12102"/>
              <p:cNvSpPr txBox="1"/>
              <p:nvPr/>
            </p:nvSpPr>
            <p:spPr>
              <a:xfrm>
                <a:off x="540119" y="900000"/>
                <a:ext cx="11492915" cy="3850221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可令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_⨹_1_c5a8e"/>
                  </a:rPr>
                  <a:t>＋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因此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仿照以上推理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  <a:sym typeface="_⨹_3_528ad"/>
                  </a:rPr>
                  <a:t>计算出</a:t>
                </a:r>
                <a:b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</a:b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令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则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故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S</a:t>
                </a:r>
                <a:r>
                  <a:rPr lang="en-US" altLang="zh-CN" sz="15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2026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即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＋…＋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的值为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2026</m:t>
                            </m:r>
                          </m:sup>
                        </m:sSup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102" name="yt_shape_12102" descr="{&quot;rangeId&quot;:23,&quot;hasSerialNum&quot;:1,&quot;pageBreak&quot;:true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900000"/>
                <a:ext cx="11492915" cy="3850221"/>
              </a:xfrm>
              <a:prstGeom prst="rect">
                <a:avLst/>
              </a:prstGeom>
              <a:blipFill>
                <a:blip r:embed="rId2"/>
                <a:stretch>
                  <a:fillRect l="-1645" t="-1426" b="-17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1DE10153-20A4-32C7-1608-8DE515F2EB4E}"/>
              </a:ext>
            </a:extLst>
          </p:cNvPr>
          <p:cNvSpPr txBox="1"/>
          <p:nvPr/>
        </p:nvSpPr>
        <p:spPr>
          <a:xfrm>
            <a:off x="450108" y="2279658"/>
            <a:ext cx="57109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令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985623F-68D8-F6C5-5DC8-22EC0A6DF8F7}"/>
              </a:ext>
            </a:extLst>
          </p:cNvPr>
          <p:cNvSpPr txBox="1"/>
          <p:nvPr/>
        </p:nvSpPr>
        <p:spPr>
          <a:xfrm>
            <a:off x="450108" y="2755146"/>
            <a:ext cx="53553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则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S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＋…＋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30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2026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0A73DF9D-A334-A7B6-8230-CD25778D5180}"/>
                  </a:ext>
                </a:extLst>
              </p:cNvPr>
              <p:cNvSpPr txBox="1"/>
              <p:nvPr/>
            </p:nvSpPr>
            <p:spPr>
              <a:xfrm>
                <a:off x="450108" y="3230634"/>
                <a:ext cx="4939093" cy="8326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S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2026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, 'hasSerialNum': 1, 'pageBreak': True}">
                <a:extLst>
                  <a:ext uri="{FF2B5EF4-FFF2-40B4-BE49-F238E27FC236}">
                    <a16:creationId xmlns:a16="http://schemas.microsoft.com/office/drawing/2014/main" id="{0A73DF9D-A334-A7B6-8230-CD25778D518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230634"/>
                <a:ext cx="4939093" cy="832689"/>
              </a:xfrm>
              <a:prstGeom prst="rect">
                <a:avLst/>
              </a:prstGeom>
              <a:blipFill>
                <a:blip r:embed="rId3"/>
                <a:stretch>
                  <a:fillRect l="-1975" r="-1975" b="-438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2CFFC36-BECE-5CEF-F585-FECE026B6612}"/>
                  </a:ext>
                </a:extLst>
              </p:cNvPr>
              <p:cNvSpPr txBox="1"/>
              <p:nvPr/>
            </p:nvSpPr>
            <p:spPr>
              <a:xfrm>
                <a:off x="450108" y="3969711"/>
                <a:ext cx="6272593" cy="79008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即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＋…＋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30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sSup>
                          <m:sSup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e>
                          <m:sup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2026</m:t>
                            </m:r>
                          </m:sup>
                        </m:sSup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3, 'hasSerialNum': 1, 'pageBreak': True}">
                <a:extLst>
                  <a:ext uri="{FF2B5EF4-FFF2-40B4-BE49-F238E27FC236}">
                    <a16:creationId xmlns:a16="http://schemas.microsoft.com/office/drawing/2014/main" id="{82CFFC36-BECE-5CEF-F585-FECE026B6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969711"/>
                <a:ext cx="6272593" cy="790080"/>
              </a:xfrm>
              <a:prstGeom prst="rect">
                <a:avLst/>
              </a:prstGeom>
              <a:blipFill>
                <a:blip r:embed="rId4"/>
                <a:stretch>
                  <a:fillRect l="-1555" r="-1458" b="-69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21" name="yt_shape_12021"/>
              <p:cNvSpPr txBox="1"/>
              <p:nvPr/>
            </p:nvSpPr>
            <p:spPr>
              <a:xfrm>
                <a:off x="540000" y="900000"/>
                <a:ext cx="5750677" cy="245400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00000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有理数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有理数的大小比较</m:t>
                            </m:r>
                            <m:d>
                              <m:dPr>
                                <m:begChr m:val="{"/>
                                <m:endChr m:val=""/>
                                <m:ctrlPr>
                                  <a:rPr lang="en-US" altLang="zh-CN" sz="2400" b="0" i="1">
                                    <a:solidFill>
                                      <a:srgbClr val="010000"/>
                                    </a:solidFill>
                                    <a:effectLst/>
                                    <a:latin typeface="Cambria Math" panose="02040503050406030204" pitchFamily="18" charset="0"/>
                                    <a:ea typeface="Cambria Math" panose="02040503050406030204" pitchFamily="48" charset="0"/>
                                  </a:rPr>
                                </m:ctrlPr>
                              </m:dPr>
                              <m:e>
                                <m:eqArr>
                                  <m:eqArrPr>
                                    <m:ctrlP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18" charset="0"/>
                                        <a:ea typeface="Cambria Math" panose="02040503050406030204" pitchFamily="48" charset="0"/>
                                      </a:rPr>
                                    </m:ctrlPr>
                                  </m:eqArrPr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利用法则比较</m:t>
                                    </m:r>
                                  </m:e>
                                  <m:e>
                                    <m:r>
                                      <a:rPr lang="en-US" altLang="zh-CN" sz="2400" b="0" i="1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Cambria Math" panose="02040503050406030204" pitchFamily="48" charset="0"/>
                                        <a:ea typeface="Cambria Math" panose="02040503050406030204" pitchFamily="48" charset="0"/>
                                      </a:rPr>
                                      <m:t>&amp;</m:t>
                                    </m:r>
                                    <m:r>
                                      <m:rPr>
                                        <m:nor/>
                                      </m:rPr>
                                      <a:rPr lang="zh-CN" altLang="zh-CN" sz="2400" b="0" i="0">
                                        <a:solidFill>
                                          <a:srgbClr val="010000"/>
                                        </a:solidFill>
                                        <a:effectLst/>
                                        <a:latin typeface="Times New Roman" panose="02040503050406030204" pitchFamily="48" charset="0"/>
                                        <a:ea typeface="宋体" panose="02040503050406030204" pitchFamily="48" charset="0"/>
                                      </a:rPr>
                                      <m:t>借助数轴比较</m:t>
                                    </m:r>
                                  </m:e>
                                </m:eqArr>
                              </m:e>
                            </m:d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有理数的运算：加减、乘除、乘方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科学记数法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近似数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——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精确度</m:t>
                            </m:r>
                          </m:e>
                          <m:e>
                            <m:r>
                              <a:rPr lang="en-US" altLang="zh-CN" sz="2400" b="0" i="1">
                                <a:solidFill>
                                  <a:srgbClr val="01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m:rPr>
                                <m:nor/>
                              </m:rPr>
                              <a:rPr lang="zh-CN" altLang="zh-CN" sz="2400" b="0" i="0">
                                <a:solidFill>
                                  <a:srgbClr val="010000"/>
                                </a:solidFill>
                                <a:effectLst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用计算器进行计算</m:t>
                            </m:r>
                          </m:e>
                        </m:eqArr>
                      </m:e>
                    </m:d>
                  </m:oMath>
                </a14:m>
                <a:endPara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楷体" pitchFamily="24"/>
                </a:endParaRPr>
              </a:p>
            </p:txBody>
          </p:sp>
        </mc:Choice>
        <mc:Fallback xmlns="">
          <p:sp>
            <p:nvSpPr>
              <p:cNvPr id="12021" name="yt_shape_12021" descr="{&quot;rangeId&quot;:25,&quot;color&quot;:&quot;B&quot;,&quot;IsSplitBraceMath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5750677" cy="2454005"/>
              </a:xfrm>
              <a:prstGeom prst="rect">
                <a:avLst/>
              </a:prstGeom>
              <a:blipFill>
                <a:blip r:embed="rId2"/>
                <a:stretch>
                  <a:fillRect l="-32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4" name="yt_shape_12024"/>
          <p:cNvSpPr txBox="1"/>
          <p:nvPr/>
        </p:nvSpPr>
        <p:spPr>
          <a:xfrm>
            <a:off x="540000" y="900000"/>
            <a:ext cx="2365840" cy="477247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650" b="0" i="0" u="none" spc="-2650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  <a:r>
              <a:rPr lang="en-US" altLang="zh-CN" sz="2650" b="0" i="0" u="none" spc="17786">
                <a:solidFill>
                  <a:srgbClr val="1EE3CF"/>
                </a:solidFill>
                <a:effectLst/>
                <a:latin typeface="Times New Roman" pitchFamily="26"/>
                <a:ea typeface="宋体" pitchFamily="26"/>
              </a:rPr>
              <a:t> </a:t>
            </a:r>
          </a:p>
        </p:txBody>
      </p:sp>
      <p:pic>
        <p:nvPicPr>
          <p:cNvPr id="12023" name="yt_image_1202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2340864" cy="531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026" name="yt_shape_12026"/>
          <p:cNvSpPr txBox="1"/>
          <p:nvPr/>
        </p:nvSpPr>
        <p:spPr>
          <a:xfrm>
            <a:off x="540000" y="1482165"/>
            <a:ext cx="3448060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有理数及其分类</a:t>
            </a:r>
          </a:p>
        </p:txBody>
      </p:sp>
      <p:sp>
        <p:nvSpPr>
          <p:cNvPr id="12027" name="yt_shape_12027"/>
          <p:cNvSpPr txBox="1"/>
          <p:nvPr/>
        </p:nvSpPr>
        <p:spPr>
          <a:xfrm>
            <a:off x="540119" y="1971599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湖南省中考改编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月球表面的白天平均温度零上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126℃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88f8a"/>
              </a:rPr>
              <a:t>夜间平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均温度零下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150℃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应记作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28" name="yt_table_1202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3648492"/>
              </p:ext>
            </p:extLst>
          </p:nvPr>
        </p:nvGraphicFramePr>
        <p:xfrm>
          <a:off x="540056" y="2931034"/>
          <a:ext cx="5148580" cy="950976"/>
        </p:xfrm>
        <a:graphic>
          <a:graphicData uri="http://schemas.openxmlformats.org/drawingml/2006/table">
            <a:tbl>
              <a:tblPr/>
              <a:tblGrid>
                <a:gridCol w="3040380">
                  <a:extLst>
                    <a:ext uri="{9D8B030D-6E8A-4147-A177-3AD203B41FA5}">
                      <a16:colId xmlns:a16="http://schemas.microsoft.com/office/drawing/2014/main" val="10415"/>
                    </a:ext>
                  </a:extLst>
                </a:gridCol>
                <a:gridCol w="2108200">
                  <a:extLst>
                    <a:ext uri="{9D8B030D-6E8A-4147-A177-3AD203B41FA5}">
                      <a16:colId xmlns:a16="http://schemas.microsoft.com/office/drawing/2014/main" val="104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150℃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276℃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39"/>
                  </a:ext>
                </a:extLst>
              </a:tr>
            </a:tbl>
          </a:graphicData>
        </a:graphic>
      </p:graphicFrame>
      <p:pic>
        <p:nvPicPr>
          <p:cNvPr id="3" name="yt_shape_1722145792437">
            <a:extLst>
              <a:ext uri="{FF2B5EF4-FFF2-40B4-BE49-F238E27FC236}">
                <a16:creationId xmlns:a16="http://schemas.microsoft.com/office/drawing/2014/main" id="{A16D4395-2FC8-D96C-3C51-82E7260ABD0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534969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DF4AFEAB-0475-EC0E-5158-3CD48430E78A}"/>
              </a:ext>
            </a:extLst>
          </p:cNvPr>
          <p:cNvSpPr txBox="1"/>
          <p:nvPr/>
        </p:nvSpPr>
        <p:spPr>
          <a:xfrm>
            <a:off x="4572846" y="2400281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30" name="yt_shape_12030"/>
              <p:cNvSpPr txBox="1"/>
              <p:nvPr/>
            </p:nvSpPr>
            <p:spPr>
              <a:xfrm>
                <a:off x="540000" y="900000"/>
                <a:ext cx="10916450" cy="27528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把下列各数填在相应的横线上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），－｜－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，－（＋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％，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2022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），－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分数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3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                       </a:t>
                </a:r>
                <a:r>
                  <a:rPr sz="7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                           </a:t>
                </a:r>
                <a:r>
                  <a:rPr sz="1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；</a:t>
                </a:r>
              </a:p>
              <a:p>
                <a:pPr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非负整数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sz="22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20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                                                  </a:t>
                </a:r>
                <a:r>
                  <a:rPr sz="1400" u="sng">
                    <a:solidFill>
                      <a:srgbClr val="000000"/>
                    </a:solidFill>
                    <a:uFill>
                      <a:solidFill>
                        <a:srgbClr val="000000"/>
                      </a:solidFill>
                    </a:uFill>
                    <a:latin typeface="Times New Roman"/>
                  </a:rPr>
                  <a:t> </a:t>
                </a:r>
                <a:r>
                  <a:rPr sz="100" spc="-100">
                    <a:latin typeface="Times New Roman"/>
                  </a:rPr>
                  <a:t>⁠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  <a:sym typeface=",isEnd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30" name="yt_shape_120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10916450" cy="2752869"/>
              </a:xfrm>
              <a:prstGeom prst="rect">
                <a:avLst/>
              </a:prstGeom>
              <a:blipFill>
                <a:blip r:embed="rId2"/>
                <a:stretch>
                  <a:fillRect l="-1732" t="-1996" r="-726" b="-5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78DA55-2EC6-DD01-198C-CE77D979EF4E}"/>
                  </a:ext>
                </a:extLst>
              </p:cNvPr>
              <p:cNvSpPr txBox="1"/>
              <p:nvPr/>
            </p:nvSpPr>
            <p:spPr>
              <a:xfrm>
                <a:off x="1669189" y="1844824"/>
                <a:ext cx="6418961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－｜－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｜，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，－（＋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％，－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278DA55-2EC6-DD01-198C-CE77D979EF4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9189" y="1844824"/>
                <a:ext cx="6418961" cy="769061"/>
              </a:xfrm>
              <a:prstGeom prst="rect">
                <a:avLst/>
              </a:prstGeom>
              <a:blipFill>
                <a:blip r:embed="rId3"/>
                <a:stretch>
                  <a:fillRect l="-151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94537CB3-DF5F-0FFB-3A0E-7AAB8164E03A}"/>
              </a:ext>
            </a:extLst>
          </p:cNvPr>
          <p:cNvSpPr txBox="1"/>
          <p:nvPr/>
        </p:nvSpPr>
        <p:spPr>
          <a:xfrm>
            <a:off x="1669189" y="2636912"/>
            <a:ext cx="490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CCA111E-164B-9C3A-C187-33C19A24EF91}"/>
              </a:ext>
            </a:extLst>
          </p:cNvPr>
          <p:cNvSpPr txBox="1"/>
          <p:nvPr/>
        </p:nvSpPr>
        <p:spPr>
          <a:xfrm>
            <a:off x="2278789" y="3127041"/>
            <a:ext cx="3228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2022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，－（－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37" name="yt_shape_12037"/>
          <p:cNvSpPr txBox="1"/>
          <p:nvPr/>
        </p:nvSpPr>
        <p:spPr>
          <a:xfrm>
            <a:off x="540000" y="900000"/>
            <a:ext cx="529471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数轴、相反数、绝对值、倒数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038" name="yt_shape_12038"/>
              <p:cNvSpPr txBox="1"/>
              <p:nvPr/>
            </p:nvSpPr>
            <p:spPr>
              <a:xfrm>
                <a:off x="540000" y="1389434"/>
                <a:ext cx="11028660" cy="64120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青海省中考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若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则有理数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在数轴上对应的点的位置是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038" name="yt_shape_12038" descr="{&quot;rangeId&quot;:6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11028660" cy="641201"/>
              </a:xfrm>
              <a:prstGeom prst="rect">
                <a:avLst/>
              </a:prstGeom>
              <a:blipFill>
                <a:blip r:embed="rId2"/>
                <a:stretch>
                  <a:fillRect l="-1714" r="-719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040" name="yt_shape_12040"/>
          <p:cNvSpPr txBox="1"/>
          <p:nvPr/>
        </p:nvSpPr>
        <p:spPr>
          <a:xfrm>
            <a:off x="540000" y="2081423"/>
            <a:ext cx="4932441" cy="5132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85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85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</a:p>
        </p:txBody>
      </p:sp>
      <p:sp>
        <p:nvSpPr>
          <p:cNvPr id="12042" name="yt_shape_12042"/>
          <p:cNvSpPr txBox="1"/>
          <p:nvPr/>
        </p:nvSpPr>
        <p:spPr>
          <a:xfrm>
            <a:off x="540000" y="3128515"/>
            <a:ext cx="4932441" cy="513282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85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	</a:t>
            </a:r>
            <a:r>
              <a:rPr lang="en-US" altLang="zh-CN" sz="2850" b="0" i="0" u="none">
                <a:solidFill>
                  <a:srgbClr val="1EE3CF"/>
                </a:solidFill>
                <a:effectLst/>
                <a:latin typeface="Times New Roman" pitchFamily="28"/>
                <a:ea typeface="Times New Roman" pitchFamily="28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         </a:t>
            </a:r>
            <a:r>
              <a:rPr lang="en-US" altLang="zh-CN" sz="2200" b="0" i="0" u="none">
                <a:solidFill>
                  <a:srgbClr val="1EE3CF"/>
                </a:solidFill>
                <a:effectLst/>
                <a:latin typeface="Times New Roman" pitchFamily="22"/>
                <a:ea typeface="宋体" pitchFamily="22"/>
                <a:sym typeface=""/>
              </a:rPr>
              <a:t> </a:t>
            </a:r>
          </a:p>
        </p:txBody>
      </p:sp>
      <p:sp>
        <p:nvSpPr>
          <p:cNvPr id="12044" name="yt_shape_12044"/>
          <p:cNvSpPr txBox="1"/>
          <p:nvPr/>
        </p:nvSpPr>
        <p:spPr>
          <a:xfrm>
            <a:off x="540000" y="4175607"/>
            <a:ext cx="5975995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山西省中考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的相反数是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45" name="yt_table_12045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2253227"/>
                  </p:ext>
                </p:extLst>
              </p:nvPr>
            </p:nvGraphicFramePr>
            <p:xfrm>
              <a:off x="540056" y="4654910"/>
              <a:ext cx="8471853" cy="635572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41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42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6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0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045" name="yt_table_12045" descr="{&quot;rangeId&quot;:7,&quot;type&quot;:&quot;Option&quot;}" title="H_50.04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082253227"/>
                  </p:ext>
                </p:extLst>
              </p:nvPr>
            </p:nvGraphicFramePr>
            <p:xfrm>
              <a:off x="540056" y="4654910"/>
              <a:ext cx="8471853" cy="635572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417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418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19"/>
                        </a:ext>
                      </a:extLst>
                    </a:gridCol>
                    <a:gridCol w="1152525">
                      <a:extLst>
                        <a:ext uri="{9D8B030D-6E8A-4147-A177-3AD203B41FA5}">
                          <a16:colId xmlns:a16="http://schemas.microsoft.com/office/drawing/2014/main" val="10420"/>
                        </a:ext>
                      </a:extLst>
                    </a:gridCol>
                  </a:tblGrid>
                  <a:tr h="635572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00746" r="-145274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6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635979" b="-161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0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2046" name="yt_shape_12046"/>
          <p:cNvSpPr txBox="1"/>
          <p:nvPr/>
        </p:nvSpPr>
        <p:spPr>
          <a:xfrm>
            <a:off x="540000" y="5341129"/>
            <a:ext cx="536044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广州市中考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的倒数是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047" name="yt_table_12047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68164738"/>
                  </p:ext>
                </p:extLst>
              </p:nvPr>
            </p:nvGraphicFramePr>
            <p:xfrm>
              <a:off x="540056" y="5820432"/>
              <a:ext cx="8505191" cy="635000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42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2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1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p14="http://schemas.microsoft.com/office/powerpoint/2010/main" xmlns="">
          <p:graphicFrame>
            <p:nvGraphicFramePr>
              <p:cNvPr id="12047" name="yt_table_12047" descr="{&quot;rangeId&quot;:8,&quot;type&quot;:&quot;Option&quot;}" title="H_50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68164738"/>
                  </p:ext>
                </p:extLst>
              </p:nvPr>
            </p:nvGraphicFramePr>
            <p:xfrm>
              <a:off x="540056" y="5820432"/>
              <a:ext cx="8505191" cy="635000"/>
            </p:xfrm>
            <a:graphic>
              <a:graphicData uri="http://schemas.openxmlformats.org/drawingml/2006/table">
                <a:tbl>
                  <a:tblPr/>
                  <a:tblGrid>
                    <a:gridCol w="2465705">
                      <a:extLst>
                        <a:ext uri="{9D8B030D-6E8A-4147-A177-3AD203B41FA5}">
                          <a16:colId xmlns:a16="http://schemas.microsoft.com/office/drawing/2014/main" val="10421"/>
                        </a:ext>
                      </a:extLst>
                    </a:gridCol>
                    <a:gridCol w="2448243">
                      <a:extLst>
                        <a:ext uri="{9D8B030D-6E8A-4147-A177-3AD203B41FA5}">
                          <a16:colId xmlns:a16="http://schemas.microsoft.com/office/drawing/2014/main" val="10422"/>
                        </a:ext>
                      </a:extLst>
                    </a:gridCol>
                    <a:gridCol w="2405380">
                      <a:extLst>
                        <a:ext uri="{9D8B030D-6E8A-4147-A177-3AD203B41FA5}">
                          <a16:colId xmlns:a16="http://schemas.microsoft.com/office/drawing/2014/main" val="10423"/>
                        </a:ext>
                      </a:extLst>
                    </a:gridCol>
                    <a:gridCol w="1185863">
                      <a:extLst>
                        <a:ext uri="{9D8B030D-6E8A-4147-A177-3AD203B41FA5}">
                          <a16:colId xmlns:a16="http://schemas.microsoft.com/office/drawing/2014/main" val="10424"/>
                        </a:ext>
                      </a:extLst>
                    </a:gridCol>
                  </a:tblGrid>
                  <a:tr h="635000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r="-244691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746" r="-146517" b="-161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45792518">
            <a:extLst>
              <a:ext uri="{FF2B5EF4-FFF2-40B4-BE49-F238E27FC236}">
                <a16:creationId xmlns:a16="http://schemas.microsoft.com/office/drawing/2014/main" id="{06EB52CA-D2FE-1729-4A01-F5DE1BB47BD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pic>
        <p:nvPicPr>
          <p:cNvPr id="5" name="yt_shape_1722145792591">
            <a:extLst>
              <a:ext uri="{FF2B5EF4-FFF2-40B4-BE49-F238E27FC236}">
                <a16:creationId xmlns:a16="http://schemas.microsoft.com/office/drawing/2014/main" id="{AD5C964E-841A-7C92-D329-EBA1104DDC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2127159"/>
            <a:ext cx="2141727" cy="416846"/>
          </a:xfrm>
          <a:prstGeom prst="rect">
            <a:avLst/>
          </a:prstGeom>
        </p:spPr>
      </p:pic>
      <p:pic>
        <p:nvPicPr>
          <p:cNvPr id="7" name="yt_shape_1722145792616">
            <a:extLst>
              <a:ext uri="{FF2B5EF4-FFF2-40B4-BE49-F238E27FC236}">
                <a16:creationId xmlns:a16="http://schemas.microsoft.com/office/drawing/2014/main" id="{C1156658-4C46-1F0F-0830-F6B3FAA3E13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2127159"/>
            <a:ext cx="2141727" cy="416846"/>
          </a:xfrm>
          <a:prstGeom prst="rect">
            <a:avLst/>
          </a:prstGeom>
        </p:spPr>
      </p:pic>
      <p:pic>
        <p:nvPicPr>
          <p:cNvPr id="9" name="yt_shape_1722145792687">
            <a:extLst>
              <a:ext uri="{FF2B5EF4-FFF2-40B4-BE49-F238E27FC236}">
                <a16:creationId xmlns:a16="http://schemas.microsoft.com/office/drawing/2014/main" id="{157A110E-7D86-EAE5-73DE-28D4D1AADB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3174251"/>
            <a:ext cx="2141727" cy="416846"/>
          </a:xfrm>
          <a:prstGeom prst="rect">
            <a:avLst/>
          </a:prstGeom>
        </p:spPr>
      </p:pic>
      <p:pic>
        <p:nvPicPr>
          <p:cNvPr id="11" name="yt_shape_1722145792711">
            <a:extLst>
              <a:ext uri="{FF2B5EF4-FFF2-40B4-BE49-F238E27FC236}">
                <a16:creationId xmlns:a16="http://schemas.microsoft.com/office/drawing/2014/main" id="{8D83BF8A-2B7F-4596-9475-D2AEAF893E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3200" y="3174251"/>
            <a:ext cx="2141727" cy="416846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C16CE9E-211F-992F-58B4-120B1A17C5E4}"/>
              </a:ext>
            </a:extLst>
          </p:cNvPr>
          <p:cNvSpPr txBox="1"/>
          <p:nvPr/>
        </p:nvSpPr>
        <p:spPr>
          <a:xfrm>
            <a:off x="10541726" y="1342628"/>
            <a:ext cx="400748" cy="72861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5D5ECF-94C9-399D-B3F9-775299406E23}"/>
              </a:ext>
            </a:extLst>
          </p:cNvPr>
          <p:cNvSpPr txBox="1"/>
          <p:nvPr/>
        </p:nvSpPr>
        <p:spPr>
          <a:xfrm>
            <a:off x="5555389" y="412880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411E7C2B-B535-4E2C-CA36-BD2799047D03}"/>
              </a:ext>
            </a:extLst>
          </p:cNvPr>
          <p:cNvSpPr txBox="1"/>
          <p:nvPr/>
        </p:nvSpPr>
        <p:spPr>
          <a:xfrm>
            <a:off x="4945789" y="5294323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yt_shape_10522">
            <a:extLst>
              <a:ext uri="{FF2B5EF4-FFF2-40B4-BE49-F238E27FC236}">
                <a16:creationId xmlns:a16="http://schemas.microsoft.com/office/drawing/2014/main" id="{553BAC9E-9493-8B43-C506-FC1E0F03795F}"/>
              </a:ext>
            </a:extLst>
          </p:cNvPr>
          <p:cNvSpPr txBox="1"/>
          <p:nvPr/>
        </p:nvSpPr>
        <p:spPr>
          <a:xfrm>
            <a:off x="540000" y="2640441"/>
            <a:ext cx="5195960" cy="4360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60068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A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</a:p>
        </p:txBody>
      </p:sp>
      <p:sp>
        <p:nvSpPr>
          <p:cNvPr id="10" name="yt_shape_10524">
            <a:extLst>
              <a:ext uri="{FF2B5EF4-FFF2-40B4-BE49-F238E27FC236}">
                <a16:creationId xmlns:a16="http://schemas.microsoft.com/office/drawing/2014/main" id="{AE6FB7A8-4D93-32C6-3512-A59A1B747D8E}"/>
              </a:ext>
            </a:extLst>
          </p:cNvPr>
          <p:cNvSpPr txBox="1"/>
          <p:nvPr/>
        </p:nvSpPr>
        <p:spPr>
          <a:xfrm>
            <a:off x="540000" y="3606485"/>
            <a:ext cx="5700016" cy="436094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  <a:tabLst>
                <a:tab pos="743254" algn="l"/>
              </a:tabLst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            C</a:t>
            </a:r>
            <a:r>
              <a:rPr lang="en-US" altLang="zh-CN" sz="1200" b="0" i="0" u="none" dirty="0">
                <a:solidFill>
                  <a:srgbClr val="000000"/>
                </a:solidFill>
                <a:effectLst/>
                <a:latin typeface="宋体" pitchFamily="12"/>
                <a:ea typeface="宋体" pitchFamily="12"/>
              </a:rPr>
              <a:t>	                         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D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6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48" name="yt_shape_12048"/>
              <p:cNvSpPr txBox="1"/>
              <p:nvPr/>
            </p:nvSpPr>
            <p:spPr>
              <a:xfrm>
                <a:off x="540000" y="900000"/>
                <a:ext cx="9125896" cy="63889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长沙市期末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如图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数轴上表示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的绝对值的点是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zh-CN" altLang="zh-CN" sz="2400" b="0" i="0" u="none">
                    <a:solidFill>
                      <a:srgbClr val="3D4263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 xmlns:a16="http://schemas.microsoft.com/office/drawing/2014/main" xmlns:p14="http://schemas.microsoft.com/office/powerpoint/2010/main" xmlns="">
          <p:sp>
            <p:nvSpPr>
              <p:cNvPr id="12048" name="yt_shape_12048" descr="{&quot;rangeId&quot;:9,&quot;hasSerialNum&quot;:1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125896" cy="638893"/>
              </a:xfrm>
              <a:prstGeom prst="rect">
                <a:avLst/>
              </a:prstGeom>
              <a:blipFill>
                <a:blip r:embed="rId2"/>
                <a:stretch>
                  <a:fillRect l="-2071" r="-1002" b="-163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051" name="yt_table_12051_skip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74403503"/>
              </p:ext>
            </p:extLst>
          </p:nvPr>
        </p:nvGraphicFramePr>
        <p:xfrm>
          <a:off x="540056" y="2708920"/>
          <a:ext cx="7720966" cy="475488"/>
        </p:xfrm>
        <a:graphic>
          <a:graphicData uri="http://schemas.openxmlformats.org/drawingml/2006/table">
            <a:tbl>
              <a:tblPr/>
              <a:tblGrid>
                <a:gridCol w="2210118">
                  <a:extLst>
                    <a:ext uri="{9D8B030D-6E8A-4147-A177-3AD203B41FA5}">
                      <a16:colId xmlns:a16="http://schemas.microsoft.com/office/drawing/2014/main" val="10425"/>
                    </a:ext>
                  </a:extLst>
                </a:gridCol>
                <a:gridCol w="2141855">
                  <a:extLst>
                    <a:ext uri="{9D8B030D-6E8A-4147-A177-3AD203B41FA5}">
                      <a16:colId xmlns:a16="http://schemas.microsoft.com/office/drawing/2014/main" val="10426"/>
                    </a:ext>
                  </a:extLst>
                </a:gridCol>
                <a:gridCol w="2124393">
                  <a:extLst>
                    <a:ext uri="{9D8B030D-6E8A-4147-A177-3AD203B41FA5}">
                      <a16:colId xmlns:a16="http://schemas.microsoft.com/office/drawing/2014/main" val="10427"/>
                    </a:ext>
                  </a:extLst>
                </a:gridCol>
                <a:gridCol w="1244600">
                  <a:extLst>
                    <a:ext uri="{9D8B030D-6E8A-4147-A177-3AD203B41FA5}">
                      <a16:colId xmlns:a16="http://schemas.microsoft.com/office/drawing/2014/main" val="1042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M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N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P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15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Q</a:t>
                      </a:r>
                      <a:r>
                        <a:rPr lang="en-US" altLang="zh-CN" sz="15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2"/>
                  </a:ext>
                </a:extLst>
              </a:tr>
            </a:tbl>
          </a:graphicData>
        </a:graphic>
      </p:graphicFrame>
      <p:pic>
        <p:nvPicPr>
          <p:cNvPr id="12050" name="yt_image_12050_skip" title="H_53.90866">
            <a:extLst>
              <a:ext uri="">
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00551" y="1781586"/>
            <a:ext cx="3390898" cy="684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EB087C6-8B54-04F8-BB58-DCF8F7EE868A}"/>
              </a:ext>
            </a:extLst>
          </p:cNvPr>
          <p:cNvSpPr txBox="1"/>
          <p:nvPr/>
        </p:nvSpPr>
        <p:spPr>
          <a:xfrm>
            <a:off x="8674826" y="853194"/>
            <a:ext cx="383285" cy="726326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3" name="yt_shape_12053"/>
          <p:cNvSpPr txBox="1"/>
          <p:nvPr/>
        </p:nvSpPr>
        <p:spPr>
          <a:xfrm>
            <a:off x="540000" y="900000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科学记数法及近似数</a:t>
            </a:r>
          </a:p>
        </p:txBody>
      </p:sp>
      <p:sp>
        <p:nvSpPr>
          <p:cNvPr id="12054" name="yt_shape_12054"/>
          <p:cNvSpPr txBox="1"/>
          <p:nvPr/>
        </p:nvSpPr>
        <p:spPr>
          <a:xfrm>
            <a:off x="540119" y="1389434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南阳市期末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用四舍五入法对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8963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取近似数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精确到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01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7_40564"/>
              </a:rPr>
              <a:t>得到的正确结果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5" name="yt_table_12055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99693518"/>
              </p:ext>
            </p:extLst>
          </p:nvPr>
        </p:nvGraphicFramePr>
        <p:xfrm>
          <a:off x="540056" y="2348869"/>
          <a:ext cx="9333866" cy="475488"/>
        </p:xfrm>
        <a:graphic>
          <a:graphicData uri="http://schemas.openxmlformats.org/drawingml/2006/table">
            <a:tbl>
              <a:tblPr/>
              <a:tblGrid>
                <a:gridCol w="2575243">
                  <a:extLst>
                    <a:ext uri="{9D8B030D-6E8A-4147-A177-3AD203B41FA5}">
                      <a16:colId xmlns:a16="http://schemas.microsoft.com/office/drawing/2014/main" val="10429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430"/>
                    </a:ext>
                  </a:extLst>
                </a:gridCol>
                <a:gridCol w="2557780">
                  <a:extLst>
                    <a:ext uri="{9D8B030D-6E8A-4147-A177-3AD203B41FA5}">
                      <a16:colId xmlns:a16="http://schemas.microsoft.com/office/drawing/2014/main" val="10431"/>
                    </a:ext>
                  </a:extLst>
                </a:gridCol>
                <a:gridCol w="1795463">
                  <a:extLst>
                    <a:ext uri="{9D8B030D-6E8A-4147-A177-3AD203B41FA5}">
                      <a16:colId xmlns:a16="http://schemas.microsoft.com/office/drawing/2014/main" val="1043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90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3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896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3"/>
                  </a:ext>
                </a:extLst>
              </a:tr>
            </a:tbl>
          </a:graphicData>
        </a:graphic>
      </p:graphicFrame>
      <p:sp>
        <p:nvSpPr>
          <p:cNvPr id="12057" name="yt_shape_12057"/>
          <p:cNvSpPr txBox="1"/>
          <p:nvPr/>
        </p:nvSpPr>
        <p:spPr>
          <a:xfrm>
            <a:off x="540119" y="2875040"/>
            <a:ext cx="11492915" cy="1388778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8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沈阳市中考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我国自主研发的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500m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口径球面射电望远镜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FAST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d1324"/>
              </a:rPr>
              <a:t>中国天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它的反射面面积约为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250000m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用科学记数法表示数据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250000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1_8924a"/>
              </a:rPr>
              <a:t>为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58" name="yt_table_1205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0004163"/>
              </p:ext>
            </p:extLst>
          </p:nvPr>
        </p:nvGraphicFramePr>
        <p:xfrm>
          <a:off x="540056" y="4314606"/>
          <a:ext cx="7157086" cy="950976"/>
        </p:xfrm>
        <a:graphic>
          <a:graphicData uri="http://schemas.openxmlformats.org/drawingml/2006/table">
            <a:tbl>
              <a:tblPr/>
              <a:tblGrid>
                <a:gridCol w="4980623">
                  <a:extLst>
                    <a:ext uri="{9D8B030D-6E8A-4147-A177-3AD203B41FA5}">
                      <a16:colId xmlns:a16="http://schemas.microsoft.com/office/drawing/2014/main" val="10433"/>
                    </a:ext>
                  </a:extLst>
                </a:gridCol>
                <a:gridCol w="2176463">
                  <a:extLst>
                    <a:ext uri="{9D8B030D-6E8A-4147-A177-3AD203B41FA5}">
                      <a16:colId xmlns:a16="http://schemas.microsoft.com/office/drawing/2014/main" val="1043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0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6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×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10</a:t>
                      </a:r>
                      <a:r>
                        <a:rPr lang="en-US" altLang="zh-CN" sz="2400" b="0" i="0" u="none" baseline="30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5"/>
                  </a:ext>
                </a:extLst>
              </a:tr>
            </a:tbl>
          </a:graphicData>
        </a:graphic>
      </p:graphicFrame>
      <p:pic>
        <p:nvPicPr>
          <p:cNvPr id="3" name="yt_shape_1722145792780">
            <a:extLst>
              <a:ext uri="{FF2B5EF4-FFF2-40B4-BE49-F238E27FC236}">
                <a16:creationId xmlns:a16="http://schemas.microsoft.com/office/drawing/2014/main" id="{017CCFFF-B7C8-9F1D-DF95-11D90093D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BBF5209-A428-1EDF-18A4-516DB056D57B}"/>
              </a:ext>
            </a:extLst>
          </p:cNvPr>
          <p:cNvSpPr txBox="1"/>
          <p:nvPr/>
        </p:nvSpPr>
        <p:spPr>
          <a:xfrm>
            <a:off x="1364508" y="181811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0A8E67C-4FC2-8BF9-8FA8-12AC97B24154}"/>
              </a:ext>
            </a:extLst>
          </p:cNvPr>
          <p:cNvSpPr txBox="1"/>
          <p:nvPr/>
        </p:nvSpPr>
        <p:spPr>
          <a:xfrm>
            <a:off x="1059708" y="377921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60" name="yt_shape_12060"/>
          <p:cNvSpPr txBox="1"/>
          <p:nvPr/>
        </p:nvSpPr>
        <p:spPr>
          <a:xfrm>
            <a:off x="540000" y="900000"/>
            <a:ext cx="406361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有理数的运算及应用</a:t>
            </a:r>
          </a:p>
        </p:txBody>
      </p:sp>
      <p:sp>
        <p:nvSpPr>
          <p:cNvPr id="12061" name="yt_shape_12061"/>
          <p:cNvSpPr txBox="1"/>
          <p:nvPr/>
        </p:nvSpPr>
        <p:spPr>
          <a:xfrm>
            <a:off x="540000" y="1389434"/>
            <a:ext cx="8284319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9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临沂市中考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）－（－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5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的结果是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2062" name="yt_table_12062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9055824"/>
              </p:ext>
            </p:extLst>
          </p:nvPr>
        </p:nvGraphicFramePr>
        <p:xfrm>
          <a:off x="540056" y="1868737"/>
          <a:ext cx="8508272" cy="475488"/>
        </p:xfrm>
        <a:graphic>
          <a:graphicData uri="http://schemas.openxmlformats.org/drawingml/2006/table">
            <a:tbl>
              <a:tblPr/>
              <a:tblGrid>
                <a:gridCol w="2602406">
                  <a:extLst>
                    <a:ext uri="{9D8B030D-6E8A-4147-A177-3AD203B41FA5}">
                      <a16:colId xmlns:a16="http://schemas.microsoft.com/office/drawing/2014/main" val="10435"/>
                    </a:ext>
                  </a:extLst>
                </a:gridCol>
                <a:gridCol w="2276744">
                  <a:extLst>
                    <a:ext uri="{9D8B030D-6E8A-4147-A177-3AD203B41FA5}">
                      <a16:colId xmlns:a16="http://schemas.microsoft.com/office/drawing/2014/main" val="10436"/>
                    </a:ext>
                  </a:extLst>
                </a:gridCol>
                <a:gridCol w="2430751">
                  <a:extLst>
                    <a:ext uri="{9D8B030D-6E8A-4147-A177-3AD203B41FA5}">
                      <a16:colId xmlns:a16="http://schemas.microsoft.com/office/drawing/2014/main" val="10437"/>
                    </a:ext>
                  </a:extLst>
                </a:gridCol>
                <a:gridCol w="1198371">
                  <a:extLst>
                    <a:ext uri="{9D8B030D-6E8A-4147-A177-3AD203B41FA5}">
                      <a16:colId xmlns:a16="http://schemas.microsoft.com/office/drawing/2014/main" val="1043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12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46"/>
                  </a:ext>
                </a:extLst>
              </a:tr>
            </a:tbl>
          </a:graphicData>
        </a:graphic>
      </p:graphicFrame>
      <p:sp>
        <p:nvSpPr>
          <p:cNvPr id="12064" name="yt_shape_12064"/>
          <p:cNvSpPr txBox="1"/>
          <p:nvPr/>
        </p:nvSpPr>
        <p:spPr>
          <a:xfrm>
            <a:off x="540000" y="2394908"/>
            <a:ext cx="8763618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10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南阳宛城区期末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下面各组数中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相等的一组是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2065" name="yt_table_12065" title="H_88.43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8519086"/>
                  </p:ext>
                </p:extLst>
              </p:nvPr>
            </p:nvGraphicFramePr>
            <p:xfrm>
              <a:off x="540057" y="2874211"/>
              <a:ext cx="7860200" cy="1123125"/>
            </p:xfrm>
            <a:graphic>
              <a:graphicData uri="http://schemas.openxmlformats.org/drawingml/2006/table">
                <a:tbl>
                  <a:tblPr/>
                  <a:tblGrid>
                    <a:gridCol w="4914663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2945537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B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15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sSup>
                                    <m:sSup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2</m:t>
                                      </m:r>
                                    </m:e>
                                    <m:sup>
                                      <m: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sup>
                                  </m:sSup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1500" b="0" i="1" dirty="0">
                              <a:solidFill>
                                <a:srgbClr val="010000"/>
                              </a:solidFill>
                              <a:effectLst/>
                              <a:latin typeface="Times New Roman" panose="02040503050406030204" pitchFamily="48" charset="0"/>
                              <a:ea typeface="Cambria Math" panose="02040503050406030204" pitchFamily="48" charset="0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2065" name="yt_table_12065" title="H_88.435036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108519086"/>
                  </p:ext>
                </p:extLst>
              </p:nvPr>
            </p:nvGraphicFramePr>
            <p:xfrm>
              <a:off x="540057" y="2874211"/>
              <a:ext cx="7860200" cy="1123125"/>
            </p:xfrm>
            <a:graphic>
              <a:graphicData uri="http://schemas.openxmlformats.org/drawingml/2006/table">
                <a:tbl>
                  <a:tblPr/>
                  <a:tblGrid>
                    <a:gridCol w="4914663">
                      <a:extLst>
                        <a:ext uri="{9D8B030D-6E8A-4147-A177-3AD203B41FA5}">
                          <a16:colId xmlns:a16="http://schemas.microsoft.com/office/drawing/2014/main" val="10439"/>
                        </a:ext>
                      </a:extLst>
                    </a:gridCol>
                    <a:gridCol w="2945537">
                      <a:extLst>
                        <a:ext uri="{9D8B030D-6E8A-4147-A177-3AD203B41FA5}">
                          <a16:colId xmlns:a16="http://schemas.microsoft.com/office/drawing/2014/main" val="10440"/>
                        </a:ext>
                      </a:extLst>
                    </a:gridCol>
                  </a:tblGrid>
                  <a:tr h="698754">
                    <a:tc>
                      <a:txBody>
                        <a:bodyPr/>
                        <a:lstStyle/>
                        <a:p>
                          <a:pPr marL="448254" indent="-448254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A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67081" b="-8869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447"/>
                      </a:ext>
                    </a:extLst>
                  </a:tr>
                  <a:tr h="424371"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C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－｜－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｜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－（－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431746" indent="-431746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D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.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 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与</a:t>
                          </a:r>
                          <a:r>
                            <a:rPr lang="zh-CN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  <a:r>
                            <a:rPr lang="en-US" altLang="zh-CN" sz="2400" b="0" i="0" u="none" baseline="30000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3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44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722145792848">
            <a:extLst>
              <a:ext uri="{FF2B5EF4-FFF2-40B4-BE49-F238E27FC236}">
                <a16:creationId xmlns:a16="http://schemas.microsoft.com/office/drawing/2014/main" id="{3359B14F-A953-2C29-3F8C-8E5F434856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FB44759C-BAFF-374E-55F0-017575A58867}"/>
              </a:ext>
            </a:extLst>
          </p:cNvPr>
          <p:cNvSpPr txBox="1"/>
          <p:nvPr/>
        </p:nvSpPr>
        <p:spPr>
          <a:xfrm>
            <a:off x="78413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E400193-BD25-B103-1D6B-617813F8FF39}"/>
              </a:ext>
            </a:extLst>
          </p:cNvPr>
          <p:cNvSpPr txBox="1"/>
          <p:nvPr/>
        </p:nvSpPr>
        <p:spPr>
          <a:xfrm>
            <a:off x="8298589" y="2348102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2066" name="yt_shape_12066"/>
              <p:cNvSpPr txBox="1"/>
              <p:nvPr/>
            </p:nvSpPr>
            <p:spPr>
              <a:xfrm>
                <a:off x="540000" y="900000"/>
                <a:ext cx="6535443" cy="506593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－｜－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｜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[2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 baseline="300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]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2066" name="yt_shape_12066" descr="{&quot;rangeId&quot;:16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535443" cy="5065939"/>
              </a:xfrm>
              <a:prstGeom prst="rect">
                <a:avLst/>
              </a:prstGeom>
              <a:blipFill>
                <a:blip r:embed="rId2"/>
                <a:stretch>
                  <a:fillRect l="-2892" t="-1083" r="-1866" b="-27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0624F0FE-A64F-0A85-FCBB-E661C1D55EF7}"/>
                  </a:ext>
                </a:extLst>
              </p:cNvPr>
              <p:cNvSpPr txBox="1"/>
              <p:nvPr/>
            </p:nvSpPr>
            <p:spPr>
              <a:xfrm>
                <a:off x="449989" y="2000131"/>
                <a:ext cx="39091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, 'hasSerialNum': 1}">
                <a:extLst>
                  <a:ext uri="{FF2B5EF4-FFF2-40B4-BE49-F238E27FC236}">
                    <a16:creationId xmlns:a16="http://schemas.microsoft.com/office/drawing/2014/main" id="{0624F0FE-A64F-0A85-FCBB-E661C1D55E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00131"/>
                <a:ext cx="3909123" cy="765061"/>
              </a:xfrm>
              <a:prstGeom prst="rect">
                <a:avLst/>
              </a:prstGeom>
              <a:blipFill>
                <a:blip r:embed="rId3"/>
                <a:stretch>
                  <a:fillRect l="-2496" r="-249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5ECF2516-78E7-144C-0B8F-926A5497DD26}"/>
              </a:ext>
            </a:extLst>
          </p:cNvPr>
          <p:cNvSpPr txBox="1"/>
          <p:nvPr/>
        </p:nvSpPr>
        <p:spPr>
          <a:xfrm>
            <a:off x="449989" y="2671580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620DF7C-0E12-AEC9-6A53-1262EF9B336B}"/>
              </a:ext>
            </a:extLst>
          </p:cNvPr>
          <p:cNvSpPr txBox="1"/>
          <p:nvPr/>
        </p:nvSpPr>
        <p:spPr>
          <a:xfrm>
            <a:off x="449989" y="314706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AE1DE0A4-3F8F-71D4-FD56-26D2122692F0}"/>
                  </a:ext>
                </a:extLst>
              </p:cNvPr>
              <p:cNvSpPr txBox="1"/>
              <p:nvPr/>
            </p:nvSpPr>
            <p:spPr>
              <a:xfrm>
                <a:off x="449989" y="4296418"/>
                <a:ext cx="5809361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6, 'hasSerialNum': 1}">
                <a:extLst>
                  <a:ext uri="{FF2B5EF4-FFF2-40B4-BE49-F238E27FC236}">
                    <a16:creationId xmlns:a16="http://schemas.microsoft.com/office/drawing/2014/main" id="{AE1DE0A4-3F8F-71D4-FD56-26D2122692F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296418"/>
                <a:ext cx="5809361" cy="767474"/>
              </a:xfrm>
              <a:prstGeom prst="rect">
                <a:avLst/>
              </a:prstGeom>
              <a:blipFill>
                <a:blip r:embed="rId4"/>
                <a:stretch>
                  <a:fillRect l="-1679" r="-1574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文本框 5">
            <a:extLst>
              <a:ext uri="{FF2B5EF4-FFF2-40B4-BE49-F238E27FC236}">
                <a16:creationId xmlns:a16="http://schemas.microsoft.com/office/drawing/2014/main" id="{CC0B1152-22E1-D787-1498-4C3B51E15AD2}"/>
              </a:ext>
            </a:extLst>
          </p:cNvPr>
          <p:cNvSpPr txBox="1"/>
          <p:nvPr/>
        </p:nvSpPr>
        <p:spPr>
          <a:xfrm>
            <a:off x="449989" y="4970280"/>
            <a:ext cx="13992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6E700C-29F1-4634-9FB9-43EF84EFC02D}"/>
              </a:ext>
            </a:extLst>
          </p:cNvPr>
          <p:cNvSpPr txBox="1"/>
          <p:nvPr/>
        </p:nvSpPr>
        <p:spPr>
          <a:xfrm>
            <a:off x="449989" y="5445768"/>
            <a:ext cx="123558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1674</Words>
  <Application>Microsoft Office PowerPoint</Application>
  <PresentationFormat>宽屏</PresentationFormat>
  <Paragraphs>170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10</cp:revision>
  <dcterms:created xsi:type="dcterms:W3CDTF">2024-07-28T05:44:51Z</dcterms:created>
  <dcterms:modified xsi:type="dcterms:W3CDTF">2024-07-30T02:06:15Z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