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0" r:id="rId2"/>
  </p:sldMasterIdLst>
  <p:sldIdLst>
    <p:sldId id="303" r:id="rId3"/>
    <p:sldId id="306" r:id="rId4"/>
    <p:sldId id="308" r:id="rId5"/>
    <p:sldId id="312" r:id="rId6"/>
    <p:sldId id="315" r:id="rId7"/>
    <p:sldId id="318" r:id="rId8"/>
    <p:sldId id="321" r:id="rId9"/>
    <p:sldId id="325" r:id="rId10"/>
    <p:sldId id="326" r:id="rId11"/>
    <p:sldId id="327" r:id="rId12"/>
    <p:sldId id="330" r:id="rId13"/>
    <p:sldId id="329" r:id="rId14"/>
    <p:sldId id="256" r:id="rId15"/>
  </p:sldIdLst>
  <p:sldSz cx="12192000" cy="6858000"/>
  <p:notesSz cx="6858000" cy="9144000"/>
  <p:custDataLst>
    <p:tags r:id="rId16"/>
  </p:custDataLst>
  <p:defaultTextStyle>
    <a:defPPr>
      <a:defRPr lang="zh-CN"/>
    </a:defPPr>
    <a:lvl1pPr marL="0" lvl="0"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auto" latinLnBrk="0" hangingPunct="1">
      <a:lnSpc>
        <a:spcPct val="100000"/>
      </a:lnSpc>
      <a:buFontTx/>
      <a:buNone/>
      <a:defRPr sz="2000"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7768"/>
    <p:restoredTop sz="94660"/>
  </p:normalViewPr>
  <p:slideViewPr>
    <p:cSldViewPr showGuides="1">
      <p:cViewPr varScale="1">
        <p:scale>
          <a:sx n="53" d="100"/>
          <a:sy n="53" d="100"/>
        </p:scale>
        <p:origin x="86" y="533"/>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D30BF722-C609-EB4F-A671-21A4EBC7AF2D}" type="datetimeFigureOut">
              <a:rPr kumimoji="1" lang="zh-CN" altLang="en-US" smtClean="0"/>
              <a:t>2024/7/30</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00ECAF89-93E0-7845-A0BA-8B079BC9C639}"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12"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11" Type="http://schemas.openxmlformats.org/officeDocument/2006/relationships/slideLayout" Target="../slideLayouts/slideLayout12.xml"/><Relationship Id="rId5" Type="http://schemas.openxmlformats.org/officeDocument/2006/relationships/slideLayout" Target="../slideLayouts/slideLayout6.xml"/><Relationship Id="rId10" Type="http://schemas.openxmlformats.org/officeDocument/2006/relationships/slideLayout" Target="../slideLayouts/slideLayout11.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4"/>
          <p:cNvPicPr>
            <a:picLocks noChangeAspect="1"/>
          </p:cNvPicPr>
          <p:nvPr userDrawn="1"/>
        </p:nvPicPr>
        <p:blipFill>
          <a:blip r:embed="rId3"/>
          <a:stretch>
            <a:fillRect/>
          </a:stretch>
        </p:blipFill>
        <p:spPr>
          <a:xfrm>
            <a:off x="0" y="0"/>
            <a:ext cx="2882900" cy="971551"/>
          </a:xfrm>
          <a:prstGeom prst="rect">
            <a:avLst/>
          </a:prstGeom>
          <a:noFill/>
          <a:ln w="28575">
            <a:noFill/>
          </a:ln>
        </p:spPr>
      </p:pic>
      <p:pic>
        <p:nvPicPr>
          <p:cNvPr id="2051" name="Picture 8"/>
          <p:cNvPicPr>
            <a:picLocks noChangeAspect="1"/>
          </p:cNvPicPr>
          <p:nvPr userDrawn="1"/>
        </p:nvPicPr>
        <p:blipFill>
          <a:blip r:embed="rId4"/>
          <a:stretch>
            <a:fillRect/>
          </a:stretch>
        </p:blipFill>
        <p:spPr>
          <a:xfrm>
            <a:off x="10128251" y="188384"/>
            <a:ext cx="1824567" cy="45720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3585" indent="-286385"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5235" indent="-228600" algn="l" rtl="0" fontAlgn="base">
        <a:spcBef>
          <a:spcPct val="20000"/>
        </a:spcBef>
        <a:spcAft>
          <a:spcPct val="0"/>
        </a:spcAft>
        <a:buChar char="»"/>
        <a:defRPr sz="2000">
          <a:solidFill>
            <a:schemeClr val="tx1"/>
          </a:solidFill>
          <a:latin typeface="+mn-lt"/>
          <a:ea typeface="+mn-ea"/>
        </a:defRPr>
      </a:lvl6pPr>
      <a:lvl7pPr marL="2972435" indent="-228600" algn="l" rtl="0" fontAlgn="base">
        <a:spcBef>
          <a:spcPct val="20000"/>
        </a:spcBef>
        <a:spcAft>
          <a:spcPct val="0"/>
        </a:spcAft>
        <a:buChar char="»"/>
        <a:defRPr sz="2000">
          <a:solidFill>
            <a:schemeClr val="tx1"/>
          </a:solidFill>
          <a:latin typeface="+mn-lt"/>
          <a:ea typeface="+mn-ea"/>
        </a:defRPr>
      </a:lvl7pPr>
      <a:lvl8pPr marL="3429635" indent="-228600" algn="l" rtl="0" fontAlgn="base">
        <a:spcBef>
          <a:spcPct val="20000"/>
        </a:spcBef>
        <a:spcAft>
          <a:spcPct val="0"/>
        </a:spcAft>
        <a:buChar char="»"/>
        <a:defRPr sz="2000">
          <a:solidFill>
            <a:schemeClr val="tx1"/>
          </a:solidFill>
          <a:latin typeface="+mn-lt"/>
          <a:ea typeface="+mn-ea"/>
        </a:defRPr>
      </a:lvl8pPr>
      <a:lvl9pPr marL="3886835"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835" algn="l" defTabSz="914400" rtl="0" eaLnBrk="1" latinLnBrk="0" hangingPunct="1">
        <a:defRPr sz="1800" kern="1200">
          <a:solidFill>
            <a:schemeClr val="tx1"/>
          </a:solidFill>
          <a:latin typeface="+mn-lt"/>
          <a:ea typeface="+mn-ea"/>
          <a:cs typeface="+mn-cs"/>
        </a:defRPr>
      </a:lvl7pPr>
      <a:lvl8pPr marL="3201035" algn="l" defTabSz="914400" rtl="0" eaLnBrk="1" latinLnBrk="0" hangingPunct="1">
        <a:defRPr sz="1800" kern="1200">
          <a:solidFill>
            <a:schemeClr val="tx1"/>
          </a:solidFill>
          <a:latin typeface="+mn-lt"/>
          <a:ea typeface="+mn-ea"/>
          <a:cs typeface="+mn-cs"/>
        </a:defRPr>
      </a:lvl8pPr>
      <a:lvl9pPr marL="3658235"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0BF722-C609-EB4F-A671-21A4EBC7AF2D}" type="datetimeFigureOut">
              <a:rPr kumimoji="1" lang="zh-CN" altLang="en-US" smtClean="0"/>
              <a:t>2024/7/30</a:t>
            </a:fld>
            <a:endParaRPr kumimoji="1"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ECAF89-93E0-7845-A0BA-8B079BC9C639}"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59" r:id="rId9"/>
    <p:sldLayoutId id="2147483660" r:id="rId10"/>
    <p:sldLayoutId id="214748366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name="YTSlide_1_1_1.5_2.5_1.5_1.5_数学_0_1">
    <p:spTree>
      <p:nvGrpSpPr>
        <p:cNvPr id="1" name="YT"/>
        <p:cNvGrpSpPr/>
        <p:nvPr/>
      </p:nvGrpSpPr>
      <p:grpSpPr>
        <a:xfrm>
          <a:off x="0" y="0"/>
          <a:ext cx="0" cy="0"/>
          <a:chOff x="0" y="0"/>
          <a:chExt cx="0" cy="0"/>
        </a:xfrm>
      </p:grpSpPr>
      <p:sp>
        <p:nvSpPr>
          <p:cNvPr id="11700" name="yt_shape_11700"/>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1699" name="yt_image_11699">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1702" name="yt_shape_11702"/>
          <p:cNvSpPr txBox="1"/>
          <p:nvPr/>
        </p:nvSpPr>
        <p:spPr>
          <a:xfrm>
            <a:off x="540000" y="1482165"/>
            <a:ext cx="6121869"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用科学记数法表示绝对值较大的数</a:t>
            </a:r>
          </a:p>
        </p:txBody>
      </p:sp>
      <p:sp>
        <p:nvSpPr>
          <p:cNvPr id="11703" name="yt_shape_11703"/>
          <p:cNvSpPr txBox="1"/>
          <p:nvPr/>
        </p:nvSpPr>
        <p:spPr>
          <a:xfrm>
            <a:off x="540000" y="1971599"/>
            <a:ext cx="707084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下列各数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属于用科学记数法表示的是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04" name="yt_table_11704"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437575310"/>
              </p:ext>
            </p:extLst>
          </p:nvPr>
        </p:nvGraphicFramePr>
        <p:xfrm>
          <a:off x="540056" y="2450902"/>
          <a:ext cx="5961380" cy="950976"/>
        </p:xfrm>
        <a:graphic>
          <a:graphicData uri="http://schemas.openxmlformats.org/drawingml/2006/table">
            <a:tbl>
              <a:tblPr/>
              <a:tblGrid>
                <a:gridCol w="3294380">
                  <a:extLst>
                    <a:ext uri="{9D8B030D-6E8A-4147-A177-3AD203B41FA5}">
                      <a16:colId xmlns:a16="http://schemas.microsoft.com/office/drawing/2014/main" val="10357"/>
                    </a:ext>
                  </a:extLst>
                </a:gridCol>
                <a:gridCol w="2667000">
                  <a:extLst>
                    <a:ext uri="{9D8B030D-6E8A-4147-A177-3AD203B41FA5}">
                      <a16:colId xmlns:a16="http://schemas.microsoft.com/office/drawing/2014/main" val="10358"/>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zh-CN" altLang="zh-CN" sz="2400" b="0" i="0" u="none" baseline="30000">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59"/>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576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zh-CN" altLang="zh-CN" sz="2400" b="0" i="0" u="none" baseline="30000">
                          <a:solidFill>
                            <a:srgbClr val="000000"/>
                          </a:solidFill>
                          <a:effectLst/>
                          <a:latin typeface="宋体" pitchFamily="24"/>
                          <a:ea typeface="宋体" pitchFamily="24"/>
                        </a:rPr>
                        <a:t>－</a:t>
                      </a:r>
                      <a:r>
                        <a:rPr lang="en-US" altLang="zh-CN" sz="2400" b="0" i="0" u="none" baseline="30000">
                          <a:solidFill>
                            <a:srgbClr val="000000"/>
                          </a:solidFill>
                          <a:effectLst/>
                          <a:latin typeface="Times New Roman" pitchFamily="24"/>
                          <a:ea typeface="宋体" pitchFamily="24"/>
                        </a:rPr>
                        <a:t>2</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0"/>
                  </a:ext>
                </a:extLst>
              </a:tr>
            </a:tbl>
          </a:graphicData>
        </a:graphic>
      </p:graphicFrame>
      <p:sp>
        <p:nvSpPr>
          <p:cNvPr id="11706" name="yt_shape_11706"/>
          <p:cNvSpPr txBox="1"/>
          <p:nvPr/>
        </p:nvSpPr>
        <p:spPr>
          <a:xfrm>
            <a:off x="540000" y="3452456"/>
            <a:ext cx="6129883"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宋体" pitchFamily="24"/>
              </a:rPr>
              <a:t>290000</a:t>
            </a:r>
            <a:r>
              <a:rPr lang="zh-CN" altLang="zh-CN" sz="2400" b="0" i="0" u="none">
                <a:solidFill>
                  <a:srgbClr val="000000"/>
                </a:solidFill>
                <a:effectLst/>
                <a:latin typeface="Times New Roman" pitchFamily="24"/>
                <a:ea typeface="宋体" pitchFamily="24"/>
              </a:rPr>
              <a:t>用科学记数法表示应为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07" name="yt_table_11707"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323871386"/>
              </p:ext>
            </p:extLst>
          </p:nvPr>
        </p:nvGraphicFramePr>
        <p:xfrm>
          <a:off x="540056" y="3931759"/>
          <a:ext cx="5470843" cy="950976"/>
        </p:xfrm>
        <a:graphic>
          <a:graphicData uri="http://schemas.openxmlformats.org/drawingml/2006/table">
            <a:tbl>
              <a:tblPr/>
              <a:tblGrid>
                <a:gridCol w="3294380">
                  <a:extLst>
                    <a:ext uri="{9D8B030D-6E8A-4147-A177-3AD203B41FA5}">
                      <a16:colId xmlns:a16="http://schemas.microsoft.com/office/drawing/2014/main" val="10359"/>
                    </a:ext>
                  </a:extLst>
                </a:gridCol>
                <a:gridCol w="2176463">
                  <a:extLst>
                    <a:ext uri="{9D8B030D-6E8A-4147-A177-3AD203B41FA5}">
                      <a16:colId xmlns:a16="http://schemas.microsoft.com/office/drawing/2014/main" val="10360"/>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6</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1"/>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290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2"/>
                  </a:ext>
                </a:extLst>
              </a:tr>
            </a:tbl>
          </a:graphicData>
        </a:graphic>
      </p:graphicFrame>
      <p:pic>
        <p:nvPicPr>
          <p:cNvPr id="3" name="yt_shape_1722145744473">
            <a:extLst>
              <a:ext uri="{FF2B5EF4-FFF2-40B4-BE49-F238E27FC236}">
                <a16:creationId xmlns:a16="http://schemas.microsoft.com/office/drawing/2014/main" id="{0D7E2452-1057-392B-6CB6-4E3312F9C6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000" y="1532618"/>
            <a:ext cx="1186052" cy="333499"/>
          </a:xfrm>
          <a:prstGeom prst="rect">
            <a:avLst/>
          </a:prstGeom>
        </p:spPr>
      </p:pic>
      <p:sp>
        <p:nvSpPr>
          <p:cNvPr id="2" name="文本框 1">
            <a:extLst>
              <a:ext uri="{FF2B5EF4-FFF2-40B4-BE49-F238E27FC236}">
                <a16:creationId xmlns:a16="http://schemas.microsoft.com/office/drawing/2014/main" id="{99F31EA0-6318-F625-FFAD-A019DAA1FD88}"/>
              </a:ext>
            </a:extLst>
          </p:cNvPr>
          <p:cNvSpPr txBox="1"/>
          <p:nvPr/>
        </p:nvSpPr>
        <p:spPr>
          <a:xfrm>
            <a:off x="6622189" y="192479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4" name="文本框 3">
            <a:extLst>
              <a:ext uri="{FF2B5EF4-FFF2-40B4-BE49-F238E27FC236}">
                <a16:creationId xmlns:a16="http://schemas.microsoft.com/office/drawing/2014/main" id="{7C9D47C1-1B97-0698-7039-B23600E110C6}"/>
              </a:ext>
            </a:extLst>
          </p:cNvPr>
          <p:cNvSpPr txBox="1"/>
          <p:nvPr/>
        </p:nvSpPr>
        <p:spPr>
          <a:xfrm>
            <a:off x="5707789" y="340565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63" name="yt_shape_11763"/>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1762" name="yt_image_11762" title="H_41.85">
            <a:extLst>
              <a:ext uri="">
                <a16:creationId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1765" name="yt_shape_11765"/>
          <p:cNvSpPr txBox="1"/>
          <p:nvPr/>
        </p:nvSpPr>
        <p:spPr>
          <a:xfrm>
            <a:off x="540119" y="1482165"/>
            <a:ext cx="11492915" cy="3309304"/>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核心素养</a:t>
            </a:r>
            <a:r>
              <a:rPr lang="zh-CN" altLang="zh-CN" sz="2400" b="0" i="0" u="none">
                <a:solidFill>
                  <a:srgbClr val="000000"/>
                </a:solidFill>
                <a:effectLst/>
                <a:latin typeface="Times New Roman" pitchFamily="24"/>
                <a:ea typeface="Times New Roman" pitchFamily="24"/>
              </a:rPr>
              <a:t>·</a:t>
            </a:r>
            <a:r>
              <a:rPr lang="zh-CN" altLang="zh-CN" sz="2400" b="0" i="0" u="none">
                <a:solidFill>
                  <a:srgbClr val="000000"/>
                </a:solidFill>
                <a:effectLst/>
                <a:latin typeface="Times New Roman" pitchFamily="24"/>
                <a:ea typeface="楷体" pitchFamily="24"/>
              </a:rPr>
              <a:t>创新意识</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我国约有</a:t>
            </a:r>
            <a:r>
              <a:rPr lang="en-US" altLang="zh-CN" sz="2400" b="0" i="0" u="none">
                <a:solidFill>
                  <a:srgbClr val="000000"/>
                </a:solidFill>
                <a:effectLst/>
                <a:latin typeface="Times New Roman" pitchFamily="24"/>
                <a:ea typeface="宋体" pitchFamily="24"/>
              </a:rPr>
              <a:t>9600000</a:t>
            </a:r>
            <a:r>
              <a:rPr lang="zh-CN" altLang="zh-CN" sz="2400" b="0" i="0" u="none">
                <a:solidFill>
                  <a:srgbClr val="000000"/>
                </a:solidFill>
                <a:effectLst/>
                <a:latin typeface="Times New Roman" pitchFamily="24"/>
                <a:ea typeface="宋体" pitchFamily="24"/>
              </a:rPr>
              <a:t>平方千米的土地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平均</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sym typeface="_⨹_6_0b0e0"/>
              </a:rPr>
              <a:t>平方千米的土</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地一年从太阳得到的能量相当于燃烧</a:t>
            </a:r>
            <a:r>
              <a:rPr lang="en-US" altLang="zh-CN" sz="2400" b="0" i="0" u="none">
                <a:solidFill>
                  <a:srgbClr val="000000"/>
                </a:solidFill>
                <a:effectLst/>
                <a:latin typeface="Times New Roman" pitchFamily="24"/>
                <a:ea typeface="宋体" pitchFamily="24"/>
              </a:rPr>
              <a:t>150000</a:t>
            </a:r>
            <a:r>
              <a:rPr lang="zh-CN" altLang="zh-CN" sz="2400" b="0" i="0" u="none">
                <a:solidFill>
                  <a:srgbClr val="000000"/>
                </a:solidFill>
                <a:effectLst/>
                <a:latin typeface="Times New Roman" pitchFamily="24"/>
                <a:ea typeface="宋体" pitchFamily="24"/>
              </a:rPr>
              <a:t>吨煤所产生的能量</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一年内我国土地从太阳得到的能量相当于燃烧多少吨煤所产生的能量</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6</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9</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5</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12</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吨</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一年内我国土地从太阳得到的能量相当于燃烧</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12</a:t>
            </a:r>
            <a:r>
              <a:rPr lang="zh-CN" altLang="zh-CN" sz="2400" b="0" i="0" u="none">
                <a:solidFill>
                  <a:srgbClr val="FF0000">
                    <a:alpha val="0"/>
                  </a:srgbClr>
                </a:solidFill>
                <a:effectLst/>
                <a:latin typeface="Times New Roman" pitchFamily="24"/>
                <a:ea typeface="楷体" pitchFamily="24"/>
              </a:rPr>
              <a:t>吨煤所产生的能量</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AA68E7C5-4CC2-7063-D308-4C2BA156FEAD}"/>
              </a:ext>
            </a:extLst>
          </p:cNvPr>
          <p:cNvSpPr txBox="1"/>
          <p:nvPr/>
        </p:nvSpPr>
        <p:spPr>
          <a:xfrm>
            <a:off x="450108" y="2861823"/>
            <a:ext cx="54124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6E103EF1-E585-0852-3A5F-6CE4AA6C01FF}"/>
              </a:ext>
            </a:extLst>
          </p:cNvPr>
          <p:cNvSpPr txBox="1"/>
          <p:nvPr/>
        </p:nvSpPr>
        <p:spPr>
          <a:xfrm>
            <a:off x="450108" y="3337311"/>
            <a:ext cx="4345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9</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AD743CC0-D79F-9BDB-B6E2-60F5A530CA19}"/>
              </a:ext>
            </a:extLst>
          </p:cNvPr>
          <p:cNvSpPr txBox="1"/>
          <p:nvPr/>
        </p:nvSpPr>
        <p:spPr>
          <a:xfrm>
            <a:off x="450108" y="3812799"/>
            <a:ext cx="29740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吨</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56D8BB80-8832-8E16-29DE-091312D2B645}"/>
              </a:ext>
            </a:extLst>
          </p:cNvPr>
          <p:cNvSpPr txBox="1"/>
          <p:nvPr/>
        </p:nvSpPr>
        <p:spPr>
          <a:xfrm>
            <a:off x="450108" y="4288287"/>
            <a:ext cx="10898887"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一年内我国土地从太阳得到的能量相当于燃烧</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吨煤所产生的能量</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68" name="yt_shape_11768"/>
          <p:cNvSpPr txBox="1"/>
          <p:nvPr/>
        </p:nvSpPr>
        <p:spPr>
          <a:xfrm>
            <a:off x="540119" y="900000"/>
            <a:ext cx="11492915" cy="892167"/>
          </a:xfrm>
          <a:prstGeom prst="rect">
            <a:avLst/>
          </a:prstGeom>
        </p:spPr>
        <p:txBody>
          <a:bodyPr vert="horz" wrap="square" lIns="0" tIns="0" rIns="0" bIns="0" rtlCol="0">
            <a:noAutofit/>
          </a:bodyPr>
          <a:lstStyle/>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若</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吨煤大约可以发出</a:t>
            </a:r>
            <a:r>
              <a:rPr lang="en-US" altLang="zh-CN" sz="2400" b="0" i="0" u="none">
                <a:solidFill>
                  <a:srgbClr val="000000"/>
                </a:solidFill>
                <a:effectLst/>
                <a:latin typeface="Times New Roman" pitchFamily="24"/>
                <a:ea typeface="宋体" pitchFamily="24"/>
              </a:rPr>
              <a:t>8000</a:t>
            </a:r>
            <a:r>
              <a:rPr lang="zh-CN" altLang="zh-CN" sz="2400" b="0" i="0" u="none">
                <a:solidFill>
                  <a:srgbClr val="000000"/>
                </a:solidFill>
                <a:effectLst/>
                <a:latin typeface="Times New Roman" pitchFamily="24"/>
                <a:ea typeface="宋体" pitchFamily="24"/>
              </a:rPr>
              <a:t>千瓦时电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那么</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2_6c48f"/>
              </a:rPr>
              <a:t>中的煤大约可以发出多少千</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瓦时电</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结果用科学记数法表示</a:t>
            </a:r>
            <a:r>
              <a:rPr lang="zh-CN" altLang="zh-CN" sz="2400" b="0" i="0" u="none">
                <a:solidFill>
                  <a:srgbClr val="000000"/>
                </a:solidFill>
                <a:effectLst/>
                <a:latin typeface="宋体" pitchFamily="24"/>
                <a:ea typeface="宋体" pitchFamily="24"/>
              </a:rPr>
              <a:t>）</a:t>
            </a:r>
          </a:p>
        </p:txBody>
      </p:sp>
      <p:sp>
        <p:nvSpPr>
          <p:cNvPr id="11769" name="yt_shape_11769"/>
          <p:cNvSpPr txBox="1"/>
          <p:nvPr/>
        </p:nvSpPr>
        <p:spPr>
          <a:xfrm>
            <a:off x="540000" y="1842955"/>
            <a:ext cx="5232202" cy="1388778"/>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12</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44</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千瓦时</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p:txBody>
      </p:sp>
      <p:sp>
        <p:nvSpPr>
          <p:cNvPr id="11770" name="yt_shape_11770"/>
          <p:cNvSpPr txBox="1"/>
          <p:nvPr/>
        </p:nvSpPr>
        <p:spPr>
          <a:xfrm>
            <a:off x="540000" y="3282521"/>
            <a:ext cx="5437386" cy="428515"/>
          </a:xfrm>
          <a:prstGeom prst="rect">
            <a:avLst/>
          </a:prstGeom>
        </p:spPr>
        <p:txBody>
          <a:bodyPr vert="horz" wrap="none" lIns="0" tIns="0" rIns="0" bIns="0" rtlCol="0">
            <a:noAutofit/>
          </a:bodyPr>
          <a:lstStyle/>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大约可以发出</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152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16</a:t>
            </a:r>
            <a:r>
              <a:rPr lang="zh-CN" altLang="zh-CN" sz="2400" b="0" i="0" u="none">
                <a:solidFill>
                  <a:srgbClr val="FF0000">
                    <a:alpha val="0"/>
                  </a:srgbClr>
                </a:solidFill>
                <a:effectLst/>
                <a:latin typeface="Times New Roman" pitchFamily="24"/>
                <a:ea typeface="楷体" pitchFamily="24"/>
              </a:rPr>
              <a:t>千瓦时电</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437861CC-1858-A483-F1DE-11315C92B9EF}"/>
              </a:ext>
            </a:extLst>
          </p:cNvPr>
          <p:cNvSpPr txBox="1"/>
          <p:nvPr/>
        </p:nvSpPr>
        <p:spPr>
          <a:xfrm>
            <a:off x="449989" y="1796149"/>
            <a:ext cx="5361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12</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DDA25A41-A02D-5DF5-7A38-8E7350E6743C}"/>
              </a:ext>
            </a:extLst>
          </p:cNvPr>
          <p:cNvSpPr txBox="1"/>
          <p:nvPr/>
        </p:nvSpPr>
        <p:spPr>
          <a:xfrm>
            <a:off x="449989" y="2271637"/>
            <a:ext cx="4294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44</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6BEDF483-90B5-F349-38B1-E70F58871BA9}"/>
              </a:ext>
            </a:extLst>
          </p:cNvPr>
          <p:cNvSpPr txBox="1"/>
          <p:nvPr/>
        </p:nvSpPr>
        <p:spPr>
          <a:xfrm>
            <a:off x="449989" y="2747125"/>
            <a:ext cx="37360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千瓦时</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5" name="文本框 4">
            <a:extLst>
              <a:ext uri="{FF2B5EF4-FFF2-40B4-BE49-F238E27FC236}">
                <a16:creationId xmlns:a16="http://schemas.microsoft.com/office/drawing/2014/main" id="{6E7B7070-A47F-143F-0ECB-4AE74A983128}"/>
              </a:ext>
            </a:extLst>
          </p:cNvPr>
          <p:cNvSpPr txBox="1"/>
          <p:nvPr/>
        </p:nvSpPr>
        <p:spPr>
          <a:xfrm>
            <a:off x="449989" y="3235715"/>
            <a:ext cx="55648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大约可以发出</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152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16</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千瓦时电</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animEffect transition="in" filter="blinds(horizontal)">
                                      <p:cBhvr>
                                        <p:cTn id="22"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72" name="yt_shape_11772"/>
          <p:cNvSpPr txBox="1"/>
          <p:nvPr/>
        </p:nvSpPr>
        <p:spPr>
          <a:xfrm>
            <a:off x="540119" y="900000"/>
            <a:ext cx="11111881" cy="2861824"/>
          </a:xfrm>
          <a:prstGeom prst="rect">
            <a:avLst/>
          </a:prstGeom>
          <a:ln>
            <a:solidFill>
              <a:srgbClr val="000000"/>
            </a:solidFill>
          </a:ln>
        </p:spPr>
        <p:txBody>
          <a:bodyPr vert="horz" wrap="square" lIns="72000" tIns="0" rIns="72000" bIns="72000" rtlCol="0">
            <a:noAutofit/>
          </a:bodyPr>
          <a:lstStyle/>
          <a:p>
            <a:pPr hangingPunct="0">
              <a:lnSpc>
                <a:spcPct val="129999"/>
              </a:lnSpc>
            </a:pPr>
            <a:r>
              <a:rPr lang="zh-CN" altLang="zh-CN" sz="2400" b="0" i="0" u="none" dirty="0">
                <a:solidFill>
                  <a:srgbClr val="000000"/>
                </a:solidFill>
                <a:effectLst/>
                <a:latin typeface="Times New Roman" pitchFamily="24"/>
                <a:ea typeface="黑体" pitchFamily="24"/>
              </a:rPr>
              <a:t>名师点睛</a:t>
            </a:r>
          </a:p>
          <a:p>
            <a:pPr algn="l" eaLnBrk="1" latinLnBrk="0" hangingPunct="0">
              <a:lnSpc>
                <a:spcPct val="129999"/>
              </a:lnSpc>
            </a:pPr>
            <a:r>
              <a:rPr lang="en-US" altLang="zh-CN" sz="2400" b="0" i="0" u="none" dirty="0">
                <a:solidFill>
                  <a:srgbClr val="000000"/>
                </a:solidFill>
                <a:effectLst/>
                <a:latin typeface="Times New Roman" pitchFamily="24"/>
                <a:ea typeface="宋体" pitchFamily="24"/>
              </a:rPr>
              <a:t>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楷体" pitchFamily="24"/>
              </a:rPr>
              <a:t>形式中的</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楷体" pitchFamily="24"/>
              </a:rPr>
              <a:t>一定要符合</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因此</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楷体" pitchFamily="24"/>
                <a:sym typeface="_⨹_12_687c3"/>
              </a:rPr>
              <a:t>一般为小数而且整数位只有</a:t>
            </a:r>
            <a:br>
              <a:rPr lang="zh-CN" altLang="zh-CN" sz="2400" b="0" i="0" u="none" dirty="0">
                <a:solidFill>
                  <a:srgbClr val="000000"/>
                </a:solidFill>
                <a:effectLst/>
                <a:latin typeface="Times New Roman" pitchFamily="24"/>
                <a:ea typeface="楷体" pitchFamily="24"/>
              </a:rPr>
            </a:br>
            <a:r>
              <a:rPr lang="zh-CN" altLang="zh-CN" sz="2400" b="0" i="0" u="none" dirty="0">
                <a:solidFill>
                  <a:srgbClr val="000000"/>
                </a:solidFill>
                <a:effectLst/>
                <a:latin typeface="Times New Roman" pitchFamily="24"/>
                <a:ea typeface="楷体" pitchFamily="24"/>
              </a:rPr>
              <a:t>一位</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如</a:t>
            </a:r>
            <a:r>
              <a:rPr lang="en-US" altLang="zh-CN" sz="2400" b="0" i="0" u="none" dirty="0">
                <a:solidFill>
                  <a:srgbClr val="000000"/>
                </a:solidFill>
                <a:effectLst/>
                <a:latin typeface="Times New Roman" pitchFamily="24"/>
                <a:ea typeface="宋体" pitchFamily="24"/>
              </a:rPr>
              <a:t>69600</a:t>
            </a:r>
            <a:r>
              <a:rPr lang="zh-CN" altLang="zh-CN" sz="2400" b="0" i="0" u="none" dirty="0">
                <a:solidFill>
                  <a:srgbClr val="000000"/>
                </a:solidFill>
                <a:effectLst/>
                <a:latin typeface="Times New Roman" pitchFamily="24"/>
                <a:ea typeface="楷体" pitchFamily="24"/>
              </a:rPr>
              <a:t>用科学记数法表示为</a:t>
            </a:r>
            <a:r>
              <a:rPr lang="en-US" altLang="zh-CN" sz="2400" b="0" i="0" u="none" dirty="0">
                <a:solidFill>
                  <a:srgbClr val="000000"/>
                </a:solidFill>
                <a:effectLst/>
                <a:latin typeface="Times New Roman" pitchFamily="24"/>
                <a:ea typeface="宋体" pitchFamily="24"/>
              </a:rPr>
              <a:t>6</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96</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4</a:t>
            </a:r>
            <a:r>
              <a:rPr lang="en-US" altLang="zh-CN" sz="2400" b="0" i="0" u="none" dirty="0">
                <a:solidFill>
                  <a:srgbClr val="000000"/>
                </a:solidFill>
                <a:effectLst/>
                <a:latin typeface="宋体" pitchFamily="24"/>
                <a:ea typeface="宋体" pitchFamily="24"/>
              </a:rPr>
              <a:t>.</a:t>
            </a:r>
          </a:p>
          <a:p>
            <a:pPr algn="l" eaLnBrk="1" latinLnBrk="0" hangingPunct="0">
              <a:lnSpc>
                <a:spcPct val="129999"/>
              </a:lnSpc>
            </a:pP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宋体" pitchFamily="24"/>
                <a:ea typeface="宋体" pitchFamily="24"/>
              </a:rPr>
              <a:t>.</a:t>
            </a:r>
            <a:r>
              <a:rPr lang="en-US" altLang="zh-CN" sz="1500" b="0" i="0" u="none" dirty="0">
                <a:solidFill>
                  <a:srgbClr val="000000"/>
                </a:solidFill>
                <a:effectLst/>
                <a:latin typeface="Times New Roman" pitchFamily="24"/>
                <a:ea typeface="Times New Roman" pitchFamily="24"/>
              </a:rPr>
              <a:t> </a:t>
            </a:r>
            <a:r>
              <a:rPr lang="en-US" altLang="zh-CN" sz="2400" b="0" i="1" u="none" dirty="0">
                <a:solidFill>
                  <a:srgbClr val="000000"/>
                </a:solidFill>
                <a:effectLst/>
                <a:latin typeface="Times New Roman" pitchFamily="24"/>
                <a:ea typeface="宋体" pitchFamily="24"/>
              </a:rPr>
              <a:t>n</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楷体" pitchFamily="24"/>
              </a:rPr>
              <a:t>值的确定有两种方法</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楷体" pitchFamily="24"/>
              </a:rPr>
              <a:t>小数点移动几位</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n</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楷体" pitchFamily="24"/>
              </a:rPr>
              <a:t>就是几</a:t>
            </a:r>
            <a:r>
              <a:rPr lang="zh-CN" altLang="zh-CN" sz="2400" b="0" i="0" u="none" dirty="0">
                <a:solidFill>
                  <a:srgbClr val="000000"/>
                </a:solidFill>
                <a:effectLst/>
                <a:latin typeface="宋体" pitchFamily="24"/>
                <a:ea typeface="宋体" pitchFamily="24"/>
              </a:rPr>
              <a:t>；</a:t>
            </a:r>
          </a:p>
          <a:p>
            <a:pPr algn="l" eaLnBrk="1" latinLnBrk="0" hangingPunct="0">
              <a:lnSpc>
                <a:spcPct val="129999"/>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n</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楷体" pitchFamily="24"/>
              </a:rPr>
              <a:t>为原数的整数位减</a:t>
            </a:r>
            <a:r>
              <a:rPr lang="en-US" altLang="zh-CN" sz="2400" b="0" i="0" u="none" dirty="0">
                <a:solidFill>
                  <a:srgbClr val="000000"/>
                </a:solidFill>
                <a:effectLst/>
                <a:latin typeface="Times New Roman" pitchFamily="24"/>
                <a:ea typeface="宋体" pitchFamily="24"/>
              </a:rPr>
              <a:t>1</a:t>
            </a:r>
            <a:r>
              <a:rPr lang="en-US" altLang="zh-CN" sz="2400" b="0" i="0" u="none" dirty="0">
                <a:solidFill>
                  <a:srgbClr val="000000"/>
                </a:solidFill>
                <a:effectLst/>
                <a:latin typeface="宋体" pitchFamily="24"/>
                <a:ea typeface="宋体" pitchFamily="24"/>
              </a:rPr>
              <a:t>.</a:t>
            </a:r>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2504" y="82293"/>
            <a:ext cx="12049496"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prstClr val="black"/>
                </a:solidFill>
                <a:effectLst/>
                <a:uLnTx/>
                <a:uFillTx/>
                <a:latin typeface="黑体" panose="02010609060101010101" charset="-122"/>
                <a:ea typeface="黑体" panose="02010609060101010101" charset="-122"/>
                <a:cs typeface="+mn-cs"/>
              </a:rPr>
              <a:t>课件使用说明</a:t>
            </a:r>
          </a:p>
        </p:txBody>
      </p:sp>
      <p:sp>
        <p:nvSpPr>
          <p:cNvPr id="9" name="TextBox 6"/>
          <p:cNvSpPr txBox="1"/>
          <p:nvPr/>
        </p:nvSpPr>
        <p:spPr>
          <a:xfrm>
            <a:off x="558139" y="1019330"/>
            <a:ext cx="11162805" cy="4708981"/>
          </a:xfrm>
          <a:prstGeom prst="rect">
            <a:avLst/>
          </a:prstGeom>
          <a:noFill/>
          <a:ln>
            <a:solidFill>
              <a:schemeClr val="tx1"/>
            </a:solidFill>
          </a:ln>
        </p:spPr>
        <p:txBody>
          <a:bodyPr wrap="square" rtlCol="0">
            <a:spAutoFit/>
          </a:bodyPr>
          <a:lstStyle/>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课件</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使用</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请使用相应软件打开并使用。</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本课件文本框内容可编辑，单击文本框即可进行修改和编辑。</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本课件理科公式均采用微软公式制作，</a:t>
            </a:r>
            <a:r>
              <a:rPr kumimoji="0" lang="zh-CN"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如果您是</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Office2007</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或</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2021</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年</a:t>
            </a:r>
            <a:r>
              <a:rPr kumimoji="0" lang="en-US"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4</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月份以前的版本，会</a:t>
            </a:r>
            <a:r>
              <a:rPr kumimoji="0" lang="zh-CN" altLang="zh-CN"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出现</a:t>
            </a:r>
            <a:r>
              <a:rPr kumimoji="0" lang="zh-CN" altLang="en-US" sz="2000" b="0" i="0" u="none" strike="noStrike" kern="1200" cap="none" spc="0" normalizeH="0" baseline="0" noProof="0" dirty="0">
                <a:ln>
                  <a:noFill/>
                </a:ln>
                <a:solidFill>
                  <a:srgbClr val="C00000"/>
                </a:solidFill>
                <a:effectLst/>
                <a:uLnTx/>
                <a:uFillTx/>
                <a:latin typeface="微软雅黑" panose="020B0503020204020204" charset="-122"/>
                <a:ea typeface="微软雅黑" panose="020B0503020204020204" charset="-122"/>
                <a:cs typeface="+mn-cs"/>
              </a:rPr>
              <a:t>包含公式及数字无法编辑的情况</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，请您升级软件享受更优质体验。</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a:p>
            <a:pPr marL="457200" marR="0" lvl="0" indent="-457200" algn="l" defTabSz="914400" rtl="0" eaLnBrk="1" fontAlgn="auto" latinLnBrk="0" hangingPunct="1">
              <a:lnSpc>
                <a:spcPct val="250000"/>
              </a:lnSpc>
              <a:spcBef>
                <a:spcPts val="0"/>
              </a:spcBef>
              <a:spcAft>
                <a:spcPts val="0"/>
              </a:spcAft>
              <a:buClrTx/>
              <a:buSzTx/>
              <a:buFontTx/>
              <a:buAutoNum type="arabicPeriod"/>
              <a:defRPr/>
            </a:pP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由于</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WPS</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软件原因，少量电脑可能存在理科公式无动画的问题，请您安装</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Office</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 </a:t>
            </a:r>
            <a:r>
              <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2016</a:t>
            </a:r>
            <a:r>
              <a:rPr kumimoji="0" lang="zh-CN" altLang="en-US"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rPr>
              <a:t>或以上版本即可解决该</a:t>
            </a:r>
            <a:r>
              <a:rPr kumimoji="0" lang="zh-CN" altLang="en-US" sz="2000" b="0" i="0" u="none" strike="noStrike" kern="1200" cap="none" spc="0" normalizeH="0" baseline="0" noProof="0">
                <a:ln>
                  <a:noFill/>
                </a:ln>
                <a:solidFill>
                  <a:prstClr val="black"/>
                </a:solidFill>
                <a:effectLst/>
                <a:uLnTx/>
                <a:uFillTx/>
                <a:latin typeface="微软雅黑" panose="020B0503020204020204" charset="-122"/>
                <a:ea typeface="微软雅黑" panose="020B0503020204020204" charset="-122"/>
                <a:cs typeface="+mn-cs"/>
              </a:rPr>
              <a:t>问题。</a:t>
            </a:r>
            <a:endParaRPr kumimoji="0" lang="en-US" altLang="zh-CN" sz="2000" b="0" i="0" u="none" strike="noStrike" kern="1200" cap="none" spc="0" normalizeH="0" baseline="0" noProof="0" dirty="0">
              <a:ln>
                <a:noFill/>
              </a:ln>
              <a:solidFill>
                <a:prstClr val="black"/>
              </a:solidFill>
              <a:effectLst/>
              <a:uLnTx/>
              <a:uFillTx/>
              <a:latin typeface="微软雅黑" panose="020B0503020204020204" charset="-122"/>
              <a:ea typeface="微软雅黑" panose="020B0503020204020204" charset="-122"/>
              <a:cs typeface="+mn-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09" name="yt_shape_11709"/>
          <p:cNvSpPr txBox="1"/>
          <p:nvPr/>
        </p:nvSpPr>
        <p:spPr>
          <a:xfrm>
            <a:off x="540119" y="900000"/>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en-US" altLang="zh-CN" sz="2400" b="0" i="0" u="none">
                <a:solidFill>
                  <a:srgbClr val="000000"/>
                </a:solidFill>
                <a:effectLst/>
                <a:latin typeface="Times New Roman" pitchFamily="24"/>
                <a:ea typeface="宋体" pitchFamily="24"/>
              </a:rPr>
              <a:t>2024</a:t>
            </a:r>
            <a:r>
              <a:rPr lang="zh-CN" altLang="zh-CN" sz="2400" b="0" i="0" u="none">
                <a:solidFill>
                  <a:srgbClr val="000000"/>
                </a:solidFill>
                <a:effectLst/>
                <a:latin typeface="Times New Roman" pitchFamily="24"/>
                <a:ea typeface="宋体" pitchFamily="24"/>
              </a:rPr>
              <a:t>年</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月</a:t>
            </a:r>
            <a:r>
              <a:rPr lang="en-US" altLang="zh-CN" sz="2400" b="0" i="0" u="none">
                <a:solidFill>
                  <a:srgbClr val="000000"/>
                </a:solidFill>
                <a:effectLst/>
                <a:latin typeface="Times New Roman" pitchFamily="24"/>
                <a:ea typeface="宋体" pitchFamily="24"/>
              </a:rPr>
              <a:t>17</a:t>
            </a:r>
            <a:r>
              <a:rPr lang="zh-CN" altLang="zh-CN" sz="2400" b="0" i="0" u="none">
                <a:solidFill>
                  <a:srgbClr val="000000"/>
                </a:solidFill>
                <a:effectLst/>
                <a:latin typeface="Times New Roman" pitchFamily="24"/>
                <a:ea typeface="宋体" pitchFamily="24"/>
              </a:rPr>
              <a:t>日</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2024</a:t>
            </a:r>
            <a:r>
              <a:rPr lang="zh-CN" altLang="zh-CN" sz="2400" b="0" i="0" u="none">
                <a:solidFill>
                  <a:srgbClr val="000000"/>
                </a:solidFill>
                <a:effectLst/>
                <a:latin typeface="Times New Roman" pitchFamily="24"/>
                <a:ea typeface="宋体" pitchFamily="24"/>
              </a:rPr>
              <a:t>桂林马拉松赛在桂林市中心广场鸣枪开跑</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30000</a:t>
            </a:r>
            <a:r>
              <a:rPr lang="zh-CN" altLang="zh-CN" sz="2400" b="0" i="0" u="none">
                <a:solidFill>
                  <a:srgbClr val="000000"/>
                </a:solidFill>
                <a:effectLst/>
                <a:latin typeface="Times New Roman" pitchFamily="24"/>
                <a:ea typeface="宋体" pitchFamily="24"/>
                <a:sym typeface="_⨹_4_47478"/>
              </a:rPr>
              <a:t>名选手全</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力以赴</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共享桂林山水</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将数据</a:t>
            </a:r>
            <a:r>
              <a:rPr lang="en-US" altLang="zh-CN" sz="2400" b="0" i="0" u="none">
                <a:solidFill>
                  <a:srgbClr val="000000"/>
                </a:solidFill>
                <a:effectLst/>
                <a:latin typeface="Times New Roman" pitchFamily="24"/>
                <a:ea typeface="宋体" pitchFamily="24"/>
              </a:rPr>
              <a:t>30000</a:t>
            </a:r>
            <a:r>
              <a:rPr lang="zh-CN" altLang="zh-CN" sz="2400" b="0" i="0" u="none">
                <a:solidFill>
                  <a:srgbClr val="000000"/>
                </a:solidFill>
                <a:effectLst/>
                <a:latin typeface="Times New Roman" pitchFamily="24"/>
                <a:ea typeface="宋体" pitchFamily="24"/>
              </a:rPr>
              <a:t>用科学记数法表示为</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10" name="yt_table_11710"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90778312"/>
              </p:ext>
            </p:extLst>
          </p:nvPr>
        </p:nvGraphicFramePr>
        <p:xfrm>
          <a:off x="540056" y="1859435"/>
          <a:ext cx="4980306" cy="950976"/>
        </p:xfrm>
        <a:graphic>
          <a:graphicData uri="http://schemas.openxmlformats.org/drawingml/2006/table">
            <a:tbl>
              <a:tblPr/>
              <a:tblGrid>
                <a:gridCol w="2803843">
                  <a:extLst>
                    <a:ext uri="{9D8B030D-6E8A-4147-A177-3AD203B41FA5}">
                      <a16:colId xmlns:a16="http://schemas.microsoft.com/office/drawing/2014/main" val="10361"/>
                    </a:ext>
                  </a:extLst>
                </a:gridCol>
                <a:gridCol w="2176463">
                  <a:extLst>
                    <a:ext uri="{9D8B030D-6E8A-4147-A177-3AD203B41FA5}">
                      <a16:colId xmlns:a16="http://schemas.microsoft.com/office/drawing/2014/main" val="10362"/>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3"/>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4"/>
                  </a:ext>
                </a:extLst>
              </a:tr>
            </a:tbl>
          </a:graphicData>
        </a:graphic>
      </p:graphicFrame>
      <p:sp>
        <p:nvSpPr>
          <p:cNvPr id="11712" name="yt_shape_11712"/>
          <p:cNvSpPr txBox="1"/>
          <p:nvPr/>
        </p:nvSpPr>
        <p:spPr>
          <a:xfrm>
            <a:off x="540000" y="2860989"/>
            <a:ext cx="6147517"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下列用科学记数法表示正确的是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13" name="yt_table_11713"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222164914"/>
              </p:ext>
            </p:extLst>
          </p:nvPr>
        </p:nvGraphicFramePr>
        <p:xfrm>
          <a:off x="540056" y="3340292"/>
          <a:ext cx="3530600" cy="1901952"/>
        </p:xfrm>
        <a:graphic>
          <a:graphicData uri="http://schemas.openxmlformats.org/drawingml/2006/table">
            <a:tbl>
              <a:tblPr/>
              <a:tblGrid>
                <a:gridCol w="3530600">
                  <a:extLst>
                    <a:ext uri="{9D8B030D-6E8A-4147-A177-3AD203B41FA5}">
                      <a16:colId xmlns:a16="http://schemas.microsoft.com/office/drawing/2014/main" val="10363"/>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10500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3</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5"/>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zh-CN" altLang="zh-CN" sz="2400" b="0" i="0" u="none">
                          <a:solidFill>
                            <a:srgbClr val="000000"/>
                          </a:solidFill>
                          <a:effectLst/>
                          <a:latin typeface="Times New Roman" pitchFamily="24"/>
                          <a:ea typeface="宋体" pitchFamily="24"/>
                        </a:rPr>
                        <a:t>万</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1010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7"/>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15</a:t>
                      </a:r>
                      <a:r>
                        <a:rPr lang="zh-CN" altLang="zh-CN" sz="2400" b="0" i="0" u="none">
                          <a:solidFill>
                            <a:srgbClr val="000000"/>
                          </a:solidFill>
                          <a:effectLst/>
                          <a:latin typeface="Times New Roman" pitchFamily="24"/>
                          <a:ea typeface="宋体" pitchFamily="24"/>
                        </a:rPr>
                        <a:t>亿</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9</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8"/>
                  </a:ext>
                </a:extLst>
              </a:tr>
            </a:tbl>
          </a:graphicData>
        </a:graphic>
      </p:graphicFrame>
      <p:sp>
        <p:nvSpPr>
          <p:cNvPr id="2" name="文本框 1">
            <a:extLst>
              <a:ext uri="{FF2B5EF4-FFF2-40B4-BE49-F238E27FC236}">
                <a16:creationId xmlns:a16="http://schemas.microsoft.com/office/drawing/2014/main" id="{9F1103D3-A43C-40D6-7731-33DDCF373EAA}"/>
              </a:ext>
            </a:extLst>
          </p:cNvPr>
          <p:cNvSpPr txBox="1"/>
          <p:nvPr/>
        </p:nvSpPr>
        <p:spPr>
          <a:xfrm>
            <a:off x="8679707" y="1328682"/>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3" name="文本框 2">
            <a:extLst>
              <a:ext uri="{FF2B5EF4-FFF2-40B4-BE49-F238E27FC236}">
                <a16:creationId xmlns:a16="http://schemas.microsoft.com/office/drawing/2014/main" id="{A9E48E2C-8C36-CC0D-54A3-C2D53F4665B8}"/>
              </a:ext>
            </a:extLst>
          </p:cNvPr>
          <p:cNvSpPr txBox="1"/>
          <p:nvPr/>
        </p:nvSpPr>
        <p:spPr>
          <a:xfrm>
            <a:off x="5707789" y="2814183"/>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15" name="yt_shape_11715"/>
          <p:cNvSpPr txBox="1"/>
          <p:nvPr/>
        </p:nvSpPr>
        <p:spPr>
          <a:xfrm>
            <a:off x="540119" y="900000"/>
            <a:ext cx="11492915" cy="4269567"/>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湖南省中考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据</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光明日报</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2024</a:t>
            </a:r>
            <a:r>
              <a:rPr lang="zh-CN" altLang="zh-CN" sz="2400" b="0" i="0" u="none">
                <a:solidFill>
                  <a:srgbClr val="000000"/>
                </a:solidFill>
                <a:effectLst/>
                <a:latin typeface="Times New Roman" pitchFamily="24"/>
                <a:ea typeface="宋体" pitchFamily="24"/>
              </a:rPr>
              <a:t>年</a:t>
            </a:r>
            <a:r>
              <a:rPr lang="en-US" altLang="zh-CN" sz="2400" b="0" i="0" u="none">
                <a:solidFill>
                  <a:srgbClr val="000000"/>
                </a:solidFill>
                <a:effectLst/>
                <a:latin typeface="Times New Roman" pitchFamily="24"/>
                <a:ea typeface="宋体" pitchFamily="24"/>
              </a:rPr>
              <a:t>3</a:t>
            </a:r>
            <a:r>
              <a:rPr lang="zh-CN" altLang="zh-CN" sz="2400" b="0" i="0" u="none">
                <a:solidFill>
                  <a:srgbClr val="000000"/>
                </a:solidFill>
                <a:effectLst/>
                <a:latin typeface="Times New Roman" pitchFamily="24"/>
                <a:ea typeface="宋体" pitchFamily="24"/>
              </a:rPr>
              <a:t>月</a:t>
            </a:r>
            <a:r>
              <a:rPr lang="en-US" altLang="zh-CN" sz="2400" b="0" i="0" u="none">
                <a:solidFill>
                  <a:srgbClr val="000000"/>
                </a:solidFill>
                <a:effectLst/>
                <a:latin typeface="Times New Roman" pitchFamily="24"/>
                <a:ea typeface="宋体" pitchFamily="24"/>
              </a:rPr>
              <a:t>14</a:t>
            </a:r>
            <a:r>
              <a:rPr lang="zh-CN" altLang="zh-CN" sz="2400" b="0" i="0" u="none">
                <a:solidFill>
                  <a:srgbClr val="000000"/>
                </a:solidFill>
                <a:effectLst/>
                <a:latin typeface="Times New Roman" pitchFamily="24"/>
                <a:ea typeface="宋体" pitchFamily="24"/>
              </a:rPr>
              <a:t>日报道</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截至</a:t>
            </a:r>
            <a:r>
              <a:rPr lang="en-US" altLang="zh-CN" sz="2400" b="0" i="0" u="none">
                <a:solidFill>
                  <a:srgbClr val="000000"/>
                </a:solidFill>
                <a:effectLst/>
                <a:latin typeface="Times New Roman" pitchFamily="24"/>
                <a:ea typeface="宋体" pitchFamily="24"/>
              </a:rPr>
              <a:t>2023</a:t>
            </a:r>
            <a:r>
              <a:rPr lang="zh-CN" altLang="zh-CN" sz="2400" b="0" i="0" u="none">
                <a:solidFill>
                  <a:srgbClr val="000000"/>
                </a:solidFill>
                <a:effectLst/>
                <a:latin typeface="Times New Roman" pitchFamily="24"/>
                <a:ea typeface="宋体" pitchFamily="24"/>
              </a:rPr>
              <a:t>年末</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59c3b,isEnd"/>
              </a:rPr>
              <a:t>我国境内</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有效发明专利量达到</a:t>
            </a:r>
            <a:r>
              <a:rPr lang="en-US" altLang="zh-CN" sz="2400" b="0" i="0" u="none">
                <a:solidFill>
                  <a:srgbClr val="000000"/>
                </a:solidFill>
                <a:effectLst/>
                <a:latin typeface="Times New Roman" pitchFamily="24"/>
                <a:ea typeface="宋体" pitchFamily="24"/>
              </a:rPr>
              <a:t>401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万件</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高价值发明专利占比超过四成</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8_0cec7,isEnd"/>
              </a:rPr>
              <a:t>成为世界上首个境</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内有效发明专利数量突破</a:t>
            </a:r>
            <a:r>
              <a:rPr lang="en-US" altLang="zh-CN" sz="2400" b="0" i="0" u="none">
                <a:solidFill>
                  <a:srgbClr val="000000"/>
                </a:solidFill>
                <a:effectLst/>
                <a:latin typeface="Times New Roman" pitchFamily="24"/>
                <a:ea typeface="宋体" pitchFamily="24"/>
              </a:rPr>
              <a:t>400</a:t>
            </a:r>
            <a:r>
              <a:rPr lang="zh-CN" altLang="zh-CN" sz="2400" b="0" i="0" u="none">
                <a:solidFill>
                  <a:srgbClr val="000000"/>
                </a:solidFill>
                <a:effectLst/>
                <a:latin typeface="Times New Roman" pitchFamily="24"/>
                <a:ea typeface="宋体" pitchFamily="24"/>
              </a:rPr>
              <a:t>万件的国家</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将</a:t>
            </a:r>
            <a:r>
              <a:rPr lang="en-US" altLang="zh-CN" sz="2400" b="0" i="0" u="none">
                <a:solidFill>
                  <a:srgbClr val="000000"/>
                </a:solidFill>
                <a:effectLst/>
                <a:latin typeface="Times New Roman" pitchFamily="24"/>
                <a:ea typeface="宋体" pitchFamily="24"/>
              </a:rPr>
              <a:t>4015000</a:t>
            </a:r>
            <a:r>
              <a:rPr lang="zh-CN" altLang="zh-CN" sz="2400" b="0" i="0" u="none">
                <a:solidFill>
                  <a:srgbClr val="000000"/>
                </a:solidFill>
                <a:effectLst/>
                <a:latin typeface="Times New Roman" pitchFamily="24"/>
                <a:ea typeface="宋体" pitchFamily="24"/>
                <a:sym typeface="_⨹_9_edc8e,isEnd"/>
              </a:rPr>
              <a:t>用科学记数法表示应</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2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宋体" pitchFamily="24"/>
              </a:rPr>
              <a:t>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宋体" pitchFamily="24"/>
              </a:rPr>
              <a:t>56</a:t>
            </a:r>
            <a:r>
              <a:rPr lang="zh-CN" altLang="zh-CN" sz="2400" b="0" i="0" u="none">
                <a:solidFill>
                  <a:srgbClr val="000000"/>
                </a:solidFill>
                <a:effectLst/>
                <a:latin typeface="Times New Roman" pitchFamily="24"/>
                <a:ea typeface="楷体" pitchFamily="24"/>
              </a:rPr>
              <a:t>页习题第</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楷体" pitchFamily="24"/>
              </a:rPr>
              <a:t>题变式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用科学记数法表示下列各数</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5071000</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5071000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071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8300</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8300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BD7AF98A-AC30-C836-650F-6EA7CC6F0B2C}"/>
              </a:ext>
            </a:extLst>
          </p:cNvPr>
          <p:cNvSpPr txBox="1"/>
          <p:nvPr/>
        </p:nvSpPr>
        <p:spPr>
          <a:xfrm>
            <a:off x="1059708" y="2279658"/>
            <a:ext cx="19580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4</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015</a:t>
            </a:r>
            <a:r>
              <a:rPr kumimoji="0" lang="en-US"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
                  <a:solidFill>
                    <a:srgbClr val="000000"/>
                  </a:solidFill>
                </a:uFill>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2CB671BD-1DAE-3CA1-4A96-E422AC66D3A4}"/>
              </a:ext>
            </a:extLst>
          </p:cNvPr>
          <p:cNvSpPr txBox="1"/>
          <p:nvPr/>
        </p:nvSpPr>
        <p:spPr>
          <a:xfrm>
            <a:off x="450108" y="3706122"/>
            <a:ext cx="3786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5071000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071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5822395C-81DE-971B-F918-8A9C9299AAA6}"/>
              </a:ext>
            </a:extLst>
          </p:cNvPr>
          <p:cNvSpPr txBox="1"/>
          <p:nvPr/>
        </p:nvSpPr>
        <p:spPr>
          <a:xfrm>
            <a:off x="450108" y="4657098"/>
            <a:ext cx="36344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8300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21" name="yt_shape_11721"/>
          <p:cNvSpPr txBox="1"/>
          <p:nvPr/>
        </p:nvSpPr>
        <p:spPr>
          <a:xfrm>
            <a:off x="540000" y="900000"/>
            <a:ext cx="4890762" cy="438646"/>
          </a:xfrm>
          <a:prstGeom prst="rect">
            <a:avLst/>
          </a:prstGeom>
        </p:spPr>
        <p:txBody>
          <a:bodyPr vert="horz" wrap="none" lIns="0" tIns="0" rIns="0" bIns="0" rtlCol="0">
            <a:noAutofit/>
          </a:bodyPr>
          <a:lstStyle/>
          <a:p>
            <a:pPr algn="l" eaLnBrk="1" latinLnBrk="0" hangingPunct="0">
              <a:lnSpc>
                <a:spcPct val="129999"/>
              </a:lnSpc>
            </a:pPr>
            <a:r>
              <a:rPr lang="en-US" altLang="zh-CN" sz="2450" b="0" i="0" u="none">
                <a:solidFill>
                  <a:srgbClr val="1EE3CF"/>
                </a:solidFill>
                <a:effectLst/>
                <a:latin typeface="Times New Roman" pitchFamily="24"/>
                <a:ea typeface="Times New Roman" pitchFamily="24"/>
                <a:sym typeface="Finished"/>
              </a:rPr>
              <a:t> </a:t>
            </a:r>
            <a:r>
              <a:rPr lang="en-US" altLang="zh-CN" sz="2400" b="0" i="0" u="none">
                <a:solidFill>
                  <a:srgbClr val="1EE3CF"/>
                </a:solidFill>
                <a:effectLst/>
                <a:latin typeface="Times New Roman" pitchFamily="24"/>
                <a:ea typeface="宋体" pitchFamily="24"/>
                <a:sym typeface=""/>
              </a:rPr>
              <a:t>              </a:t>
            </a:r>
            <a:r>
              <a:rPr lang="en-US" altLang="zh-CN" sz="1300" b="0" i="0" u="none">
                <a:solidFill>
                  <a:srgbClr val="1EE3CF"/>
                </a:solidFill>
                <a:effectLst/>
                <a:latin typeface="Times New Roman" pitchFamily="13"/>
                <a:ea typeface="宋体" pitchFamily="13"/>
                <a:sym typeface=""/>
              </a:rPr>
              <a:t> </a:t>
            </a:r>
            <a:r>
              <a:rPr lang="zh-CN"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黑体" pitchFamily="24"/>
              </a:rPr>
              <a:t>还原科学记数法表示的数</a:t>
            </a:r>
          </a:p>
        </p:txBody>
      </p:sp>
      <p:sp>
        <p:nvSpPr>
          <p:cNvPr id="11722" name="yt_shape_11722"/>
          <p:cNvSpPr txBox="1"/>
          <p:nvPr/>
        </p:nvSpPr>
        <p:spPr>
          <a:xfrm>
            <a:off x="540119" y="1389434"/>
            <a:ext cx="11492915"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某条路线的总里程约为</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宋体" pitchFamily="24"/>
              </a:rPr>
              <a:t>千米</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7_1d9eb"/>
              </a:rPr>
              <a:t>这个用科学记数法表示的数据的原数为</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23" name="yt_table_11723" title="H_74.8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151280666"/>
              </p:ext>
            </p:extLst>
          </p:nvPr>
        </p:nvGraphicFramePr>
        <p:xfrm>
          <a:off x="540056" y="2348869"/>
          <a:ext cx="6486843" cy="950976"/>
        </p:xfrm>
        <a:graphic>
          <a:graphicData uri="http://schemas.openxmlformats.org/drawingml/2006/table">
            <a:tbl>
              <a:tblPr/>
              <a:tblGrid>
                <a:gridCol w="3794443">
                  <a:extLst>
                    <a:ext uri="{9D8B030D-6E8A-4147-A177-3AD203B41FA5}">
                      <a16:colId xmlns:a16="http://schemas.microsoft.com/office/drawing/2014/main" val="10364"/>
                    </a:ext>
                  </a:extLst>
                </a:gridCol>
                <a:gridCol w="2692400">
                  <a:extLst>
                    <a:ext uri="{9D8B030D-6E8A-4147-A177-3AD203B41FA5}">
                      <a16:colId xmlns:a16="http://schemas.microsoft.com/office/drawing/2014/main" val="10365"/>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13700000</a:t>
                      </a:r>
                      <a:r>
                        <a:rPr lang="zh-CN" altLang="zh-CN" sz="2400" b="0" i="0" u="none">
                          <a:solidFill>
                            <a:srgbClr val="000000"/>
                          </a:solidFill>
                          <a:effectLst/>
                          <a:latin typeface="Times New Roman" pitchFamily="24"/>
                          <a:ea typeface="宋体" pitchFamily="24"/>
                        </a:rPr>
                        <a:t>千米</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1370000</a:t>
                      </a:r>
                      <a:r>
                        <a:rPr lang="zh-CN" altLang="zh-CN" sz="2400" b="0" i="0" u="none">
                          <a:solidFill>
                            <a:srgbClr val="000000"/>
                          </a:solidFill>
                          <a:effectLst/>
                          <a:latin typeface="Times New Roman" pitchFamily="24"/>
                          <a:ea typeface="宋体" pitchFamily="24"/>
                        </a:rPr>
                        <a:t>千米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69"/>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137000</a:t>
                      </a:r>
                      <a:r>
                        <a:rPr lang="zh-CN" altLang="zh-CN" sz="2400" b="0" i="0" u="none">
                          <a:solidFill>
                            <a:srgbClr val="000000"/>
                          </a:solidFill>
                          <a:effectLst/>
                          <a:latin typeface="Times New Roman" pitchFamily="24"/>
                          <a:ea typeface="宋体" pitchFamily="24"/>
                        </a:rPr>
                        <a:t>千米</a:t>
                      </a:r>
                    </a:p>
                  </a:txBody>
                  <a:tcPr marL="0" marR="0" marT="0" marB="0" anchor="ctr">
                    <a:lnL w="9522" cmpd="sng">
                      <a:noFill/>
                    </a:lnL>
                    <a:lnR w="9522" cmpd="sng">
                      <a:noFill/>
                    </a:lnR>
                    <a:lnT w="9522" cmpd="sng">
                      <a:noFill/>
                    </a:lnT>
                    <a:lnB w="9522" cmpd="sng">
                      <a:noFill/>
                    </a:lnB>
                  </a:tcPr>
                </a:tc>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137</a:t>
                      </a:r>
                      <a:r>
                        <a:rPr lang="zh-CN" altLang="zh-CN" sz="2400" b="0" i="0" u="none">
                          <a:solidFill>
                            <a:srgbClr val="000000"/>
                          </a:solidFill>
                          <a:effectLst/>
                          <a:latin typeface="Times New Roman" pitchFamily="24"/>
                          <a:ea typeface="宋体" pitchFamily="24"/>
                        </a:rPr>
                        <a:t>千米</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0"/>
                  </a:ext>
                </a:extLst>
              </a:tr>
            </a:tbl>
          </a:graphicData>
        </a:graphic>
      </p:graphicFrame>
      <p:sp>
        <p:nvSpPr>
          <p:cNvPr id="11725" name="yt_shape_11725"/>
          <p:cNvSpPr txBox="1"/>
          <p:nvPr/>
        </p:nvSpPr>
        <p:spPr>
          <a:xfrm>
            <a:off x="540000" y="3350423"/>
            <a:ext cx="8917506" cy="428515"/>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下列用科学记数法表示的数还原成原数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不正确的是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26" name="yt_table_11726"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479485769"/>
              </p:ext>
            </p:extLst>
          </p:nvPr>
        </p:nvGraphicFramePr>
        <p:xfrm>
          <a:off x="540056" y="3829726"/>
          <a:ext cx="4165600" cy="1901952"/>
        </p:xfrm>
        <a:graphic>
          <a:graphicData uri="http://schemas.openxmlformats.org/drawingml/2006/table">
            <a:tbl>
              <a:tblPr/>
              <a:tblGrid>
                <a:gridCol w="4165600">
                  <a:extLst>
                    <a:ext uri="{9D8B030D-6E8A-4147-A177-3AD203B41FA5}">
                      <a16:colId xmlns:a16="http://schemas.microsoft.com/office/drawing/2014/main" val="10366"/>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4</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35600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1"/>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2"/>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4300000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3"/>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30000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4"/>
                  </a:ext>
                </a:extLst>
              </a:tr>
            </a:tbl>
          </a:graphicData>
        </a:graphic>
      </p:graphicFrame>
      <p:pic>
        <p:nvPicPr>
          <p:cNvPr id="3" name="yt_shape_1722145744556">
            <a:extLst>
              <a:ext uri="{FF2B5EF4-FFF2-40B4-BE49-F238E27FC236}">
                <a16:creationId xmlns:a16="http://schemas.microsoft.com/office/drawing/2014/main" id="{2DF15A8C-8FE4-EE8B-3AB7-9DD5CFDFC70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0000" y="950453"/>
            <a:ext cx="1186052" cy="333499"/>
          </a:xfrm>
          <a:prstGeom prst="rect">
            <a:avLst/>
          </a:prstGeom>
        </p:spPr>
      </p:pic>
      <p:sp>
        <p:nvSpPr>
          <p:cNvPr id="2" name="文本框 1">
            <a:extLst>
              <a:ext uri="{FF2B5EF4-FFF2-40B4-BE49-F238E27FC236}">
                <a16:creationId xmlns:a16="http://schemas.microsoft.com/office/drawing/2014/main" id="{81C7C14A-0E59-714E-5773-275A4EA160EB}"/>
              </a:ext>
            </a:extLst>
          </p:cNvPr>
          <p:cNvSpPr txBox="1"/>
          <p:nvPr/>
        </p:nvSpPr>
        <p:spPr>
          <a:xfrm>
            <a:off x="1059708" y="1818116"/>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
        <p:nvSpPr>
          <p:cNvPr id="4" name="文本框 3">
            <a:extLst>
              <a:ext uri="{FF2B5EF4-FFF2-40B4-BE49-F238E27FC236}">
                <a16:creationId xmlns:a16="http://schemas.microsoft.com/office/drawing/2014/main" id="{0CC1BE48-C1F7-A76D-3751-B0163621D695}"/>
              </a:ext>
            </a:extLst>
          </p:cNvPr>
          <p:cNvSpPr txBox="1"/>
          <p:nvPr/>
        </p:nvSpPr>
        <p:spPr>
          <a:xfrm>
            <a:off x="8450989" y="330361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blinds(horizontal)">
                                      <p:cBhvr>
                                        <p:cTn id="12"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4"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28" name="yt_shape_11728"/>
          <p:cNvSpPr txBox="1"/>
          <p:nvPr/>
        </p:nvSpPr>
        <p:spPr>
          <a:xfrm>
            <a:off x="540120" y="900198"/>
            <a:ext cx="11492915" cy="779381"/>
          </a:xfrm>
          <a:prstGeom prst="rect">
            <a:avLst/>
          </a:prstGeom>
        </p:spPr>
        <p:txBody>
          <a:bodyPr vert="horz" wrap="square" lIns="0" tIns="0" rIns="0" bIns="0" rtlCol="0">
            <a:noAutofit/>
          </a:bodyPr>
          <a:lstStyle/>
          <a:p>
            <a:pPr algn="l" eaLnBrk="1" latinLnBrk="0" hangingPunct="0">
              <a:lnSpc>
                <a:spcPct val="110000"/>
              </a:lnSpc>
            </a:pP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一个整数</a:t>
            </a:r>
            <a:r>
              <a:rPr lang="en-US" altLang="zh-CN" sz="2400" b="0" i="0" u="none">
                <a:solidFill>
                  <a:srgbClr val="000000"/>
                </a:solidFill>
                <a:effectLst/>
                <a:latin typeface="Times New Roman" pitchFamily="24"/>
                <a:ea typeface="宋体" pitchFamily="24"/>
              </a:rPr>
              <a:t>2025</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zh-CN" altLang="zh-CN" sz="2400" b="0" i="0" u="none">
                <a:solidFill>
                  <a:srgbClr val="000000"/>
                </a:solidFill>
                <a:effectLst/>
                <a:latin typeface="Times New Roman" pitchFamily="24"/>
                <a:ea typeface="宋体" pitchFamily="24"/>
              </a:rPr>
              <a:t>用科学记数法表示为</a:t>
            </a:r>
            <a:r>
              <a:rPr lang="en-US" altLang="zh-CN" sz="2400" b="0" i="0" u="none">
                <a:solidFill>
                  <a:srgbClr val="000000"/>
                </a:solidFill>
                <a:effectLst/>
                <a:latin typeface="Times New Roman" pitchFamily="24"/>
                <a:ea typeface="宋体" pitchFamily="24"/>
              </a:rPr>
              <a:t>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025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则原数中</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3f475"/>
              </a:rPr>
              <a:t>的个数为</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B</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29" name="yt_table_11729" title="H_31.68">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3705419289"/>
              </p:ext>
            </p:extLst>
          </p:nvPr>
        </p:nvGraphicFramePr>
        <p:xfrm>
          <a:off x="540056" y="1730379"/>
          <a:ext cx="7657466" cy="402336"/>
        </p:xfrm>
        <a:graphic>
          <a:graphicData uri="http://schemas.openxmlformats.org/drawingml/2006/table">
            <a:tbl>
              <a:tblPr/>
              <a:tblGrid>
                <a:gridCol w="2118043">
                  <a:extLst>
                    <a:ext uri="{9D8B030D-6E8A-4147-A177-3AD203B41FA5}">
                      <a16:colId xmlns:a16="http://schemas.microsoft.com/office/drawing/2014/main" val="10367"/>
                    </a:ext>
                  </a:extLst>
                </a:gridCol>
                <a:gridCol w="2100580">
                  <a:extLst>
                    <a:ext uri="{9D8B030D-6E8A-4147-A177-3AD203B41FA5}">
                      <a16:colId xmlns:a16="http://schemas.microsoft.com/office/drawing/2014/main" val="10368"/>
                    </a:ext>
                  </a:extLst>
                </a:gridCol>
                <a:gridCol w="2100580">
                  <a:extLst>
                    <a:ext uri="{9D8B030D-6E8A-4147-A177-3AD203B41FA5}">
                      <a16:colId xmlns:a16="http://schemas.microsoft.com/office/drawing/2014/main" val="10369"/>
                    </a:ext>
                  </a:extLst>
                </a:gridCol>
                <a:gridCol w="1338263">
                  <a:extLst>
                    <a:ext uri="{9D8B030D-6E8A-4147-A177-3AD203B41FA5}">
                      <a16:colId xmlns:a16="http://schemas.microsoft.com/office/drawing/2014/main" val="10370"/>
                    </a:ext>
                  </a:extLst>
                </a:gridCol>
              </a:tblGrid>
              <a:tr h="371387">
                <a:tc>
                  <a:txBody>
                    <a:bodyPr/>
                    <a:lstStyle/>
                    <a:p>
                      <a:pPr marL="448254" indent="-448254" algn="l" eaLnBrk="1" fontAlgn="ctr" latinLnBrk="0" hangingPunct="0">
                        <a:lnSpc>
                          <a:spcPct val="110000"/>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7</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10000"/>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8</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10000"/>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10000"/>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5"/>
                  </a:ext>
                </a:extLst>
              </a:tr>
            </a:tbl>
          </a:graphicData>
        </a:graphic>
      </p:graphicFrame>
      <p:sp>
        <p:nvSpPr>
          <p:cNvPr id="11731" name="yt_shape_11731"/>
          <p:cNvSpPr txBox="1"/>
          <p:nvPr/>
        </p:nvSpPr>
        <p:spPr>
          <a:xfrm>
            <a:off x="540000" y="2183516"/>
            <a:ext cx="9893734" cy="4029501"/>
          </a:xfrm>
          <a:prstGeom prst="rect">
            <a:avLst/>
          </a:prstGeom>
        </p:spPr>
        <p:txBody>
          <a:bodyPr vert="horz" wrap="none" lIns="0" tIns="0" rIns="0" bIns="0" rtlCol="0">
            <a:noAutofit/>
          </a:bodyPr>
          <a:lstStyle/>
          <a:p>
            <a:pPr eaLnBrk="1" latinLnBrk="0" hangingPunct="0">
              <a:lnSpc>
                <a:spcPct val="110000"/>
              </a:lnSpc>
            </a:pPr>
            <a:r>
              <a:rPr lang="en-US" altLang="zh-CN" sz="2400" b="0" i="0" u="none" dirty="0">
                <a:solidFill>
                  <a:srgbClr val="000000"/>
                </a:solidFill>
                <a:effectLst/>
                <a:latin typeface="Times New Roman" pitchFamily="24"/>
                <a:ea typeface="宋体" pitchFamily="24"/>
              </a:rPr>
              <a:t>10</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把下列用科学记数法表示的数写成原数</a:t>
            </a:r>
            <a:r>
              <a:rPr lang="zh-CN" altLang="zh-CN" sz="2400" b="0" i="0" u="none" dirty="0">
                <a:solidFill>
                  <a:srgbClr val="000000"/>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7</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8002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8</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01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7</a:t>
            </a:r>
            <a:r>
              <a:rPr lang="zh-CN" altLang="zh-CN" sz="2400" b="0" i="0" u="none" dirty="0">
                <a:solidFill>
                  <a:srgbClr val="000000"/>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原式</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780020</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	解</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原式</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80100000</a:t>
            </a:r>
            <a:r>
              <a:rPr lang="en-US" altLang="zh-CN" sz="2400" b="0" i="0" u="none" dirty="0">
                <a:solidFill>
                  <a:srgbClr val="FF0000">
                    <a:alpha val="0"/>
                  </a:srgbClr>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5</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78</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5</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4</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6</a:t>
            </a:r>
            <a:r>
              <a:rPr lang="zh-CN" altLang="zh-CN" sz="2400" b="0" i="0" u="none" dirty="0">
                <a:solidFill>
                  <a:srgbClr val="000000"/>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原式</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578000</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	解</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原式</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1200000</a:t>
            </a:r>
            <a:r>
              <a:rPr lang="en-US" altLang="zh-CN" sz="2400" b="0" i="0" u="none" dirty="0">
                <a:solidFill>
                  <a:srgbClr val="FF0000">
                    <a:alpha val="0"/>
                  </a:srgbClr>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5</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6</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32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8</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6</a:t>
            </a:r>
            <a:r>
              <a:rPr lang="zh-CN"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12</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9</a:t>
            </a:r>
            <a:r>
              <a:rPr lang="en-US" altLang="zh-CN" sz="2400" b="0" i="0" u="none" dirty="0">
                <a:solidFill>
                  <a:srgbClr val="000000"/>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FF0000">
                    <a:alpha val="0"/>
                  </a:srgbClr>
                </a:solidFill>
                <a:effectLst/>
                <a:latin typeface="Times New Roman" pitchFamily="24"/>
                <a:ea typeface="楷体" pitchFamily="24"/>
              </a:rPr>
              <a:t>解</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原式</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632000000</a:t>
            </a:r>
            <a:r>
              <a:rPr lang="en-US"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	解</a:t>
            </a:r>
            <a:r>
              <a:rPr lang="zh-CN" altLang="zh-CN" sz="2400" b="0" i="0" u="none" dirty="0">
                <a:solidFill>
                  <a:srgbClr val="FF0000">
                    <a:alpha val="0"/>
                  </a:srgbClr>
                </a:solidFill>
                <a:effectLst/>
                <a:latin typeface="宋体" pitchFamily="24"/>
                <a:ea typeface="宋体" pitchFamily="24"/>
              </a:rPr>
              <a:t>：</a:t>
            </a:r>
            <a:r>
              <a:rPr lang="zh-CN" altLang="zh-CN" sz="2400" b="0" i="0" u="none" dirty="0">
                <a:solidFill>
                  <a:srgbClr val="FF0000">
                    <a:alpha val="0"/>
                  </a:srgbClr>
                </a:solidFill>
                <a:effectLst/>
                <a:latin typeface="Times New Roman" pitchFamily="24"/>
                <a:ea typeface="楷体" pitchFamily="24"/>
              </a:rPr>
              <a:t>原式</a:t>
            </a:r>
            <a:r>
              <a:rPr lang="zh-CN" altLang="zh-CN" sz="2400" b="0" i="0" u="none" dirty="0">
                <a:solidFill>
                  <a:srgbClr val="FF0000">
                    <a:alpha val="0"/>
                  </a:srgbClr>
                </a:solidFill>
                <a:effectLst/>
                <a:latin typeface="宋体" pitchFamily="24"/>
                <a:ea typeface="宋体" pitchFamily="24"/>
              </a:rPr>
              <a:t>＝－</a:t>
            </a:r>
            <a:r>
              <a:rPr lang="en-US" altLang="zh-CN" sz="2400" b="0" i="0" u="none" dirty="0">
                <a:solidFill>
                  <a:srgbClr val="FF0000">
                    <a:alpha val="0"/>
                  </a:srgbClr>
                </a:solidFill>
                <a:effectLst/>
                <a:latin typeface="Times New Roman" pitchFamily="24"/>
                <a:ea typeface="宋体" pitchFamily="24"/>
              </a:rPr>
              <a:t>1120000000</a:t>
            </a:r>
            <a:r>
              <a:rPr lang="en-US" altLang="zh-CN" sz="2400" b="0" i="0" u="none" dirty="0">
                <a:solidFill>
                  <a:srgbClr val="FF0000">
                    <a:alpha val="0"/>
                  </a:srgbClr>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000000"/>
                </a:solidFill>
                <a:effectLst/>
                <a:latin typeface="Times New Roman" pitchFamily="24"/>
                <a:ea typeface="黑体" pitchFamily="24"/>
              </a:rPr>
              <a:t>【易错点】</a:t>
            </a:r>
            <a:r>
              <a:rPr lang="zh-CN" altLang="zh-CN" sz="2400" b="0" i="0"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Times New Roman" pitchFamily="24"/>
                <a:ea typeface="黑体" pitchFamily="24"/>
                <a:sym typeface=",isEnd"/>
              </a:rPr>
              <a:t>混淆指数与原数的整数位数</a:t>
            </a:r>
          </a:p>
          <a:p>
            <a:pPr eaLnBrk="1" latinLnBrk="0" hangingPunct="0">
              <a:lnSpc>
                <a:spcPct val="110000"/>
              </a:lnSpc>
            </a:pPr>
            <a:r>
              <a:rPr lang="en-US" altLang="zh-CN" sz="2400" b="0" i="0" u="none" dirty="0">
                <a:solidFill>
                  <a:srgbClr val="000000"/>
                </a:solidFill>
                <a:effectLst/>
                <a:latin typeface="Times New Roman" pitchFamily="24"/>
                <a:ea typeface="宋体" pitchFamily="24"/>
              </a:rPr>
              <a:t>11</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Times New Roman" pitchFamily="24"/>
              </a:rPr>
              <a:t> </a:t>
            </a:r>
            <a:r>
              <a:rPr lang="zh-CN" altLang="zh-CN" sz="2400" b="0" i="0" u="none" dirty="0">
                <a:solidFill>
                  <a:srgbClr val="000000"/>
                </a:solidFill>
                <a:effectLst/>
                <a:latin typeface="Times New Roman" pitchFamily="24"/>
                <a:ea typeface="宋体" pitchFamily="24"/>
              </a:rPr>
              <a:t>用科学记数法表示一个六位整数为</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1500" b="0" i="1" u="none" baseline="30000" dirty="0">
                <a:solidFill>
                  <a:srgbClr val="000000"/>
                </a:solidFill>
                <a:effectLst/>
                <a:latin typeface="Times New Roman" pitchFamily="24"/>
                <a:ea typeface="宋体" pitchFamily="24"/>
              </a:rPr>
              <a:t> </a:t>
            </a:r>
            <a:r>
              <a:rPr lang="en-US" altLang="zh-CN" sz="2400" b="0" i="1" u="none" baseline="30000" dirty="0">
                <a:solidFill>
                  <a:srgbClr val="000000"/>
                </a:solidFill>
                <a:effectLst/>
                <a:latin typeface="Times New Roman" pitchFamily="24"/>
                <a:ea typeface="宋体" pitchFamily="24"/>
              </a:rPr>
              <a:t>n</a:t>
            </a:r>
            <a:r>
              <a:rPr lang="en-US" altLang="zh-CN" sz="1500" b="0" i="1" u="none" baseline="30000"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则</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n</a:t>
            </a:r>
            <a:r>
              <a:rPr lang="en-US" altLang="zh-CN" sz="1500" b="0" i="1" u="none" dirty="0">
                <a:solidFill>
                  <a:srgbClr val="000000"/>
                </a:solidFill>
                <a:effectLst/>
                <a:latin typeface="Times New Roman" pitchFamily="24"/>
                <a:ea typeface="宋体" pitchFamily="24"/>
              </a:rPr>
              <a:t> </a:t>
            </a:r>
            <a:r>
              <a:rPr lang="zh-CN" altLang="zh-CN" sz="2400" b="0" i="0" u="none" dirty="0">
                <a:solidFill>
                  <a:srgbClr val="000000"/>
                </a:solidFill>
                <a:effectLst/>
                <a:latin typeface="宋体" pitchFamily="24"/>
                <a:ea typeface="宋体" pitchFamily="24"/>
              </a:rPr>
              <a:t>＝</a:t>
            </a:r>
            <a:r>
              <a:rPr sz="24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600" u="sng" dirty="0">
                <a:solidFill>
                  <a:srgbClr val="000000"/>
                </a:solidFill>
                <a:uFill>
                  <a:solidFill>
                    <a:srgbClr val="000000"/>
                  </a:solidFill>
                </a:uFill>
                <a:latin typeface="Times New Roman"/>
              </a:rPr>
              <a:t> </a:t>
            </a:r>
            <a:r>
              <a:rPr sz="100" spc="-100" dirty="0">
                <a:latin typeface="Times New Roman"/>
              </a:rPr>
              <a:t>⁠</a:t>
            </a:r>
            <a:r>
              <a:rPr lang="en-US" altLang="zh-CN" sz="2400" b="0" i="0" u="none" dirty="0">
                <a:solidFill>
                  <a:srgbClr val="000000"/>
                </a:solidFill>
                <a:effectLst/>
                <a:latin typeface="宋体" pitchFamily="24"/>
                <a:ea typeface="宋体" pitchFamily="24"/>
                <a:sym typeface=",isEnd"/>
              </a:rPr>
              <a:t>.</a:t>
            </a:r>
          </a:p>
          <a:p>
            <a:pPr eaLnBrk="1" latinLnBrk="0" hangingPunct="0">
              <a:lnSpc>
                <a:spcPct val="110000"/>
              </a:lnSpc>
            </a:pPr>
            <a:r>
              <a:rPr lang="zh-CN" altLang="zh-CN" sz="2400" b="0" i="0" u="none" dirty="0">
                <a:solidFill>
                  <a:srgbClr val="000000"/>
                </a:solidFill>
                <a:effectLst/>
                <a:latin typeface="Times New Roman" pitchFamily="24"/>
                <a:ea typeface="黑体" pitchFamily="24"/>
              </a:rPr>
              <a:t>【变式】</a:t>
            </a:r>
            <a:r>
              <a:rPr lang="zh-CN" altLang="zh-CN" sz="2400" b="0" i="0" u="none" dirty="0">
                <a:solidFill>
                  <a:srgbClr val="000000"/>
                </a:solidFill>
                <a:effectLst/>
                <a:latin typeface="Times New Roman" pitchFamily="24"/>
                <a:ea typeface="宋体" pitchFamily="24"/>
              </a:rPr>
              <a:t>若一个整数用科学记数法表示为</a:t>
            </a:r>
            <a:r>
              <a:rPr lang="en-US" altLang="zh-CN" sz="1500" b="0" i="1" u="none" dirty="0">
                <a:solidFill>
                  <a:srgbClr val="000000"/>
                </a:solidFill>
                <a:effectLst/>
                <a:latin typeface="Times New Roman" pitchFamily="24"/>
                <a:ea typeface="宋体" pitchFamily="24"/>
              </a:rPr>
              <a:t> </a:t>
            </a:r>
            <a:r>
              <a:rPr lang="en-US" altLang="zh-CN" sz="2400" b="0" i="1" u="none" dirty="0">
                <a:solidFill>
                  <a:srgbClr val="000000"/>
                </a:solidFill>
                <a:effectLst/>
                <a:latin typeface="Times New Roman" pitchFamily="24"/>
                <a:ea typeface="宋体" pitchFamily="24"/>
              </a:rPr>
              <a:t>a</a:t>
            </a:r>
            <a:r>
              <a:rPr lang="en-US" altLang="zh-CN" sz="1500" b="0" i="1" u="none" dirty="0">
                <a:solidFill>
                  <a:srgbClr val="000000"/>
                </a:solidFill>
                <a:effectLst/>
                <a:latin typeface="Times New Roman" pitchFamily="24"/>
                <a:ea typeface="宋体" pitchFamily="24"/>
              </a:rPr>
              <a:t> </a:t>
            </a:r>
            <a:r>
              <a:rPr lang="en-US" altLang="zh-CN" sz="2400" b="0" i="0" u="none" dirty="0">
                <a:solidFill>
                  <a:srgbClr val="000000"/>
                </a:solidFill>
                <a:effectLst/>
                <a:latin typeface="宋体" pitchFamily="24"/>
                <a:ea typeface="宋体" pitchFamily="24"/>
              </a:rPr>
              <a:t>×</a:t>
            </a:r>
            <a:r>
              <a:rPr lang="en-US" altLang="zh-CN" sz="2400" b="0" i="0" u="none" dirty="0">
                <a:solidFill>
                  <a:srgbClr val="000000"/>
                </a:solidFill>
                <a:effectLst/>
                <a:latin typeface="Times New Roman" pitchFamily="24"/>
                <a:ea typeface="宋体" pitchFamily="24"/>
              </a:rPr>
              <a:t>10</a:t>
            </a:r>
            <a:r>
              <a:rPr lang="en-US" altLang="zh-CN" sz="2400" b="0" i="0" u="none" baseline="30000" dirty="0">
                <a:solidFill>
                  <a:srgbClr val="000000"/>
                </a:solidFill>
                <a:effectLst/>
                <a:latin typeface="Times New Roman" pitchFamily="24"/>
                <a:ea typeface="宋体" pitchFamily="24"/>
              </a:rPr>
              <a:t>7</a:t>
            </a:r>
            <a:r>
              <a:rPr lang="zh-CN" altLang="zh-CN" sz="2400" b="0" i="0" u="none" dirty="0">
                <a:solidFill>
                  <a:srgbClr val="000000"/>
                </a:solidFill>
                <a:effectLst/>
                <a:latin typeface="宋体" pitchFamily="24"/>
                <a:ea typeface="宋体" pitchFamily="24"/>
              </a:rPr>
              <a:t>，</a:t>
            </a:r>
            <a:r>
              <a:rPr lang="zh-CN" altLang="zh-CN" sz="2400" b="0" i="0" u="none" dirty="0">
                <a:solidFill>
                  <a:srgbClr val="000000"/>
                </a:solidFill>
                <a:effectLst/>
                <a:latin typeface="Times New Roman" pitchFamily="24"/>
                <a:ea typeface="宋体" pitchFamily="24"/>
              </a:rPr>
              <a:t>则这个数是</a:t>
            </a:r>
            <a:r>
              <a:rPr sz="2200" u="sng" dirty="0">
                <a:solidFill>
                  <a:srgbClr val="000000"/>
                </a:solidFill>
                <a:uFill>
                  <a:solidFill>
                    <a:srgbClr val="000000"/>
                  </a:solidFill>
                </a:uFill>
                <a:latin typeface="Times New Roman"/>
              </a:rPr>
              <a:t> </a:t>
            </a:r>
            <a:r>
              <a:rPr sz="2000" u="sng" dirty="0">
                <a:solidFill>
                  <a:srgbClr val="000000"/>
                </a:solidFill>
                <a:uFill>
                  <a:solidFill>
                    <a:srgbClr val="000000"/>
                  </a:solidFill>
                </a:uFill>
                <a:latin typeface="Times New Roman"/>
              </a:rPr>
              <a:t>          </a:t>
            </a:r>
            <a:r>
              <a:rPr sz="1800" u="sng" dirty="0">
                <a:solidFill>
                  <a:srgbClr val="000000"/>
                </a:solidFill>
                <a:uFill>
                  <a:solidFill>
                    <a:srgbClr val="000000"/>
                  </a:solidFill>
                </a:uFill>
                <a:latin typeface="Times New Roman"/>
              </a:rPr>
              <a:t> </a:t>
            </a:r>
            <a:r>
              <a:rPr lang="zh-CN" altLang="zh-CN" sz="2400" b="0" i="0" u="none" dirty="0">
                <a:solidFill>
                  <a:srgbClr val="000000"/>
                </a:solidFill>
                <a:effectLst/>
                <a:latin typeface="Times New Roman" pitchFamily="24"/>
                <a:ea typeface="宋体" pitchFamily="24"/>
              </a:rPr>
              <a:t>位数</a:t>
            </a:r>
            <a:r>
              <a:rPr lang="en-US" altLang="zh-CN" sz="2400" b="0" i="0" u="none" dirty="0">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B7BCB572-BE3F-B06B-B80D-A87414AB5E12}"/>
              </a:ext>
            </a:extLst>
          </p:cNvPr>
          <p:cNvSpPr txBox="1"/>
          <p:nvPr/>
        </p:nvSpPr>
        <p:spPr>
          <a:xfrm>
            <a:off x="1059709" y="1255728"/>
            <a:ext cx="383286" cy="463119"/>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B</a:t>
            </a:r>
            <a:endParaRPr lang="zh-CN" altLang="en-US">
              <a:solidFill>
                <a:srgbClr val="FF0000"/>
              </a:solidFill>
            </a:endParaRPr>
          </a:p>
        </p:txBody>
      </p:sp>
      <p:sp>
        <p:nvSpPr>
          <p:cNvPr id="3" name="文本框 2">
            <a:extLst>
              <a:ext uri="{FF2B5EF4-FFF2-40B4-BE49-F238E27FC236}">
                <a16:creationId xmlns:a16="http://schemas.microsoft.com/office/drawing/2014/main" id="{81FDAC8A-D97E-132D-787F-520D2C78578B}"/>
              </a:ext>
            </a:extLst>
          </p:cNvPr>
          <p:cNvSpPr txBox="1"/>
          <p:nvPr/>
        </p:nvSpPr>
        <p:spPr>
          <a:xfrm>
            <a:off x="449989" y="2941382"/>
            <a:ext cx="2837699"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780020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4" name="文本框 3">
            <a:extLst>
              <a:ext uri="{FF2B5EF4-FFF2-40B4-BE49-F238E27FC236}">
                <a16:creationId xmlns:a16="http://schemas.microsoft.com/office/drawing/2014/main" id="{5D2C28BD-02A3-D1F1-EC08-33FBD9D11D70}"/>
              </a:ext>
            </a:extLst>
          </p:cNvPr>
          <p:cNvSpPr txBox="1"/>
          <p:nvPr/>
        </p:nvSpPr>
        <p:spPr>
          <a:xfrm>
            <a:off x="449989" y="3746054"/>
            <a:ext cx="3197739"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578000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5" name="文本框 4">
            <a:extLst>
              <a:ext uri="{FF2B5EF4-FFF2-40B4-BE49-F238E27FC236}">
                <a16:creationId xmlns:a16="http://schemas.microsoft.com/office/drawing/2014/main" id="{9BA5E18F-4ED5-1FAB-9FB4-50A36769B632}"/>
              </a:ext>
            </a:extLst>
          </p:cNvPr>
          <p:cNvSpPr txBox="1"/>
          <p:nvPr/>
        </p:nvSpPr>
        <p:spPr>
          <a:xfrm>
            <a:off x="449989" y="4550726"/>
            <a:ext cx="3485771"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632000000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6" name="文本框 5">
            <a:extLst>
              <a:ext uri="{FF2B5EF4-FFF2-40B4-BE49-F238E27FC236}">
                <a16:creationId xmlns:a16="http://schemas.microsoft.com/office/drawing/2014/main" id="{01FA4997-AD02-6664-357F-FC502886298D}"/>
              </a:ext>
            </a:extLst>
          </p:cNvPr>
          <p:cNvSpPr txBox="1"/>
          <p:nvPr/>
        </p:nvSpPr>
        <p:spPr>
          <a:xfrm>
            <a:off x="8033286" y="5355398"/>
            <a:ext cx="637286" cy="495948"/>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7" name="文本框 6">
            <a:extLst>
              <a:ext uri="{FF2B5EF4-FFF2-40B4-BE49-F238E27FC236}">
                <a16:creationId xmlns:a16="http://schemas.microsoft.com/office/drawing/2014/main" id="{F98C1FCF-3C13-45C2-8B58-3B23970ABB85}"/>
              </a:ext>
            </a:extLst>
          </p:cNvPr>
          <p:cNvSpPr txBox="1"/>
          <p:nvPr/>
        </p:nvSpPr>
        <p:spPr>
          <a:xfrm>
            <a:off x="9028839" y="5757734"/>
            <a:ext cx="637286" cy="463119"/>
          </a:xfrm>
          <a:prstGeom prst="rect">
            <a:avLst/>
          </a:prstGeom>
          <a:noFill/>
        </p:spPr>
        <p:txBody>
          <a:bodyPr vert="horz" wrap="none" rtlCol="0">
            <a:noAutofit/>
          </a:bodyPr>
          <a:lstStyle/>
          <a:p>
            <a:pPr>
              <a:lnSpc>
                <a:spcPct val="110000"/>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8</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8" name="文本框 7">
            <a:extLst>
              <a:ext uri="{FF2B5EF4-FFF2-40B4-BE49-F238E27FC236}">
                <a16:creationId xmlns:a16="http://schemas.microsoft.com/office/drawing/2014/main" id="{203D1184-676A-9C04-74DE-7CD38408EEDF}"/>
              </a:ext>
            </a:extLst>
          </p:cNvPr>
          <p:cNvSpPr txBox="1"/>
          <p:nvPr/>
        </p:nvSpPr>
        <p:spPr>
          <a:xfrm>
            <a:off x="6096000" y="2943042"/>
            <a:ext cx="3168352"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80100000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9" name="文本框 8">
            <a:extLst>
              <a:ext uri="{FF2B5EF4-FFF2-40B4-BE49-F238E27FC236}">
                <a16:creationId xmlns:a16="http://schemas.microsoft.com/office/drawing/2014/main" id="{1DA65CDA-BAE4-E155-1A79-9EE4CC7B03A5}"/>
              </a:ext>
            </a:extLst>
          </p:cNvPr>
          <p:cNvSpPr txBox="1"/>
          <p:nvPr/>
        </p:nvSpPr>
        <p:spPr>
          <a:xfrm>
            <a:off x="6096000" y="3746054"/>
            <a:ext cx="3700448"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1200000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
        <p:nvSpPr>
          <p:cNvPr id="10" name="文本框 9">
            <a:extLst>
              <a:ext uri="{FF2B5EF4-FFF2-40B4-BE49-F238E27FC236}">
                <a16:creationId xmlns:a16="http://schemas.microsoft.com/office/drawing/2014/main" id="{9DE10F22-2252-FD02-0108-B75A8D9CF771}"/>
              </a:ext>
            </a:extLst>
          </p:cNvPr>
          <p:cNvSpPr txBox="1"/>
          <p:nvPr/>
        </p:nvSpPr>
        <p:spPr>
          <a:xfrm>
            <a:off x="6096001" y="4550726"/>
            <a:ext cx="4176464" cy="495948"/>
          </a:xfrm>
          <a:prstGeom prst="rect">
            <a:avLst/>
          </a:prstGeom>
          <a:noFill/>
        </p:spPr>
        <p:txBody>
          <a:bodyPr vert="horz" wrap="none" rtlCol="0">
            <a:noAutofit/>
          </a:bodyPr>
          <a:lstStyle/>
          <a:p>
            <a:pPr>
              <a:lnSpc>
                <a:spcPct val="110000"/>
              </a:lnSpc>
            </a:pP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dirty="0">
                <a:ln>
                  <a:noFill/>
                </a:ln>
                <a:solidFill>
                  <a:srgbClr val="FF0000"/>
                </a:solidFill>
                <a:effectLst/>
                <a:uLnTx/>
                <a:uFillTx/>
                <a:latin typeface="Times New Roman" pitchFamily="24"/>
                <a:ea typeface="楷体" pitchFamily="24"/>
                <a:cs typeface="+mn-cs"/>
              </a:rPr>
              <a:t>原式</a:t>
            </a:r>
            <a:r>
              <a:rPr kumimoji="0" lang="zh-CN"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dirty="0">
                <a:ln>
                  <a:noFill/>
                </a:ln>
                <a:solidFill>
                  <a:srgbClr val="FF0000"/>
                </a:solidFill>
                <a:effectLst/>
                <a:uLnTx/>
                <a:uFillTx/>
                <a:latin typeface="Times New Roman" pitchFamily="24"/>
                <a:ea typeface="宋体" pitchFamily="24"/>
                <a:cs typeface="+mn-cs"/>
              </a:rPr>
              <a:t>1120000000</a:t>
            </a:r>
            <a:r>
              <a:rPr kumimoji="0" lang="en-US" altLang="zh-CN" sz="2400" b="0" i="0" strike="noStrike" kern="1200" cap="none" spc="0" normalizeH="0" baseline="0" noProof="0" dirty="0">
                <a:ln>
                  <a:noFill/>
                </a:ln>
                <a:solidFill>
                  <a:srgbClr val="FF0000"/>
                </a:solidFill>
                <a:effectLst/>
                <a:uLnTx/>
                <a:uFillTx/>
                <a:latin typeface="宋体" pitchFamily="24"/>
                <a:ea typeface="宋体" pitchFamily="24"/>
                <a:cs typeface="+mn-cs"/>
              </a:rPr>
              <a:t>.</a:t>
            </a:r>
            <a:endParaRPr lang="zh-CN" altLang="en-US" dirty="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8">
                                            <p:txEl>
                                              <p:pRg st="0" end="0"/>
                                            </p:txEl>
                                          </p:spTgt>
                                        </p:tgtEl>
                                        <p:attrNameLst>
                                          <p:attrName>style.visibility</p:attrName>
                                        </p:attrNameLst>
                                      </p:cBhvr>
                                      <p:to>
                                        <p:strVal val="visible"/>
                                      </p:to>
                                    </p:set>
                                    <p:animEffect transition="in" filter="blinds(horizontal)">
                                      <p:cBhvr>
                                        <p:cTn id="17" dur="500"/>
                                        <p:tgtEl>
                                          <p:spTgt spid="8">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
                                            <p:txEl>
                                              <p:pRg st="0" end="0"/>
                                            </p:txEl>
                                          </p:spTgt>
                                        </p:tgtEl>
                                        <p:attrNameLst>
                                          <p:attrName>style.visibility</p:attrName>
                                        </p:attrNameLst>
                                      </p:cBhvr>
                                      <p:to>
                                        <p:strVal val="visible"/>
                                      </p:to>
                                    </p:set>
                                    <p:animEffect transition="in" filter="blinds(horizontal)">
                                      <p:cBhvr>
                                        <p:cTn id="22" dur="500"/>
                                        <p:tgtEl>
                                          <p:spTgt spid="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
                                            <p:txEl>
                                              <p:pRg st="0" end="0"/>
                                            </p:txEl>
                                          </p:spTgt>
                                        </p:tgtEl>
                                        <p:attrNameLst>
                                          <p:attrName>style.visibility</p:attrName>
                                        </p:attrNameLst>
                                      </p:cBhvr>
                                      <p:to>
                                        <p:strVal val="visible"/>
                                      </p:to>
                                    </p:set>
                                    <p:animEffect transition="in" filter="blinds(horizontal)">
                                      <p:cBhvr>
                                        <p:cTn id="27" dur="500"/>
                                        <p:tgtEl>
                                          <p:spTgt spid="9">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5">
                                            <p:txEl>
                                              <p:pRg st="0" end="0"/>
                                            </p:txEl>
                                          </p:spTgt>
                                        </p:tgtEl>
                                        <p:attrNameLst>
                                          <p:attrName>style.visibility</p:attrName>
                                        </p:attrNameLst>
                                      </p:cBhvr>
                                      <p:to>
                                        <p:strVal val="visible"/>
                                      </p:to>
                                    </p:set>
                                    <p:animEffect transition="in" filter="blinds(horizontal)">
                                      <p:cBhvr>
                                        <p:cTn id="32" dur="500"/>
                                        <p:tgtEl>
                                          <p:spTgt spid="5">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Effect transition="in" filter="blinds(horizontal)">
                                      <p:cBhvr>
                                        <p:cTn id="37" dur="500"/>
                                        <p:tgtEl>
                                          <p:spTgt spid="10">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6">
                                            <p:txEl>
                                              <p:pRg st="0" end="0"/>
                                            </p:txEl>
                                          </p:spTgt>
                                        </p:tgtEl>
                                        <p:attrNameLst>
                                          <p:attrName>style.visibility</p:attrName>
                                        </p:attrNameLst>
                                      </p:cBhvr>
                                      <p:to>
                                        <p:strVal val="visible"/>
                                      </p:to>
                                    </p:set>
                                    <p:animEffect transition="in" filter="blinds(horizontal)">
                                      <p:cBhvr>
                                        <p:cTn id="42" dur="500"/>
                                        <p:tgtEl>
                                          <p:spTgt spid="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7">
                                            <p:txEl>
                                              <p:pRg st="0" end="0"/>
                                            </p:txEl>
                                          </p:spTgt>
                                        </p:tgtEl>
                                        <p:attrNameLst>
                                          <p:attrName>style.visibility</p:attrName>
                                        </p:attrNameLst>
                                      </p:cBhvr>
                                      <p:to>
                                        <p:strVal val="visible"/>
                                      </p:to>
                                    </p:set>
                                    <p:animEffect transition="in" filter="blinds(horizontal)">
                                      <p:cBhvr>
                                        <p:cTn id="4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P spid="6" grpId="0" build="allAtOnce"/>
      <p:bldP spid="7" grpId="0" build="allAtOnce"/>
      <p:bldP spid="8" grpId="0" build="allAtOnce"/>
      <p:bldP spid="9" grpId="0" build="allAtOnce"/>
      <p:bldP spid="10"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42" name="yt_shape_11742"/>
          <p:cNvSpPr txBox="1"/>
          <p:nvPr/>
        </p:nvSpPr>
        <p:spPr>
          <a:xfrm>
            <a:off x="540000" y="900000"/>
            <a:ext cx="2557431" cy="477247"/>
          </a:xfrm>
          <a:prstGeom prst="rect">
            <a:avLst/>
          </a:prstGeom>
        </p:spPr>
        <p:txBody>
          <a:bodyPr vert="horz" wrap="none" lIns="0" tIns="0" rIns="0" bIns="0" rtlCol="0">
            <a:noAutofit/>
          </a:bodyPr>
          <a:lstStyle/>
          <a:p>
            <a:pPr algn="l" eaLnBrk="1" latinLnBrk="0" hangingPunct="0">
              <a:lnSpc>
                <a:spcPct val="129999"/>
              </a:lnSpc>
            </a:pPr>
            <a:r>
              <a:rPr lang="en-US" altLang="zh-CN" sz="2650" b="0" i="0" u="none" spc="-2650">
                <a:solidFill>
                  <a:srgbClr val="1EE3CF"/>
                </a:solidFill>
                <a:effectLst/>
                <a:latin typeface="Times New Roman" pitchFamily="26"/>
                <a:ea typeface="宋体" pitchFamily="26"/>
              </a:rPr>
              <a:t> </a:t>
            </a:r>
            <a:r>
              <a:rPr lang="en-US" altLang="zh-CN" sz="2650" b="0" i="0" u="none" spc="19280">
                <a:solidFill>
                  <a:srgbClr val="1EE3CF"/>
                </a:solidFill>
                <a:effectLst/>
                <a:latin typeface="Times New Roman" pitchFamily="26"/>
                <a:ea typeface="宋体" pitchFamily="26"/>
              </a:rPr>
              <a:t> </a:t>
            </a:r>
          </a:p>
        </p:txBody>
      </p:sp>
      <p:pic>
        <p:nvPicPr>
          <p:cNvPr id="11741" name="yt_image_11741" title="H_41.85">
            <a:extLst>
              <a:ext uri="">
                <a16:creationId xmlns:p14="http://schemas.microsoft.com/office/powerpoint/2010/main" xmlns:a14="http://schemas.microsoft.com/office/drawing/2010/main" xmlns:a16="http://schemas.microsoft.com/office/drawing/2014/main" xmlns="" id="{5351258F-BC95-41E6-9372-C2FE361B0291}"/>
              </a:ext>
            </a:extLst>
          </p:cNvPr>
          <p:cNvPicPr>
            <a:picLocks noChangeAspect="1" noChangeArrowheads="1"/>
          </p:cNvPicPr>
          <p:nvPr/>
        </p:nvPicPr>
        <p:blipFill>
          <a:blip r:embed="rId2" cstate="print"/>
          <a:srcRect/>
          <a:stretch>
            <a:fillRect/>
          </a:stretch>
        </p:blipFill>
        <p:spPr bwMode="auto">
          <a:xfrm>
            <a:off x="540000" y="900000"/>
            <a:ext cx="2530602" cy="531495"/>
          </a:xfrm>
          <a:prstGeom prst="rect">
            <a:avLst/>
          </a:prstGeom>
          <a:noFill/>
          <a:extLst>
            <a:ext uri="{909E8E84-426E-40DD-AFC4-6F175D3DCCD1}">
              <a14:hiddenFill xmlns:a14="http://schemas.microsoft.com/office/drawing/2010/main">
                <a:solidFill>
                  <a:srgbClr val="FFFFFF"/>
                </a:solidFill>
              </a14:hiddenFill>
            </a:ext>
          </a:extLst>
        </p:spPr>
      </p:pic>
      <p:sp>
        <p:nvSpPr>
          <p:cNvPr id="11744" name="yt_shape_11744"/>
          <p:cNvSpPr txBox="1"/>
          <p:nvPr/>
        </p:nvSpPr>
        <p:spPr>
          <a:xfrm>
            <a:off x="540120" y="1482165"/>
            <a:ext cx="11111999" cy="908647"/>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河北省中考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光年是天文学上的一种距离单位</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2_78379"/>
              </a:rPr>
              <a:t>一光年是指光在一年内走过</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的路程</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约等于</a:t>
            </a: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12</a:t>
            </a:r>
            <a:r>
              <a:rPr lang="en-US" altLang="zh-CN" sz="2400" b="0" i="0" u="none">
                <a:solidFill>
                  <a:srgbClr val="000000"/>
                </a:solidFill>
                <a:effectLst/>
                <a:latin typeface="Times New Roman" pitchFamily="24"/>
                <a:ea typeface="宋体" pitchFamily="24"/>
              </a:rPr>
              <a:t>km</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下列正确的是</a:t>
            </a: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D</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45" name="yt_table_11745" title="H_149.76">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637493490"/>
              </p:ext>
            </p:extLst>
          </p:nvPr>
        </p:nvGraphicFramePr>
        <p:xfrm>
          <a:off x="540056" y="2441600"/>
          <a:ext cx="4759706" cy="1901952"/>
        </p:xfrm>
        <a:graphic>
          <a:graphicData uri="http://schemas.openxmlformats.org/drawingml/2006/table">
            <a:tbl>
              <a:tblPr/>
              <a:tblGrid>
                <a:gridCol w="4759706">
                  <a:extLst>
                    <a:ext uri="{9D8B030D-6E8A-4147-A177-3AD203B41FA5}">
                      <a16:colId xmlns:a16="http://schemas.microsoft.com/office/drawing/2014/main" val="10371"/>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11</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6"/>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12</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7"/>
                  </a:ext>
                </a:extLst>
              </a:tr>
              <a:tr h="370840">
                <a:tc>
                  <a:txBody>
                    <a:bodyPr/>
                    <a:lstStyle/>
                    <a:p>
                      <a:pPr marL="431746" indent="-431746"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12</a:t>
                      </a:r>
                      <a:r>
                        <a:rPr lang="zh-CN" altLang="zh-CN" sz="2400" b="0" i="0" u="none">
                          <a:solidFill>
                            <a:srgbClr val="000000"/>
                          </a:solidFill>
                          <a:effectLst/>
                          <a:latin typeface="Times New Roman" pitchFamily="24"/>
                          <a:ea typeface="宋体" pitchFamily="24"/>
                        </a:rPr>
                        <a:t>是一个</a:t>
                      </a:r>
                      <a:r>
                        <a:rPr lang="en-US" altLang="zh-CN" sz="2400" b="0" i="0" u="none">
                          <a:solidFill>
                            <a:srgbClr val="000000"/>
                          </a:solidFill>
                          <a:effectLst/>
                          <a:latin typeface="Times New Roman" pitchFamily="24"/>
                          <a:ea typeface="宋体" pitchFamily="24"/>
                        </a:rPr>
                        <a:t>12</a:t>
                      </a:r>
                      <a:r>
                        <a:rPr lang="zh-CN" altLang="zh-CN" sz="2400" b="0" i="0" u="none">
                          <a:solidFill>
                            <a:srgbClr val="000000"/>
                          </a:solidFill>
                          <a:effectLst/>
                          <a:latin typeface="Times New Roman" pitchFamily="24"/>
                          <a:ea typeface="宋体" pitchFamily="24"/>
                        </a:rPr>
                        <a:t>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8"/>
                  </a:ext>
                </a:extLst>
              </a:tr>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46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12</a:t>
                      </a:r>
                      <a:r>
                        <a:rPr lang="zh-CN" altLang="zh-CN" sz="2400" b="0" i="0" u="none">
                          <a:solidFill>
                            <a:srgbClr val="000000"/>
                          </a:solidFill>
                          <a:effectLst/>
                          <a:latin typeface="Times New Roman" pitchFamily="24"/>
                          <a:ea typeface="宋体" pitchFamily="24"/>
                        </a:rPr>
                        <a:t>是一个</a:t>
                      </a:r>
                      <a:r>
                        <a:rPr lang="en-US" altLang="zh-CN" sz="2400" b="0" i="0" u="none">
                          <a:solidFill>
                            <a:srgbClr val="000000"/>
                          </a:solidFill>
                          <a:effectLst/>
                          <a:latin typeface="Times New Roman" pitchFamily="24"/>
                          <a:ea typeface="宋体" pitchFamily="24"/>
                        </a:rPr>
                        <a:t>13</a:t>
                      </a:r>
                      <a:r>
                        <a:rPr lang="zh-CN" altLang="zh-CN" sz="2400" b="0" i="0" u="none">
                          <a:solidFill>
                            <a:srgbClr val="000000"/>
                          </a:solidFill>
                          <a:effectLst/>
                          <a:latin typeface="Times New Roman" pitchFamily="24"/>
                          <a:ea typeface="宋体" pitchFamily="24"/>
                        </a:rPr>
                        <a:t>位数</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79"/>
                  </a:ext>
                </a:extLst>
              </a:tr>
            </a:tbl>
          </a:graphicData>
        </a:graphic>
      </p:graphicFrame>
      <p:sp>
        <p:nvSpPr>
          <p:cNvPr id="11747" name="yt_shape_11747"/>
          <p:cNvSpPr txBox="1"/>
          <p:nvPr/>
        </p:nvSpPr>
        <p:spPr>
          <a:xfrm>
            <a:off x="540120" y="4393920"/>
            <a:ext cx="11492915" cy="1388778"/>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13</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河南省中考</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孙子算经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中记载</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凡大数之法</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万万曰亿</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4_16888"/>
              </a:rPr>
              <a:t>万万亿曰</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兆</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说明了大数之间的关系</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亿</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万</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万</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兆</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万</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万</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rPr>
              <a:t>亿</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Times New Roman" pitchFamily="24"/>
                <a:ea typeface="宋体" pitchFamily="24"/>
                <a:sym typeface="_⨹_3_d354f"/>
              </a:rPr>
              <a:t>兆等于</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宋体" pitchFamily="24"/>
                <a:ea typeface="宋体" pitchFamily="24"/>
              </a:rPr>
              <a:t>（</a:t>
            </a:r>
            <a:r>
              <a:rPr lang="zh-CN" altLang="zh-CN" sz="2400" b="0" i="0" u="none">
                <a:solidFill>
                  <a:srgbClr val="3D4263"/>
                </a:solidFill>
                <a:effectLst/>
                <a:latin typeface="Times New Roman" pitchFamily="24"/>
                <a:ea typeface="宋体" pitchFamily="24"/>
              </a:rPr>
              <a:t>　</a:t>
            </a:r>
            <a:r>
              <a:rPr lang="en-US" altLang="zh-CN" sz="2400" b="0" i="0" u="none">
                <a:solidFill>
                  <a:srgbClr val="FF0000">
                    <a:alpha val="0"/>
                  </a:srgbClr>
                </a:solidFill>
                <a:effectLst/>
                <a:latin typeface="Times New Roman" pitchFamily="24"/>
                <a:ea typeface="宋体" pitchFamily="24"/>
              </a:rPr>
              <a:t>C</a:t>
            </a:r>
            <a:r>
              <a:rPr lang="zh-CN" altLang="zh-CN" sz="2400" b="0" i="0" u="none">
                <a:solidFill>
                  <a:srgbClr val="3D4263"/>
                </a:solidFill>
                <a:effectLst/>
                <a:latin typeface="Times New Roman" pitchFamily="24"/>
                <a:ea typeface="宋体" pitchFamily="24"/>
              </a:rPr>
              <a:t>　</a:t>
            </a:r>
            <a:r>
              <a:rPr lang="zh-CN" altLang="zh-CN" sz="2400" b="0" i="0" u="none">
                <a:solidFill>
                  <a:srgbClr val="000000"/>
                </a:solidFill>
                <a:effectLst/>
                <a:latin typeface="宋体" pitchFamily="24"/>
                <a:ea typeface="宋体" pitchFamily="24"/>
              </a:rPr>
              <a:t>）</a:t>
            </a:r>
          </a:p>
        </p:txBody>
      </p:sp>
      <p:graphicFrame>
        <p:nvGraphicFramePr>
          <p:cNvPr id="11748" name="yt_table_11748" title="H_37.44">
            <a:extLst>
              <a:ext uri="{FF2B5EF4-FFF2-40B4-BE49-F238E27FC236}">
                <a16:creationId xmlns:a16="http://schemas.microsoft.com/office/drawing/2014/main" id="{85F9CD91-DE56-4981-AD6D-3D4292DC4A24}"/>
              </a:ext>
            </a:extLst>
          </p:cNvPr>
          <p:cNvGraphicFramePr>
            <a:graphicFrameLocks noGrp="1"/>
          </p:cNvGraphicFramePr>
          <p:nvPr>
            <p:extLst>
              <p:ext uri="{D42A27DB-BD31-4B8C-83A1-F6EECF244321}">
                <p14:modId xmlns:p14="http://schemas.microsoft.com/office/powerpoint/2010/main" val="2869423820"/>
              </p:ext>
            </p:extLst>
          </p:nvPr>
        </p:nvGraphicFramePr>
        <p:xfrm>
          <a:off x="540056" y="5833486"/>
          <a:ext cx="8724266" cy="475488"/>
        </p:xfrm>
        <a:graphic>
          <a:graphicData uri="http://schemas.openxmlformats.org/drawingml/2006/table">
            <a:tbl>
              <a:tblPr/>
              <a:tblGrid>
                <a:gridCol w="2346643">
                  <a:extLst>
                    <a:ext uri="{9D8B030D-6E8A-4147-A177-3AD203B41FA5}">
                      <a16:colId xmlns:a16="http://schemas.microsoft.com/office/drawing/2014/main" val="10372"/>
                    </a:ext>
                  </a:extLst>
                </a:gridCol>
                <a:gridCol w="2430780">
                  <a:extLst>
                    <a:ext uri="{9D8B030D-6E8A-4147-A177-3AD203B41FA5}">
                      <a16:colId xmlns:a16="http://schemas.microsoft.com/office/drawing/2014/main" val="10373"/>
                    </a:ext>
                  </a:extLst>
                </a:gridCol>
                <a:gridCol w="2430780">
                  <a:extLst>
                    <a:ext uri="{9D8B030D-6E8A-4147-A177-3AD203B41FA5}">
                      <a16:colId xmlns:a16="http://schemas.microsoft.com/office/drawing/2014/main" val="10374"/>
                    </a:ext>
                  </a:extLst>
                </a:gridCol>
                <a:gridCol w="1516063">
                  <a:extLst>
                    <a:ext uri="{9D8B030D-6E8A-4147-A177-3AD203B41FA5}">
                      <a16:colId xmlns:a16="http://schemas.microsoft.com/office/drawing/2014/main" val="10375"/>
                    </a:ext>
                  </a:extLst>
                </a:gridCol>
              </a:tblGrid>
              <a:tr h="370840">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A</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r>
                        <a:rPr lang="en-US" altLang="zh-CN" sz="2400" b="0" i="0" u="none" baseline="30000">
                          <a:solidFill>
                            <a:srgbClr val="000000"/>
                          </a:solidFill>
                          <a:effectLst/>
                          <a:latin typeface="Times New Roman" pitchFamily="24"/>
                          <a:ea typeface="宋体" pitchFamily="24"/>
                        </a:rPr>
                        <a:t>8</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B</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r>
                        <a:rPr lang="en-US" altLang="zh-CN" sz="2400" b="0" i="0" u="none" baseline="30000">
                          <a:solidFill>
                            <a:srgbClr val="000000"/>
                          </a:solidFill>
                          <a:effectLst/>
                          <a:latin typeface="Times New Roman" pitchFamily="24"/>
                          <a:ea typeface="宋体" pitchFamily="24"/>
                        </a:rPr>
                        <a:t>12</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C</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r>
                        <a:rPr lang="en-US" altLang="zh-CN" sz="2400" b="0" i="0" u="none" baseline="30000">
                          <a:solidFill>
                            <a:srgbClr val="000000"/>
                          </a:solidFill>
                          <a:effectLst/>
                          <a:latin typeface="Times New Roman" pitchFamily="24"/>
                          <a:ea typeface="宋体" pitchFamily="24"/>
                        </a:rPr>
                        <a:t>16</a:t>
                      </a:r>
                    </a:p>
                  </a:txBody>
                  <a:tcPr marL="0" marR="0" marT="0" marB="0" anchor="ctr">
                    <a:lnL w="9522" cmpd="sng">
                      <a:noFill/>
                    </a:lnL>
                    <a:lnR w="9522" cmpd="sng">
                      <a:noFill/>
                    </a:lnR>
                    <a:lnT w="9522" cmpd="sng">
                      <a:noFill/>
                    </a:lnT>
                    <a:lnB w="9522" cmpd="sng">
                      <a:noFill/>
                    </a:lnB>
                  </a:tcPr>
                </a:tc>
                <a:tc>
                  <a:txBody>
                    <a:bodyPr/>
                    <a:lstStyle/>
                    <a:p>
                      <a:pPr marL="448254" indent="-448254" algn="l" eaLnBrk="1" fontAlgn="ctr" latinLnBrk="0" hangingPunct="0">
                        <a:lnSpc>
                          <a:spcPct val="129999"/>
                        </a:lnSpc>
                      </a:pPr>
                      <a:r>
                        <a:rPr lang="en-US" altLang="zh-CN" sz="2400" b="0" i="0" u="none">
                          <a:solidFill>
                            <a:srgbClr val="000000"/>
                          </a:solidFill>
                          <a:effectLst/>
                          <a:latin typeface="Times New Roman" pitchFamily="24"/>
                          <a:ea typeface="宋体" pitchFamily="24"/>
                        </a:rPr>
                        <a:t>D</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 10</a:t>
                      </a:r>
                      <a:r>
                        <a:rPr lang="en-US" altLang="zh-CN" sz="2400" b="0" i="0" u="none" baseline="30000">
                          <a:solidFill>
                            <a:srgbClr val="000000"/>
                          </a:solidFill>
                          <a:effectLst/>
                          <a:latin typeface="Times New Roman" pitchFamily="24"/>
                          <a:ea typeface="宋体" pitchFamily="24"/>
                        </a:rPr>
                        <a:t>24</a:t>
                      </a:r>
                    </a:p>
                  </a:txBody>
                  <a:tcPr marL="0" marR="0" marT="0" marB="0" anchor="ctr">
                    <a:lnL w="9522" cmpd="sng">
                      <a:noFill/>
                    </a:lnL>
                    <a:lnR w="9522" cmpd="sng">
                      <a:noFill/>
                    </a:lnR>
                    <a:lnT w="9522" cmpd="sng">
                      <a:noFill/>
                    </a:lnT>
                    <a:lnB w="9522" cmpd="sng">
                      <a:noFill/>
                    </a:lnB>
                  </a:tcPr>
                </a:tc>
                <a:extLst>
                  <a:ext uri="{0D108BD9-81ED-4DB2-BD59-A6C34878D82A}">
                    <a16:rowId xmlns:a16="http://schemas.microsoft.com/office/drawing/2014/main" val="10380"/>
                  </a:ext>
                </a:extLst>
              </a:tr>
            </a:tbl>
          </a:graphicData>
        </a:graphic>
      </p:graphicFrame>
      <p:sp>
        <p:nvSpPr>
          <p:cNvPr id="2" name="文本框 1">
            <a:extLst>
              <a:ext uri="{FF2B5EF4-FFF2-40B4-BE49-F238E27FC236}">
                <a16:creationId xmlns:a16="http://schemas.microsoft.com/office/drawing/2014/main" id="{EC57A15D-AFFC-F035-1905-994DBE809907}"/>
              </a:ext>
            </a:extLst>
          </p:cNvPr>
          <p:cNvSpPr txBox="1"/>
          <p:nvPr/>
        </p:nvSpPr>
        <p:spPr>
          <a:xfrm>
            <a:off x="6985846" y="1910847"/>
            <a:ext cx="400748"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D</a:t>
            </a:r>
            <a:endParaRPr lang="zh-CN" altLang="en-US">
              <a:solidFill>
                <a:srgbClr val="FF0000"/>
              </a:solidFill>
            </a:endParaRPr>
          </a:p>
        </p:txBody>
      </p:sp>
      <p:sp>
        <p:nvSpPr>
          <p:cNvPr id="3" name="文本框 2">
            <a:extLst>
              <a:ext uri="{FF2B5EF4-FFF2-40B4-BE49-F238E27FC236}">
                <a16:creationId xmlns:a16="http://schemas.microsoft.com/office/drawing/2014/main" id="{DC5069BB-EB1D-665D-5FF4-DB1D39B21014}"/>
              </a:ext>
            </a:extLst>
          </p:cNvPr>
          <p:cNvSpPr txBox="1"/>
          <p:nvPr/>
        </p:nvSpPr>
        <p:spPr>
          <a:xfrm>
            <a:off x="1059709" y="5298090"/>
            <a:ext cx="383286" cy="517983"/>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C</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50" name="yt_shape_11750"/>
          <p:cNvSpPr txBox="1"/>
          <p:nvPr/>
        </p:nvSpPr>
        <p:spPr>
          <a:xfrm>
            <a:off x="540119" y="900000"/>
            <a:ext cx="11492915" cy="2349041"/>
          </a:xfrm>
          <a:prstGeom prst="rect">
            <a:avLst/>
          </a:prstGeom>
        </p:spPr>
        <p:txBody>
          <a:bodyPr vert="horz" wrap="square" lIns="0" tIns="0" rIns="0" bIns="0" rtlCol="0">
            <a:noAutofit/>
          </a:bodyPr>
          <a:lstStyle/>
          <a:p>
            <a:pPr eaLnBrk="1" latinLnBrk="0" hangingPunct="0">
              <a:lnSpc>
                <a:spcPct val="129999"/>
              </a:lnSpc>
            </a:pPr>
            <a:r>
              <a:rPr lang="en-US" altLang="zh-CN" sz="2400" b="0" i="0" u="none">
                <a:solidFill>
                  <a:srgbClr val="000000"/>
                </a:solidFill>
                <a:effectLst/>
                <a:latin typeface="Times New Roman" pitchFamily="24"/>
                <a:ea typeface="宋体" pitchFamily="24"/>
              </a:rPr>
              <a:t>14</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易错题</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已知光速约为</a:t>
            </a:r>
            <a:r>
              <a:rPr lang="en-US" altLang="zh-CN" sz="2400" b="0" i="0" u="none">
                <a:solidFill>
                  <a:srgbClr val="000000"/>
                </a:solidFill>
                <a:effectLst/>
                <a:latin typeface="Times New Roman" pitchFamily="24"/>
                <a:ea typeface="宋体" pitchFamily="24"/>
              </a:rPr>
              <a:t>300000km/s</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真空中</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光经过</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t</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Times New Roman" pitchFamily="24"/>
                <a:ea typeface="宋体" pitchFamily="24"/>
              </a:rPr>
              <a:t>s</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t</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2_e67d2,isEnd"/>
              </a:rPr>
              <a:t>传播</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的距离用科学记数法表示为</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a</a:t>
            </a:r>
            <a:r>
              <a:rPr lang="en-US" altLang="zh-CN" sz="1500" b="0" i="1" u="none">
                <a:solidFill>
                  <a:srgbClr val="000000"/>
                </a:solidFill>
                <a:effectLst/>
                <a:latin typeface="Times New Roman" pitchFamily="24"/>
                <a:ea typeface="宋体" pitchFamily="24"/>
              </a:rPr>
              <a:t> </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1500" b="0" i="1" u="none" baseline="30000">
                <a:solidFill>
                  <a:srgbClr val="000000"/>
                </a:solidFill>
                <a:effectLst/>
                <a:latin typeface="Times New Roman" pitchFamily="24"/>
                <a:ea typeface="宋体" pitchFamily="24"/>
              </a:rPr>
              <a:t> </a:t>
            </a:r>
            <a:r>
              <a:rPr lang="en-US" altLang="zh-CN" sz="2400" b="0" i="1" u="none" baseline="30000">
                <a:solidFill>
                  <a:srgbClr val="000000"/>
                </a:solidFill>
                <a:effectLst/>
                <a:latin typeface="Times New Roman" pitchFamily="24"/>
                <a:ea typeface="宋体" pitchFamily="24"/>
              </a:rPr>
              <a:t>n</a:t>
            </a:r>
            <a:r>
              <a:rPr lang="en-US" altLang="zh-CN" sz="1500" b="0" i="1" u="none" baseline="30000">
                <a:solidFill>
                  <a:srgbClr val="000000"/>
                </a:solidFill>
                <a:effectLst/>
                <a:latin typeface="Times New Roman" pitchFamily="24"/>
                <a:ea typeface="宋体" pitchFamily="24"/>
              </a:rPr>
              <a:t> </a:t>
            </a:r>
            <a:r>
              <a:rPr lang="en-US" altLang="zh-CN" sz="2400" b="0" i="0" u="none">
                <a:solidFill>
                  <a:srgbClr val="000000"/>
                </a:solidFill>
                <a:effectLst/>
                <a:latin typeface="Times New Roman" pitchFamily="24"/>
                <a:ea typeface="宋体" pitchFamily="24"/>
              </a:rPr>
              <a:t>km</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则</a:t>
            </a:r>
            <a:r>
              <a:rPr lang="en-US" altLang="zh-CN" sz="1500" b="0" i="1" u="none">
                <a:solidFill>
                  <a:srgbClr val="000000"/>
                </a:solidFill>
                <a:effectLst/>
                <a:latin typeface="Times New Roman" pitchFamily="24"/>
                <a:ea typeface="宋体" pitchFamily="24"/>
              </a:rPr>
              <a:t> </a:t>
            </a:r>
            <a:r>
              <a:rPr lang="en-US" altLang="zh-CN" sz="2400" b="0" i="1" u="none">
                <a:solidFill>
                  <a:srgbClr val="000000"/>
                </a:solidFill>
                <a:effectLst/>
                <a:latin typeface="Times New Roman" pitchFamily="24"/>
                <a:ea typeface="宋体" pitchFamily="24"/>
              </a:rPr>
              <a:t>n</a:t>
            </a:r>
            <a:r>
              <a:rPr lang="en-US" altLang="zh-CN" sz="1500" b="0" i="1" u="none">
                <a:solidFill>
                  <a:srgbClr val="000000"/>
                </a:solidFill>
                <a:effectLst/>
                <a:latin typeface="Times New Roman" pitchFamily="24"/>
                <a:ea typeface="宋体" pitchFamily="24"/>
              </a:rPr>
              <a:t> </a:t>
            </a:r>
            <a:r>
              <a:rPr lang="zh-CN" altLang="zh-CN" sz="2400" b="0" i="0" u="none">
                <a:solidFill>
                  <a:srgbClr val="000000"/>
                </a:solidFill>
                <a:effectLst/>
                <a:latin typeface="Times New Roman" pitchFamily="24"/>
                <a:ea typeface="宋体" pitchFamily="24"/>
              </a:rPr>
              <a:t>可能为</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100" u="sng">
                <a:solidFill>
                  <a:srgbClr val="000000"/>
                </a:solidFill>
                <a:uFill>
                  <a:solidFill>
                    <a:srgbClr val="000000"/>
                  </a:solidFill>
                </a:uFill>
                <a:latin typeface="Times New Roman"/>
              </a:rPr>
              <a:t> </a:t>
            </a:r>
            <a:r>
              <a:rPr sz="100" spc="-100">
                <a:latin typeface="Times New Roman"/>
              </a:rPr>
              <a:t>⁠</a:t>
            </a:r>
            <a:r>
              <a:rPr lang="en-US"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en-US" altLang="zh-CN" sz="2400" b="0" i="0" u="none">
                <a:solidFill>
                  <a:srgbClr val="000000"/>
                </a:solidFill>
                <a:effectLst/>
                <a:latin typeface="Times New Roman" pitchFamily="24"/>
                <a:ea typeface="宋体" pitchFamily="24"/>
              </a:rPr>
              <a:t>15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比较大小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填</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或</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9</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532</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10</a:t>
            </a:r>
            <a:r>
              <a:rPr sz="24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400" u="sng">
                <a:solidFill>
                  <a:srgbClr val="000000"/>
                </a:solidFill>
                <a:uFill>
                  <a:solidFill>
                    <a:srgbClr val="000000"/>
                  </a:solidFill>
                </a:uFill>
                <a:latin typeface="Times New Roman"/>
              </a:rPr>
              <a:t> </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001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11</a:t>
            </a:r>
            <a:r>
              <a:rPr lang="zh-CN" altLang="zh-CN" sz="2400" b="0" i="0" u="none">
                <a:solidFill>
                  <a:srgbClr val="000000"/>
                </a:solidFill>
                <a:effectLst/>
                <a:latin typeface="宋体" pitchFamily="24"/>
                <a:ea typeface="宋体" pitchFamily="24"/>
                <a:sym typeface=",isEnd"/>
              </a:rPr>
              <a:t>；</a:t>
            </a:r>
          </a:p>
          <a:p>
            <a:pPr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8</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67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9</a:t>
            </a:r>
            <a:r>
              <a:rPr sz="2200" u="sng">
                <a:solidFill>
                  <a:srgbClr val="000000"/>
                </a:solidFill>
                <a:uFill>
                  <a:solidFill>
                    <a:srgbClr val="000000"/>
                  </a:solidFill>
                </a:uFill>
                <a:latin typeface="Times New Roman"/>
              </a:rPr>
              <a:t> </a:t>
            </a:r>
            <a:r>
              <a:rPr sz="2000" u="sng">
                <a:solidFill>
                  <a:srgbClr val="000000"/>
                </a:solidFill>
                <a:uFill>
                  <a:solidFill>
                    <a:srgbClr val="000000"/>
                  </a:solidFill>
                </a:uFill>
                <a:latin typeface="Times New Roman"/>
              </a:rPr>
              <a:t>             </a:t>
            </a:r>
            <a:r>
              <a:rPr sz="600" u="sng">
                <a:solidFill>
                  <a:srgbClr val="000000"/>
                </a:solidFill>
                <a:uFill>
                  <a:solidFill>
                    <a:srgbClr val="000000"/>
                  </a:solidFill>
                </a:uFill>
                <a:latin typeface="Times New Roman"/>
              </a:rPr>
              <a:t> </a:t>
            </a: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05</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10</a:t>
            </a:r>
            <a:r>
              <a:rPr lang="en-US" altLang="zh-CN" sz="2400" b="0" i="0" u="none" baseline="30000">
                <a:solidFill>
                  <a:srgbClr val="000000"/>
                </a:solidFill>
                <a:effectLst/>
                <a:latin typeface="Times New Roman" pitchFamily="24"/>
                <a:ea typeface="宋体" pitchFamily="24"/>
              </a:rPr>
              <a:t>10</a:t>
            </a:r>
            <a:r>
              <a:rPr lang="en-US" altLang="zh-CN" sz="2400" b="0" i="0" u="none">
                <a:solidFill>
                  <a:srgbClr val="000000"/>
                </a:solidFill>
                <a:effectLst/>
                <a:latin typeface="宋体" pitchFamily="24"/>
                <a:ea typeface="宋体" pitchFamily="24"/>
                <a:sym typeface=",isEnd"/>
              </a:rPr>
              <a:t>.</a:t>
            </a:r>
          </a:p>
        </p:txBody>
      </p:sp>
      <p:sp>
        <p:nvSpPr>
          <p:cNvPr id="2" name="文本框 1">
            <a:extLst>
              <a:ext uri="{FF2B5EF4-FFF2-40B4-BE49-F238E27FC236}">
                <a16:creationId xmlns:a16="http://schemas.microsoft.com/office/drawing/2014/main" id="{6C1D37E9-E3D3-FCAC-CA98-B785131C36E0}"/>
              </a:ext>
            </a:extLst>
          </p:cNvPr>
          <p:cNvSpPr txBox="1"/>
          <p:nvPr/>
        </p:nvSpPr>
        <p:spPr>
          <a:xfrm>
            <a:off x="7595446" y="1328682"/>
            <a:ext cx="1094486" cy="569100"/>
          </a:xfrm>
          <a:prstGeom prst="rect">
            <a:avLst/>
          </a:prstGeom>
          <a:noFill/>
        </p:spPr>
        <p:txBody>
          <a:bodyPr vert="horz" wrap="none" rtlCol="0">
            <a:noAutofit/>
          </a:bodyPr>
          <a:lstStyle/>
          <a:p>
            <a:pPr>
              <a:lnSpc>
                <a:spcPct val="129999"/>
              </a:lnSpc>
            </a:pP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5</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楷体" pitchFamily="24"/>
                <a:cs typeface="+mn-cs"/>
              </a:rPr>
              <a:t>或</a:t>
            </a:r>
            <a:r>
              <a:rPr kumimoji="0" lang="en-US"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6</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3" name="文本框 2">
            <a:extLst>
              <a:ext uri="{FF2B5EF4-FFF2-40B4-BE49-F238E27FC236}">
                <a16:creationId xmlns:a16="http://schemas.microsoft.com/office/drawing/2014/main" id="{0E5D3A15-75B7-3C5E-D335-66B68CD52BA5}"/>
              </a:ext>
            </a:extLst>
          </p:cNvPr>
          <p:cNvSpPr txBox="1"/>
          <p:nvPr/>
        </p:nvSpPr>
        <p:spPr>
          <a:xfrm>
            <a:off x="3091708" y="2279658"/>
            <a:ext cx="7896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
        <p:nvSpPr>
          <p:cNvPr id="4" name="文本框 3">
            <a:extLst>
              <a:ext uri="{FF2B5EF4-FFF2-40B4-BE49-F238E27FC236}">
                <a16:creationId xmlns:a16="http://schemas.microsoft.com/office/drawing/2014/main" id="{EB5B4C03-7F29-07A3-6B81-5511877C62B9}"/>
              </a:ext>
            </a:extLst>
          </p:cNvPr>
          <p:cNvSpPr txBox="1"/>
          <p:nvPr/>
        </p:nvSpPr>
        <p:spPr>
          <a:xfrm>
            <a:off x="3142508" y="2755146"/>
            <a:ext cx="789686"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
                  <a:solidFill>
                    <a:srgbClr val="000000"/>
                  </a:solidFill>
                </a:uFill>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
                  <a:solidFill>
                    <a:srgbClr val="000000"/>
                  </a:solidFill>
                </a:uFill>
                <a:latin typeface="Times New Roman" pitchFamily="24"/>
                <a:ea typeface="宋体" pitchFamily="24"/>
                <a:cs typeface="+mn-cs"/>
              </a:rPr>
              <a:t>　</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blinds(horizontal)">
                                      <p:cBhvr>
                                        <p:cTn id="17"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54" name="yt_shape_11754"/>
          <p:cNvSpPr txBox="1"/>
          <p:nvPr/>
        </p:nvSpPr>
        <p:spPr>
          <a:xfrm>
            <a:off x="540000" y="900000"/>
            <a:ext cx="8694688" cy="2349041"/>
          </a:xfrm>
          <a:prstGeom prst="rect">
            <a:avLst/>
          </a:prstGeom>
        </p:spPr>
        <p:txBody>
          <a:bodyPr vert="horz" wrap="non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16</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楷体" pitchFamily="24"/>
              </a:rPr>
              <a:t>教材第</a:t>
            </a:r>
            <a:r>
              <a:rPr lang="en-US" altLang="zh-CN" sz="2400" b="0" i="0" u="none">
                <a:solidFill>
                  <a:srgbClr val="000000"/>
                </a:solidFill>
                <a:effectLst/>
                <a:latin typeface="Times New Roman" pitchFamily="24"/>
                <a:ea typeface="宋体" pitchFamily="24"/>
              </a:rPr>
              <a:t>58</a:t>
            </a:r>
            <a:r>
              <a:rPr lang="zh-CN" altLang="zh-CN" sz="2400" b="0" i="0" u="none">
                <a:solidFill>
                  <a:srgbClr val="000000"/>
                </a:solidFill>
                <a:effectLst/>
                <a:latin typeface="Times New Roman" pitchFamily="24"/>
                <a:ea typeface="楷体" pitchFamily="24"/>
              </a:rPr>
              <a:t>页习题第</a:t>
            </a:r>
            <a:r>
              <a:rPr lang="en-US" altLang="zh-CN" sz="2400" b="0" i="0" u="none">
                <a:solidFill>
                  <a:srgbClr val="000000"/>
                </a:solidFill>
                <a:effectLst/>
                <a:latin typeface="Times New Roman" pitchFamily="24"/>
                <a:ea typeface="宋体" pitchFamily="24"/>
              </a:rPr>
              <a:t>5</a:t>
            </a:r>
            <a:r>
              <a:rPr lang="zh-CN" altLang="zh-CN" sz="2400" b="0" i="0" u="none">
                <a:solidFill>
                  <a:srgbClr val="000000"/>
                </a:solidFill>
                <a:effectLst/>
                <a:latin typeface="Times New Roman" pitchFamily="24"/>
                <a:ea typeface="楷体" pitchFamily="24"/>
              </a:rPr>
              <a:t>题变式</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用科学记数法表示下列各数</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1</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地球上海洋的面积为</a:t>
            </a:r>
            <a:r>
              <a:rPr lang="en-US" altLang="zh-CN" sz="2400" b="0" i="0" u="none">
                <a:solidFill>
                  <a:srgbClr val="000000"/>
                </a:solidFill>
                <a:effectLst/>
                <a:latin typeface="Times New Roman" pitchFamily="24"/>
                <a:ea typeface="宋体" pitchFamily="24"/>
              </a:rPr>
              <a:t>360000000km</a:t>
            </a:r>
            <a:r>
              <a:rPr lang="en-US" altLang="zh-CN" sz="2400" b="0" i="0" u="none" baseline="30000">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360000000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8</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宋体" pitchFamily="24"/>
              </a:rPr>
              <a:t>2</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银河系中约有恒星一千六百亿个</a:t>
            </a:r>
            <a:r>
              <a:rPr lang="en-US"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一千六百亿</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160000000000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11</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8898A783-F114-E7FD-E025-F932908990DB}"/>
              </a:ext>
            </a:extLst>
          </p:cNvPr>
          <p:cNvSpPr txBox="1"/>
          <p:nvPr/>
        </p:nvSpPr>
        <p:spPr>
          <a:xfrm>
            <a:off x="449989" y="1804170"/>
            <a:ext cx="3786886"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360000000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8</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3" name="文本框 2">
            <a:extLst>
              <a:ext uri="{FF2B5EF4-FFF2-40B4-BE49-F238E27FC236}">
                <a16:creationId xmlns:a16="http://schemas.microsoft.com/office/drawing/2014/main" id="{429CD440-3E39-FCF1-0F72-A063B30FEE94}"/>
              </a:ext>
            </a:extLst>
          </p:cNvPr>
          <p:cNvSpPr txBox="1"/>
          <p:nvPr/>
        </p:nvSpPr>
        <p:spPr>
          <a:xfrm>
            <a:off x="449989" y="2755146"/>
            <a:ext cx="6166929" cy="51798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一千六百亿</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160000000000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11</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YT"/>
        <p:cNvGrpSpPr/>
        <p:nvPr/>
      </p:nvGrpSpPr>
      <p:grpSpPr>
        <a:xfrm>
          <a:off x="0" y="0"/>
          <a:ext cx="0" cy="0"/>
          <a:chOff x="0" y="0"/>
          <a:chExt cx="0" cy="0"/>
        </a:xfrm>
      </p:grpSpPr>
      <p:sp>
        <p:nvSpPr>
          <p:cNvPr id="11759" name="yt_shape_11759"/>
          <p:cNvSpPr txBox="1"/>
          <p:nvPr/>
        </p:nvSpPr>
        <p:spPr>
          <a:xfrm>
            <a:off x="540119" y="900000"/>
            <a:ext cx="11492915" cy="3772956"/>
          </a:xfrm>
          <a:prstGeom prst="rect">
            <a:avLst/>
          </a:prstGeom>
        </p:spPr>
        <p:txBody>
          <a:bodyPr vert="horz" wrap="square" lIns="0" tIns="0" rIns="0" bIns="0" rtlCol="0">
            <a:noAutofit/>
          </a:bodyPr>
          <a:lstStyle/>
          <a:p>
            <a:pPr algn="l" eaLnBrk="1" latinLnBrk="0" hangingPunct="0">
              <a:lnSpc>
                <a:spcPct val="129999"/>
              </a:lnSpc>
            </a:pPr>
            <a:r>
              <a:rPr lang="en-US" altLang="zh-CN" sz="2400" b="0" i="0" u="none">
                <a:solidFill>
                  <a:srgbClr val="000000"/>
                </a:solidFill>
                <a:effectLst/>
                <a:latin typeface="Times New Roman" pitchFamily="24"/>
                <a:ea typeface="宋体" pitchFamily="24"/>
              </a:rPr>
              <a:t>17</a:t>
            </a:r>
            <a:r>
              <a:rPr lang="en-US" altLang="zh-CN" sz="2400" b="0" i="0" u="none">
                <a:solidFill>
                  <a:srgbClr val="000000"/>
                </a:solidFill>
                <a:effectLst/>
                <a:latin typeface="宋体" pitchFamily="24"/>
                <a:ea typeface="宋体" pitchFamily="24"/>
              </a:rPr>
              <a:t>.</a:t>
            </a:r>
            <a:r>
              <a:rPr lang="en-US" altLang="zh-CN" sz="2400" b="0" i="0" u="none">
                <a:solidFill>
                  <a:srgbClr val="000000"/>
                </a:solidFill>
                <a:effectLst/>
                <a:latin typeface="Times New Roman" pitchFamily="24"/>
                <a:ea typeface="Times New Roman" pitchFamily="24"/>
              </a:rPr>
              <a:t> </a:t>
            </a:r>
            <a:r>
              <a:rPr lang="zh-CN" altLang="zh-CN" sz="2400" b="0" i="0" u="none">
                <a:solidFill>
                  <a:srgbClr val="000000"/>
                </a:solidFill>
                <a:effectLst/>
                <a:latin typeface="Times New Roman" pitchFamily="24"/>
                <a:ea typeface="宋体" pitchFamily="24"/>
              </a:rPr>
              <a:t>小丽家每周丢弃的塑料袋平均为</a:t>
            </a:r>
            <a:r>
              <a:rPr lang="en-US" altLang="zh-CN" sz="2400" b="0" i="0" u="none">
                <a:solidFill>
                  <a:srgbClr val="000000"/>
                </a:solidFill>
                <a:effectLst/>
                <a:latin typeface="Times New Roman" pitchFamily="24"/>
                <a:ea typeface="宋体" pitchFamily="24"/>
              </a:rPr>
              <a:t>20</a:t>
            </a:r>
            <a:r>
              <a:rPr lang="zh-CN" altLang="zh-CN" sz="2400" b="0" i="0" u="none">
                <a:solidFill>
                  <a:srgbClr val="000000"/>
                </a:solidFill>
                <a:effectLst/>
                <a:latin typeface="Times New Roman" pitchFamily="24"/>
                <a:ea typeface="宋体" pitchFamily="24"/>
              </a:rPr>
              <a:t>个</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17_2fd28"/>
              </a:rPr>
              <a:t>每个塑料袋在没有处理的情况下会污染</a:t>
            </a:r>
            <a:br>
              <a:rPr lang="zh-CN" altLang="zh-CN" sz="2400" b="0" i="0" u="none">
                <a:solidFill>
                  <a:srgbClr val="000000"/>
                </a:solidFill>
                <a:effectLst/>
                <a:latin typeface="Times New Roman" pitchFamily="24"/>
                <a:ea typeface="宋体" pitchFamily="24"/>
              </a:rPr>
            </a:br>
            <a:r>
              <a:rPr lang="en-US" altLang="zh-CN" sz="2400" b="0" i="0" u="none">
                <a:solidFill>
                  <a:srgbClr val="000000"/>
                </a:solidFill>
                <a:effectLst/>
                <a:latin typeface="Times New Roman" pitchFamily="24"/>
                <a:ea typeface="宋体" pitchFamily="24"/>
              </a:rPr>
              <a:t>600</a:t>
            </a:r>
            <a:r>
              <a:rPr lang="zh-CN" altLang="zh-CN" sz="2400" b="0" i="0" u="none">
                <a:solidFill>
                  <a:srgbClr val="000000"/>
                </a:solidFill>
                <a:effectLst/>
                <a:latin typeface="Times New Roman" pitchFamily="24"/>
                <a:ea typeface="宋体" pitchFamily="24"/>
              </a:rPr>
              <a:t>平方厘米的土地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按小丽家的标准计算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小丽班上</a:t>
            </a:r>
            <a:r>
              <a:rPr lang="en-US" altLang="zh-CN" sz="2400" b="0" i="0" u="none">
                <a:solidFill>
                  <a:srgbClr val="000000"/>
                </a:solidFill>
                <a:effectLst/>
                <a:latin typeface="Times New Roman" pitchFamily="24"/>
                <a:ea typeface="宋体" pitchFamily="24"/>
              </a:rPr>
              <a:t>50</a:t>
            </a:r>
            <a:r>
              <a:rPr lang="zh-CN" altLang="zh-CN" sz="2400" b="0" i="0" u="none">
                <a:solidFill>
                  <a:srgbClr val="000000"/>
                </a:solidFill>
                <a:effectLst/>
                <a:latin typeface="Times New Roman" pitchFamily="24"/>
                <a:ea typeface="宋体" pitchFamily="24"/>
                <a:sym typeface="_⨹_11_d1593"/>
              </a:rPr>
              <a:t>名同学家一年丢弃的塑料</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袋在没有处理的情况下将污染多少平方米的土地</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rPr>
              <a:t>一年按</a:t>
            </a:r>
            <a:r>
              <a:rPr lang="en-US" altLang="zh-CN" sz="2400" b="0" i="0" u="none">
                <a:solidFill>
                  <a:srgbClr val="000000"/>
                </a:solidFill>
                <a:effectLst/>
                <a:latin typeface="Times New Roman" pitchFamily="24"/>
                <a:ea typeface="宋体" pitchFamily="24"/>
              </a:rPr>
              <a:t>52</a:t>
            </a:r>
            <a:r>
              <a:rPr lang="zh-CN" altLang="zh-CN" sz="2400" b="0" i="0" u="none">
                <a:solidFill>
                  <a:srgbClr val="000000"/>
                </a:solidFill>
                <a:effectLst/>
                <a:latin typeface="Times New Roman" pitchFamily="24"/>
                <a:ea typeface="宋体" pitchFamily="24"/>
              </a:rPr>
              <a:t>周计算</a:t>
            </a:r>
            <a:r>
              <a:rPr lang="zh-CN" altLang="zh-CN" sz="2400" b="0" i="0" u="none">
                <a:solidFill>
                  <a:srgbClr val="000000"/>
                </a:solidFill>
                <a:effectLst/>
                <a:latin typeface="宋体" pitchFamily="24"/>
                <a:ea typeface="宋体" pitchFamily="24"/>
              </a:rPr>
              <a:t>，</a:t>
            </a:r>
            <a:r>
              <a:rPr lang="zh-CN" altLang="zh-CN" sz="2400" b="0" i="0" u="none">
                <a:solidFill>
                  <a:srgbClr val="000000"/>
                </a:solidFill>
                <a:effectLst/>
                <a:latin typeface="Times New Roman" pitchFamily="24"/>
                <a:ea typeface="宋体" pitchFamily="24"/>
                <a:sym typeface="_⨹_5_86089"/>
              </a:rPr>
              <a:t>结果用科学</a:t>
            </a:r>
            <a:br>
              <a:rPr lang="zh-CN" altLang="zh-CN" sz="2400" b="0" i="0" u="none">
                <a:solidFill>
                  <a:srgbClr val="000000"/>
                </a:solidFill>
                <a:effectLst/>
                <a:latin typeface="Times New Roman" pitchFamily="24"/>
                <a:ea typeface="宋体" pitchFamily="24"/>
              </a:rPr>
            </a:br>
            <a:r>
              <a:rPr lang="zh-CN" altLang="zh-CN" sz="2400" b="0" i="0" u="none">
                <a:solidFill>
                  <a:srgbClr val="000000"/>
                </a:solidFill>
                <a:effectLst/>
                <a:latin typeface="Times New Roman" pitchFamily="24"/>
                <a:ea typeface="宋体" pitchFamily="24"/>
              </a:rPr>
              <a:t>记数法表示</a:t>
            </a:r>
            <a:r>
              <a:rPr lang="zh-CN" altLang="zh-CN" sz="2400" b="0" i="0" u="none">
                <a:solidFill>
                  <a:srgbClr val="000000"/>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解</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20</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52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600</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31200000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平方厘米</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3120</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平方米</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sym typeface="_⨹_1_4cd4a"/>
              </a:rPr>
              <a:t>平</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方米</a:t>
            </a:r>
            <a:r>
              <a:rPr lang="zh-CN"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宋体" pitchFamily="24"/>
                <a:ea typeface="宋体" pitchFamily="24"/>
              </a:rPr>
              <a:t>.</a:t>
            </a:r>
          </a:p>
          <a:p>
            <a:pPr algn="l" eaLnBrk="1" latinLnBrk="0" hangingPunct="0">
              <a:lnSpc>
                <a:spcPct val="129999"/>
              </a:lnSpc>
            </a:pPr>
            <a:r>
              <a:rPr lang="zh-CN" altLang="zh-CN" sz="2400" b="0" i="0" u="none">
                <a:solidFill>
                  <a:srgbClr val="FF0000">
                    <a:alpha val="0"/>
                  </a:srgbClr>
                </a:solidFill>
                <a:effectLst/>
                <a:latin typeface="Times New Roman" pitchFamily="24"/>
                <a:ea typeface="楷体" pitchFamily="24"/>
              </a:rPr>
              <a:t>答</a:t>
            </a:r>
            <a:r>
              <a:rPr lang="zh-CN" altLang="zh-CN" sz="2400" b="0" i="0" u="none">
                <a:solidFill>
                  <a:srgbClr val="FF0000">
                    <a:alpha val="0"/>
                  </a:srgbClr>
                </a:solidFill>
                <a:effectLst/>
                <a:latin typeface="宋体" pitchFamily="24"/>
                <a:ea typeface="宋体" pitchFamily="24"/>
              </a:rPr>
              <a:t>：</a:t>
            </a:r>
            <a:r>
              <a:rPr lang="zh-CN" altLang="zh-CN" sz="2400" b="0" i="0" u="none">
                <a:solidFill>
                  <a:srgbClr val="FF0000">
                    <a:alpha val="0"/>
                  </a:srgbClr>
                </a:solidFill>
                <a:effectLst/>
                <a:latin typeface="Times New Roman" pitchFamily="24"/>
                <a:ea typeface="楷体" pitchFamily="24"/>
              </a:rPr>
              <a:t>小丽班上</a:t>
            </a:r>
            <a:r>
              <a:rPr lang="en-US" altLang="zh-CN" sz="2400" b="0" i="0" u="none">
                <a:solidFill>
                  <a:srgbClr val="FF0000">
                    <a:alpha val="0"/>
                  </a:srgbClr>
                </a:solidFill>
                <a:effectLst/>
                <a:latin typeface="Times New Roman" pitchFamily="24"/>
                <a:ea typeface="宋体" pitchFamily="24"/>
              </a:rPr>
              <a:t>50</a:t>
            </a:r>
            <a:r>
              <a:rPr lang="zh-CN" altLang="zh-CN" sz="2400" b="0" i="0" u="none">
                <a:solidFill>
                  <a:srgbClr val="FF0000">
                    <a:alpha val="0"/>
                  </a:srgbClr>
                </a:solidFill>
                <a:effectLst/>
                <a:latin typeface="Times New Roman" pitchFamily="24"/>
                <a:ea typeface="楷体" pitchFamily="24"/>
              </a:rPr>
              <a:t>名同学家一年丢弃的塑料袋在没有处理的情况下将污染</a:t>
            </a:r>
            <a:r>
              <a:rPr lang="en-US" altLang="zh-CN" sz="2400" b="0" i="0" u="none">
                <a:solidFill>
                  <a:srgbClr val="FF0000">
                    <a:alpha val="0"/>
                  </a:srgbClr>
                </a:solidFill>
                <a:effectLst/>
                <a:latin typeface="Times New Roman" pitchFamily="24"/>
                <a:ea typeface="宋体" pitchFamily="24"/>
              </a:rPr>
              <a:t>3</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12</a:t>
            </a:r>
            <a:r>
              <a:rPr lang="en-US" altLang="zh-CN" sz="2400" b="0" i="0" u="none">
                <a:solidFill>
                  <a:srgbClr val="FF0000">
                    <a:alpha val="0"/>
                  </a:srgbClr>
                </a:solidFill>
                <a:effectLst/>
                <a:latin typeface="宋体" pitchFamily="24"/>
                <a:ea typeface="宋体" pitchFamily="24"/>
              </a:rPr>
              <a:t>×</a:t>
            </a:r>
            <a:r>
              <a:rPr lang="en-US" altLang="zh-CN" sz="2400" b="0" i="0" u="none">
                <a:solidFill>
                  <a:srgbClr val="FF0000">
                    <a:alpha val="0"/>
                  </a:srgbClr>
                </a:solidFill>
                <a:effectLst/>
                <a:latin typeface="Times New Roman" pitchFamily="24"/>
                <a:ea typeface="宋体" pitchFamily="24"/>
              </a:rPr>
              <a:t>10</a:t>
            </a:r>
            <a:r>
              <a:rPr lang="en-US" altLang="zh-CN" sz="2400" b="0" i="0" u="none" baseline="30000">
                <a:solidFill>
                  <a:srgbClr val="FF0000">
                    <a:alpha val="0"/>
                  </a:srgbClr>
                </a:solidFill>
                <a:effectLst/>
                <a:latin typeface="Times New Roman" pitchFamily="24"/>
                <a:ea typeface="宋体" pitchFamily="24"/>
              </a:rPr>
              <a:t>3</a:t>
            </a:r>
            <a:r>
              <a:rPr lang="zh-CN" altLang="zh-CN" sz="2400" b="0" i="0" u="none">
                <a:solidFill>
                  <a:srgbClr val="FF0000">
                    <a:alpha val="0"/>
                  </a:srgbClr>
                </a:solidFill>
                <a:effectLst/>
                <a:latin typeface="Times New Roman" pitchFamily="24"/>
                <a:ea typeface="楷体" pitchFamily="24"/>
                <a:sym typeface="_⨹_1_0173e"/>
              </a:rPr>
              <a:t>平</a:t>
            </a:r>
            <a:br>
              <a:rPr lang="zh-CN" altLang="zh-CN" sz="2400" b="0" i="0" u="none">
                <a:solidFill>
                  <a:srgbClr val="FF0000">
                    <a:alpha val="0"/>
                  </a:srgbClr>
                </a:solidFill>
                <a:effectLst/>
                <a:latin typeface="Times New Roman" pitchFamily="24"/>
                <a:ea typeface="楷体" pitchFamily="24"/>
              </a:rPr>
            </a:br>
            <a:r>
              <a:rPr lang="zh-CN" altLang="zh-CN" sz="2400" b="0" i="0" u="none">
                <a:solidFill>
                  <a:srgbClr val="FF0000">
                    <a:alpha val="0"/>
                  </a:srgbClr>
                </a:solidFill>
                <a:effectLst/>
                <a:latin typeface="Times New Roman" pitchFamily="24"/>
                <a:ea typeface="楷体" pitchFamily="24"/>
              </a:rPr>
              <a:t>方米的土地</a:t>
            </a:r>
            <a:r>
              <a:rPr lang="en-US" altLang="zh-CN" sz="2400" b="0" i="0" u="none">
                <a:solidFill>
                  <a:srgbClr val="FF0000">
                    <a:alpha val="0"/>
                  </a:srgbClr>
                </a:solidFill>
                <a:effectLst/>
                <a:latin typeface="宋体" pitchFamily="24"/>
                <a:ea typeface="宋体" pitchFamily="24"/>
              </a:rPr>
              <a:t>.</a:t>
            </a:r>
          </a:p>
        </p:txBody>
      </p:sp>
      <p:sp>
        <p:nvSpPr>
          <p:cNvPr id="2" name="文本框 1">
            <a:extLst>
              <a:ext uri="{FF2B5EF4-FFF2-40B4-BE49-F238E27FC236}">
                <a16:creationId xmlns:a16="http://schemas.microsoft.com/office/drawing/2014/main" id="{E26B9B49-8339-52E3-3983-C73F6AB4A28C}"/>
              </a:ext>
            </a:extLst>
          </p:cNvPr>
          <p:cNvSpPr txBox="1"/>
          <p:nvPr/>
        </p:nvSpPr>
        <p:spPr>
          <a:xfrm>
            <a:off x="450108" y="2755146"/>
            <a:ext cx="111782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解</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20</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600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31200000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平方厘米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3120</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平方米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1_4cd4a"/>
              </a:rPr>
              <a:t>平</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3" name="文本框 2">
            <a:extLst>
              <a:ext uri="{FF2B5EF4-FFF2-40B4-BE49-F238E27FC236}">
                <a16:creationId xmlns:a16="http://schemas.microsoft.com/office/drawing/2014/main" id="{7E14C601-E034-705F-6417-910C4B9923FF}"/>
              </a:ext>
            </a:extLst>
          </p:cNvPr>
          <p:cNvSpPr txBox="1"/>
          <p:nvPr/>
        </p:nvSpPr>
        <p:spPr>
          <a:xfrm>
            <a:off x="450108" y="3230634"/>
            <a:ext cx="1246887"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方米</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
        <p:nvSpPr>
          <p:cNvPr id="4" name="文本框 3">
            <a:extLst>
              <a:ext uri="{FF2B5EF4-FFF2-40B4-BE49-F238E27FC236}">
                <a16:creationId xmlns:a16="http://schemas.microsoft.com/office/drawing/2014/main" id="{1997CD51-8382-6B90-6B6D-9DAE6C4CAE16}"/>
              </a:ext>
            </a:extLst>
          </p:cNvPr>
          <p:cNvSpPr txBox="1"/>
          <p:nvPr/>
        </p:nvSpPr>
        <p:spPr>
          <a:xfrm>
            <a:off x="450108" y="3706122"/>
            <a:ext cx="11330622" cy="569100"/>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答</a:t>
            </a:r>
            <a:r>
              <a:rPr kumimoji="0" lang="zh-CN"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小丽班上</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50</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名同学家一年丢弃的塑料袋在没有处理的情况下将污染</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3</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12</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r>
              <a:rPr kumimoji="0" lang="en-US" altLang="zh-CN" sz="2400" b="0" i="0" strike="noStrike" kern="1200" cap="none" spc="0" normalizeH="0" baseline="0" noProof="0">
                <a:ln>
                  <a:noFill/>
                </a:ln>
                <a:solidFill>
                  <a:srgbClr val="FF0000"/>
                </a:solidFill>
                <a:effectLst/>
                <a:uLnTx/>
                <a:uFillTx/>
                <a:latin typeface="Times New Roman" pitchFamily="24"/>
                <a:ea typeface="宋体" pitchFamily="24"/>
                <a:cs typeface="+mn-cs"/>
              </a:rPr>
              <a:t>10</a:t>
            </a:r>
            <a:r>
              <a:rPr kumimoji="0" lang="en-US" altLang="zh-CN" sz="2400" b="0" i="0" strike="noStrike" kern="1200" cap="none" spc="0" normalizeH="0" baseline="30000" noProof="0">
                <a:ln>
                  <a:noFill/>
                </a:ln>
                <a:solidFill>
                  <a:srgbClr val="FF0000"/>
                </a:solidFill>
                <a:effectLst/>
                <a:uLnTx/>
                <a:uFillTx/>
                <a:latin typeface="Times New Roman" pitchFamily="24"/>
                <a:ea typeface="宋体" pitchFamily="24"/>
                <a:cs typeface="+mn-cs"/>
              </a:rPr>
              <a:t>3</a:t>
            </a: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sym typeface="_⨹_1_0173e"/>
              </a:rPr>
              <a:t>平</a:t>
            </a:r>
            <a:b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br>
            <a:endParaRPr lang="zh-CN" altLang="en-US">
              <a:solidFill>
                <a:srgbClr val="FF0000"/>
              </a:solidFill>
            </a:endParaRPr>
          </a:p>
        </p:txBody>
      </p:sp>
      <p:sp>
        <p:nvSpPr>
          <p:cNvPr id="5" name="文本框 4">
            <a:extLst>
              <a:ext uri="{FF2B5EF4-FFF2-40B4-BE49-F238E27FC236}">
                <a16:creationId xmlns:a16="http://schemas.microsoft.com/office/drawing/2014/main" id="{231615B2-2F59-D666-2723-5482BD88CF94}"/>
              </a:ext>
            </a:extLst>
          </p:cNvPr>
          <p:cNvSpPr txBox="1"/>
          <p:nvPr/>
        </p:nvSpPr>
        <p:spPr>
          <a:xfrm>
            <a:off x="450108" y="4181610"/>
            <a:ext cx="1856486" cy="501663"/>
          </a:xfrm>
          <a:prstGeom prst="rect">
            <a:avLst/>
          </a:prstGeom>
          <a:noFill/>
        </p:spPr>
        <p:txBody>
          <a:bodyPr vert="horz" wrap="none" rtlCol="0">
            <a:noAutofit/>
          </a:bodyPr>
          <a:lstStyle/>
          <a:p>
            <a:pPr>
              <a:lnSpc>
                <a:spcPct val="129999"/>
              </a:lnSpc>
            </a:pPr>
            <a:r>
              <a:rPr kumimoji="0" lang="zh-CN" altLang="zh-CN" sz="2400" b="0" i="0" strike="noStrike" kern="1200" cap="none" spc="0" normalizeH="0" baseline="0" noProof="0">
                <a:ln>
                  <a:noFill/>
                </a:ln>
                <a:solidFill>
                  <a:srgbClr val="FF0000"/>
                </a:solidFill>
                <a:effectLst/>
                <a:uLnTx/>
                <a:uFillTx/>
                <a:latin typeface="Times New Roman" pitchFamily="24"/>
                <a:ea typeface="楷体" pitchFamily="24"/>
                <a:cs typeface="+mn-cs"/>
              </a:rPr>
              <a:t>方米的土地</a:t>
            </a:r>
            <a:r>
              <a:rPr kumimoji="0" lang="en-US" altLang="zh-CN" sz="2400" b="0" i="0" strike="noStrike" kern="1200" cap="none" spc="0" normalizeH="0" baseline="0" noProof="0">
                <a:ln>
                  <a:noFill/>
                </a:ln>
                <a:solidFill>
                  <a:srgbClr val="FF0000"/>
                </a:solidFill>
                <a:effectLst/>
                <a:uLnTx/>
                <a:uFillTx/>
                <a:latin typeface="宋体" pitchFamily="24"/>
                <a:ea typeface="宋体" pitchFamily="24"/>
                <a:cs typeface="+mn-cs"/>
              </a:rPr>
              <a:t>.</a:t>
            </a:r>
            <a:endParaRPr lang="zh-CN" altLang="en-US">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linds(horizontal)">
                                      <p:cBhvr>
                                        <p:cTn id="7" dur="500"/>
                                        <p:tgtEl>
                                          <p:spTgt spid="2">
                                            <p:txEl>
                                              <p:pRg st="0" end="0"/>
                                            </p:txEl>
                                          </p:spTgt>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blinds(horizontal)">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4">
                                            <p:txEl>
                                              <p:pRg st="0" end="0"/>
                                            </p:txEl>
                                          </p:spTgt>
                                        </p:tgtEl>
                                        <p:attrNameLst>
                                          <p:attrName>style.visibility</p:attrName>
                                        </p:attrNameLst>
                                      </p:cBhvr>
                                      <p:to>
                                        <p:strVal val="visible"/>
                                      </p:to>
                                    </p:set>
                                    <p:animEffect transition="in" filter="blinds(horizontal)">
                                      <p:cBhvr>
                                        <p:cTn id="15" dur="500"/>
                                        <p:tgtEl>
                                          <p:spTgt spid="4">
                                            <p:txEl>
                                              <p:pRg st="0" end="0"/>
                                            </p:txEl>
                                          </p:spTgt>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Effect transition="in" filter="blinds(horizontal)">
                                      <p:cBhvr>
                                        <p:cTn id="18"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P spid="3" grpId="0" build="allAtOnce"/>
      <p:bldP spid="4" grpId="0" build="allAtOnce"/>
      <p:bldP spid="5" grpId="0" build="allAtOnce"/>
    </p:bldLst>
  </p:timing>
</p:sld>
</file>

<file path=ppt/tags/tag1.xml><?xml version="1.0" encoding="utf-8"?>
<p:tagLst xmlns:a="http://schemas.openxmlformats.org/drawingml/2006/main" xmlns:r="http://schemas.openxmlformats.org/officeDocument/2006/relationships" xmlns:p="http://schemas.openxmlformats.org/presentationml/2006/main">
  <p:tag name="COMMONDATA" val="eyJoZGlkIjoiY2YxM2E1MTBjMzEwODA4ODZjNDljOTYxOTY1NmQ5MzQifQ=="/>
</p:tagLst>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1520</Words>
  <Application>Microsoft Office PowerPoint</Application>
  <PresentationFormat>宽屏</PresentationFormat>
  <Paragraphs>136</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2</vt:i4>
      </vt:variant>
      <vt:variant>
        <vt:lpstr>幻灯片标题</vt:lpstr>
      </vt:variant>
      <vt:variant>
        <vt:i4>13</vt:i4>
      </vt:variant>
    </vt:vector>
  </HeadingPairs>
  <TitlesOfParts>
    <vt:vector size="22" baseType="lpstr">
      <vt:lpstr>等线</vt:lpstr>
      <vt:lpstr>等线 Light</vt:lpstr>
      <vt:lpstr>黑体</vt:lpstr>
      <vt:lpstr>宋体</vt:lpstr>
      <vt:lpstr>微软雅黑</vt:lpstr>
      <vt:lpstr>Arial</vt:lpstr>
      <vt:lpstr>Times New Roman</vt:lpstr>
      <vt:lpstr>默认设计模板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书链出品</dc:title>
  <dc:creator>书链出品</dc:creator>
  <cp:keywords/>
  <dc:description/>
  <cp:lastModifiedBy>斐 L</cp:lastModifiedBy>
  <cp:revision>10</cp:revision>
  <dcterms:created xsi:type="dcterms:W3CDTF">2024-07-28T05:44:51Z</dcterms:created>
  <dcterms:modified xsi:type="dcterms:W3CDTF">2024-07-30T01:34:10Z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2052-12.1.0.17147</vt:lpwstr>
  </property>
  <property fmtid="{D5CDD505-2E9C-101B-9397-08002B2CF9AE}" pid="3" name="ICV">
    <vt:lpwstr>A3D2DAF13E044C67A5AECFA2661B8942_13</vt:lpwstr>
  </property>
</Properties>
</file>