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3" r:id="rId8"/>
    <p:sldId id="314" r:id="rId9"/>
    <p:sldId id="316" r:id="rId10"/>
    <p:sldId id="318" r:id="rId11"/>
    <p:sldId id="319" r:id="rId12"/>
    <p:sldId id="320" r:id="rId13"/>
    <p:sldId id="323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03" name="yt_image_1320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6" name="yt_shape_13206"/>
          <p:cNvSpPr txBox="1"/>
          <p:nvPr/>
        </p:nvSpPr>
        <p:spPr>
          <a:xfrm>
            <a:off x="540000" y="1482165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简单几何体的表面展开图</a:t>
            </a:r>
          </a:p>
        </p:txBody>
      </p:sp>
      <p:sp>
        <p:nvSpPr>
          <p:cNvPr id="13207" name="yt_shape_13207"/>
          <p:cNvSpPr txBox="1"/>
          <p:nvPr/>
        </p:nvSpPr>
        <p:spPr>
          <a:xfrm>
            <a:off x="540000" y="1971599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下面的图形是圆锥的表面展开图的是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08" name="yt_shape_13208"/>
          <p:cNvSpPr txBox="1"/>
          <p:nvPr/>
        </p:nvSpPr>
        <p:spPr>
          <a:xfrm>
            <a:off x="540000" y="2450902"/>
            <a:ext cx="3662862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</a:p>
        </p:txBody>
      </p:sp>
      <p:sp>
        <p:nvSpPr>
          <p:cNvPr id="13209" name="yt_shape_13209"/>
          <p:cNvSpPr txBox="1"/>
          <p:nvPr/>
        </p:nvSpPr>
        <p:spPr>
          <a:xfrm>
            <a:off x="540000" y="3420211"/>
            <a:ext cx="59160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210" name="yt_shape_13210"/>
          <p:cNvSpPr txBox="1"/>
          <p:nvPr/>
        </p:nvSpPr>
        <p:spPr>
          <a:xfrm>
            <a:off x="540000" y="3903233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是圆柱的侧面展开图的是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11" name="yt_shape_13211"/>
          <p:cNvSpPr txBox="1"/>
          <p:nvPr/>
        </p:nvSpPr>
        <p:spPr>
          <a:xfrm>
            <a:off x="540000" y="4382536"/>
            <a:ext cx="3218830" cy="8644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0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0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600" b="0" i="0" u="none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3212" name="yt_shape_13212"/>
          <p:cNvSpPr txBox="1"/>
          <p:nvPr/>
        </p:nvSpPr>
        <p:spPr>
          <a:xfrm>
            <a:off x="539999" y="5297791"/>
            <a:ext cx="6160675" cy="4285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53922">
            <a:extLst>
              <a:ext uri="{FF2B5EF4-FFF2-40B4-BE49-F238E27FC236}">
                <a16:creationId xmlns:a16="http://schemas.microsoft.com/office/drawing/2014/main" id="{757438C3-BF39-62E4-3342-DAAF9DB471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954040">
            <a:extLst>
              <a:ext uri="{FF2B5EF4-FFF2-40B4-BE49-F238E27FC236}">
                <a16:creationId xmlns:a16="http://schemas.microsoft.com/office/drawing/2014/main" id="{64ECC28A-0763-054E-9BB2-9E39AB0239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0783"/>
            <a:ext cx="909827" cy="649876"/>
          </a:xfrm>
          <a:prstGeom prst="rect">
            <a:avLst/>
          </a:prstGeom>
        </p:spPr>
      </p:pic>
      <p:pic>
        <p:nvPicPr>
          <p:cNvPr id="7" name="yt_shape_1722145954065">
            <a:extLst>
              <a:ext uri="{FF2B5EF4-FFF2-40B4-BE49-F238E27FC236}">
                <a16:creationId xmlns:a16="http://schemas.microsoft.com/office/drawing/2014/main" id="{C4407EDE-168B-128C-C697-A55B1CB009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253" y="2546256"/>
            <a:ext cx="736792" cy="718930"/>
          </a:xfrm>
          <a:prstGeom prst="rect">
            <a:avLst/>
          </a:prstGeom>
        </p:spPr>
      </p:pic>
      <p:pic>
        <p:nvPicPr>
          <p:cNvPr id="9" name="yt_shape_1722145954091">
            <a:extLst>
              <a:ext uri="{FF2B5EF4-FFF2-40B4-BE49-F238E27FC236}">
                <a16:creationId xmlns:a16="http://schemas.microsoft.com/office/drawing/2014/main" id="{CECAB965-5688-5059-674A-9845E475F2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471" y="2714548"/>
            <a:ext cx="752667" cy="382345"/>
          </a:xfrm>
          <a:prstGeom prst="rect">
            <a:avLst/>
          </a:prstGeom>
        </p:spPr>
      </p:pic>
      <p:pic>
        <p:nvPicPr>
          <p:cNvPr id="11" name="yt_shape_1722145954116">
            <a:extLst>
              <a:ext uri="{FF2B5EF4-FFF2-40B4-BE49-F238E27FC236}">
                <a16:creationId xmlns:a16="http://schemas.microsoft.com/office/drawing/2014/main" id="{E7D7982B-8F09-AE68-30A3-8593BBDECA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9565" y="2556436"/>
            <a:ext cx="884427" cy="698569"/>
          </a:xfrm>
          <a:prstGeom prst="rect">
            <a:avLst/>
          </a:prstGeom>
        </p:spPr>
      </p:pic>
      <p:pic>
        <p:nvPicPr>
          <p:cNvPr id="13" name="yt_shape_1722145954238">
            <a:extLst>
              <a:ext uri="{FF2B5EF4-FFF2-40B4-BE49-F238E27FC236}">
                <a16:creationId xmlns:a16="http://schemas.microsoft.com/office/drawing/2014/main" id="{611C6B84-4AF3-FE2C-56FA-3E76661FAB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488841"/>
            <a:ext cx="855852" cy="643498"/>
          </a:xfrm>
          <a:prstGeom prst="rect">
            <a:avLst/>
          </a:prstGeom>
        </p:spPr>
      </p:pic>
      <p:pic>
        <p:nvPicPr>
          <p:cNvPr id="15" name="yt_shape_1722145954264">
            <a:extLst>
              <a:ext uri="{FF2B5EF4-FFF2-40B4-BE49-F238E27FC236}">
                <a16:creationId xmlns:a16="http://schemas.microsoft.com/office/drawing/2014/main" id="{DA533141-C715-C9D1-57E0-ED5A98D5861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76" y="4490857"/>
            <a:ext cx="527242" cy="639466"/>
          </a:xfrm>
          <a:prstGeom prst="rect">
            <a:avLst/>
          </a:prstGeom>
        </p:spPr>
      </p:pic>
      <p:pic>
        <p:nvPicPr>
          <p:cNvPr id="17" name="yt_shape_1722145954289">
            <a:extLst>
              <a:ext uri="{FF2B5EF4-FFF2-40B4-BE49-F238E27FC236}">
                <a16:creationId xmlns:a16="http://schemas.microsoft.com/office/drawing/2014/main" id="{6FC84023-5DF5-A0E5-39F5-653942430A6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633" y="4506376"/>
            <a:ext cx="435167" cy="608428"/>
          </a:xfrm>
          <a:prstGeom prst="rect">
            <a:avLst/>
          </a:prstGeom>
        </p:spPr>
      </p:pic>
      <p:pic>
        <p:nvPicPr>
          <p:cNvPr id="19" name="yt_shape_1722145954315">
            <a:extLst>
              <a:ext uri="{FF2B5EF4-FFF2-40B4-BE49-F238E27FC236}">
                <a16:creationId xmlns:a16="http://schemas.microsoft.com/office/drawing/2014/main" id="{40D9D388-FF91-7169-22D1-F2257CC0F03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276" y="4515066"/>
            <a:ext cx="444692" cy="5910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957CEA-32CF-2420-86A4-89470D0681C5}"/>
              </a:ext>
            </a:extLst>
          </p:cNvPr>
          <p:cNvSpPr txBox="1"/>
          <p:nvPr/>
        </p:nvSpPr>
        <p:spPr>
          <a:xfrm>
            <a:off x="6317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58997B-06FF-566B-762C-E65C1AE55465}"/>
              </a:ext>
            </a:extLst>
          </p:cNvPr>
          <p:cNvSpPr txBox="1"/>
          <p:nvPr/>
        </p:nvSpPr>
        <p:spPr>
          <a:xfrm>
            <a:off x="8755789" y="385642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3" name="yt_shape_13263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若图中的表面展开图折叠成正方体后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相对面上的两个数之和为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57b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64" name="yt_image_13264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918" y="1995319"/>
            <a:ext cx="129616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66" name="yt_shape_13266"/>
          <p:cNvSpPr txBox="1"/>
          <p:nvPr/>
        </p:nvSpPr>
        <p:spPr>
          <a:xfrm>
            <a:off x="540119" y="3022013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把正方体展开图折叠后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可以发现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是对面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是对面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07c08"/>
              </a:rPr>
              <a:t>与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是对面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99665E-1C3B-8074-3177-DA668959EAA0}"/>
              </a:ext>
            </a:extLst>
          </p:cNvPr>
          <p:cNvSpPr txBox="1"/>
          <p:nvPr/>
        </p:nvSpPr>
        <p:spPr>
          <a:xfrm>
            <a:off x="450108" y="2975207"/>
            <a:ext cx="1117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把正方体展开图折叠后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可以发现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是对面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是对面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07c08"/>
              </a:rPr>
              <a:t>与</a:t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D50759-36A5-F0B1-1180-AD951FAF5BDB}"/>
              </a:ext>
            </a:extLst>
          </p:cNvPr>
          <p:cNvSpPr txBox="1"/>
          <p:nvPr/>
        </p:nvSpPr>
        <p:spPr>
          <a:xfrm>
            <a:off x="450108" y="3450695"/>
            <a:ext cx="1665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是对面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0379F1-2A98-8667-0351-AC154F837B90}"/>
              </a:ext>
            </a:extLst>
          </p:cNvPr>
          <p:cNvSpPr txBox="1"/>
          <p:nvPr/>
        </p:nvSpPr>
        <p:spPr>
          <a:xfrm>
            <a:off x="450108" y="3926183"/>
            <a:ext cx="643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2D75847-F157-DAFF-10F6-4760BADD6730}"/>
              </a:ext>
            </a:extLst>
          </p:cNvPr>
          <p:cNvSpPr txBox="1"/>
          <p:nvPr/>
        </p:nvSpPr>
        <p:spPr>
          <a:xfrm>
            <a:off x="450108" y="4401671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EF5747-2ADA-805A-5586-AA06E8635BB4}"/>
              </a:ext>
            </a:extLst>
          </p:cNvPr>
          <p:cNvSpPr txBox="1"/>
          <p:nvPr/>
        </p:nvSpPr>
        <p:spPr>
          <a:xfrm>
            <a:off x="450108" y="4877159"/>
            <a:ext cx="4359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z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68" name="yt_image_13268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1" name="yt_shape_13271"/>
          <p:cNvSpPr txBox="1"/>
          <p:nvPr/>
        </p:nvSpPr>
        <p:spPr>
          <a:xfrm>
            <a:off x="540120" y="14821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把立方体的六个面分别涂上六种不同的颜色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1db8"/>
              </a:rPr>
              <a:t>并画出朵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数不等的花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各面上的颜色与花的朵数情况如下表所示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272" name="yt_table_1327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765999"/>
              </p:ext>
            </p:extLst>
          </p:nvPr>
        </p:nvGraphicFramePr>
        <p:xfrm>
          <a:off x="540000" y="2577484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7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7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颜色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黄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蓝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白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紫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花的朵数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119" y="1849766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由图中显示的规律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可知最右边正方体的下底面为白色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左边为绿色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c652f"/>
              </a:rPr>
              <a:t>后面为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紫色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即红色面与绿色面相对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黄色面与紫色面相对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蓝色面与白色面相对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按此规律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可依次得出从右数第二个立方体的下底面为绿色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8_8bbc6"/>
              </a:rPr>
              <a:t>第三个下底面为黄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色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第四个下底面为紫色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那么长方体的下底面共有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朵花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02EC8D6-E250-F84C-9F0C-959BC7B780EE}"/>
              </a:ext>
            </a:extLst>
          </p:cNvPr>
          <p:cNvSpPr txBox="1"/>
          <p:nvPr/>
        </p:nvSpPr>
        <p:spPr>
          <a:xfrm>
            <a:off x="450108" y="1802960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由图中显示的规律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可知最右边正方体的下底面为白色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左边为绿色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c652f"/>
              </a:rPr>
              <a:t>后面为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A032E-27E9-EC62-FB68-2ED627DFF126}"/>
              </a:ext>
            </a:extLst>
          </p:cNvPr>
          <p:cNvSpPr txBox="1"/>
          <p:nvPr/>
        </p:nvSpPr>
        <p:spPr>
          <a:xfrm>
            <a:off x="450108" y="22784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紫色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7298D0-C68A-064F-CF46-A0C036FEAAD5}"/>
              </a:ext>
            </a:extLst>
          </p:cNvPr>
          <p:cNvSpPr txBox="1"/>
          <p:nvPr/>
        </p:nvSpPr>
        <p:spPr>
          <a:xfrm>
            <a:off x="450108" y="2753936"/>
            <a:ext cx="9476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即红色面与绿色面相对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黄色面与紫色面相对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蓝色面与白色面相对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2D019C-737A-625A-D889-31606DFC3AD8}"/>
              </a:ext>
            </a:extLst>
          </p:cNvPr>
          <p:cNvSpPr txBox="1"/>
          <p:nvPr/>
        </p:nvSpPr>
        <p:spPr>
          <a:xfrm>
            <a:off x="450108" y="3229424"/>
            <a:ext cx="10924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按此规律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可依次得出从右数第二个立方体的下底面为绿色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8_8bbc6"/>
              </a:rPr>
              <a:t>第三个下底面为黄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7E0481-EE35-C82C-244C-0AA410B6C7E8}"/>
              </a:ext>
            </a:extLst>
          </p:cNvPr>
          <p:cNvSpPr txBox="1"/>
          <p:nvPr/>
        </p:nvSpPr>
        <p:spPr>
          <a:xfrm>
            <a:off x="450108" y="370491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第四个下底面为紫色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DDCD2C-C6E8-C087-3046-078D75D1EAE5}"/>
              </a:ext>
            </a:extLst>
          </p:cNvPr>
          <p:cNvSpPr txBox="1"/>
          <p:nvPr/>
        </p:nvSpPr>
        <p:spPr>
          <a:xfrm>
            <a:off x="450108" y="418040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268FC1-AE91-97F3-1F02-8DD201D59527}"/>
              </a:ext>
            </a:extLst>
          </p:cNvPr>
          <p:cNvSpPr txBox="1"/>
          <p:nvPr/>
        </p:nvSpPr>
        <p:spPr>
          <a:xfrm>
            <a:off x="450108" y="4655888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那么长方体的下底面共有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朵花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74" name="yt_shape_13274"/>
          <p:cNvSpPr txBox="1"/>
          <p:nvPr/>
        </p:nvSpPr>
        <p:spPr>
          <a:xfrm>
            <a:off x="540119" y="90872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现将上述大小相同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颜色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1_a758c"/>
              </a:rPr>
              <a:t>花朵分布完全一样的四个立方体拼成一个水平放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置的长方体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那么长方体的下底面共有多少朵花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275" name="yt_image_13275" title="H_52.6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92344" y="4257472"/>
            <a:ext cx="1794510" cy="668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9" name="yt_shape_13279"/>
          <p:cNvSpPr txBox="1"/>
          <p:nvPr/>
        </p:nvSpPr>
        <p:spPr>
          <a:xfrm>
            <a:off x="540119" y="900000"/>
            <a:ext cx="11028489" cy="238498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正方体的表面展开图是由六个大小形状完全相同的正方形组合而成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棱锥的表面展开图是由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个三角形和一个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边形组合而成的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棱柱的表面展开图是由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个长方形和两个大小形状完全相同的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e7343"/>
              </a:rPr>
              <a:t>边形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组合而成的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3" name="yt_shape_13213"/>
          <p:cNvSpPr txBox="1"/>
          <p:nvPr/>
        </p:nvSpPr>
        <p:spPr>
          <a:xfrm>
            <a:off x="540000" y="900000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如图所示的三棱柱的展开图不可能是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14" name="yt_image_132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1697" y="1531667"/>
            <a:ext cx="26860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16" name="yt_shape_13216"/>
          <p:cNvSpPr txBox="1"/>
          <p:nvPr/>
        </p:nvSpPr>
        <p:spPr>
          <a:xfrm>
            <a:off x="540000" y="2426945"/>
            <a:ext cx="3385542" cy="11886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>
                <a:solidFill>
                  <a:srgbClr val="1EE3CF"/>
                </a:solidFill>
                <a:effectLst/>
                <a:latin typeface="Times New Roman" pitchFamily="66"/>
                <a:ea typeface="Times New Roman" pitchFamily="6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600" b="0" i="0" u="none">
                <a:solidFill>
                  <a:srgbClr val="1EE3CF"/>
                </a:solidFill>
                <a:effectLst/>
                <a:latin typeface="Times New Roman" pitchFamily="66"/>
                <a:ea typeface="Times New Roman" pitchFamily="6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600" b="0" i="0" u="none">
                <a:solidFill>
                  <a:srgbClr val="1EE3CF"/>
                </a:solidFill>
                <a:effectLst/>
                <a:latin typeface="Times New Roman" pitchFamily="66"/>
                <a:ea typeface="Times New Roman" pitchFamily="6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</a:p>
        </p:txBody>
      </p:sp>
      <p:sp>
        <p:nvSpPr>
          <p:cNvPr id="13217" name="yt_shape_13217"/>
          <p:cNvSpPr txBox="1"/>
          <p:nvPr/>
        </p:nvSpPr>
        <p:spPr>
          <a:xfrm>
            <a:off x="540000" y="3666392"/>
            <a:ext cx="6564112" cy="4403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218" name="yt_shape_13218"/>
          <p:cNvSpPr txBox="1"/>
          <p:nvPr/>
        </p:nvSpPr>
        <p:spPr>
          <a:xfrm>
            <a:off x="540000" y="4149414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其侧面展开图为扇形的是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19" name="yt_shape_13219"/>
          <p:cNvSpPr txBox="1"/>
          <p:nvPr/>
        </p:nvSpPr>
        <p:spPr>
          <a:xfrm>
            <a:off x="540000" y="4628717"/>
            <a:ext cx="3432030" cy="990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5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300" b="0" i="0" u="none">
                <a:solidFill>
                  <a:srgbClr val="1EE3CF"/>
                </a:solidFill>
                <a:effectLst/>
                <a:latin typeface="Times New Roman" pitchFamily="53"/>
                <a:ea typeface="Times New Roman" pitchFamily="5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35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3220" name="yt_shape_13220"/>
          <p:cNvSpPr txBox="1"/>
          <p:nvPr/>
        </p:nvSpPr>
        <p:spPr>
          <a:xfrm>
            <a:off x="540000" y="5670033"/>
            <a:ext cx="56903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54449">
            <a:extLst>
              <a:ext uri="{FF2B5EF4-FFF2-40B4-BE49-F238E27FC236}">
                <a16:creationId xmlns:a16="http://schemas.microsoft.com/office/drawing/2014/main" id="{C893E282-7AD9-5234-C41D-28D594AC2E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3008"/>
            <a:ext cx="574867" cy="865038"/>
          </a:xfrm>
          <a:prstGeom prst="rect">
            <a:avLst/>
          </a:prstGeom>
        </p:spPr>
      </p:pic>
      <p:pic>
        <p:nvPicPr>
          <p:cNvPr id="5" name="yt_shape_1722145954474">
            <a:extLst>
              <a:ext uri="{FF2B5EF4-FFF2-40B4-BE49-F238E27FC236}">
                <a16:creationId xmlns:a16="http://schemas.microsoft.com/office/drawing/2014/main" id="{BD71F52B-838F-F8F7-796F-229E8CE50A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736" y="2583008"/>
            <a:ext cx="574867" cy="865038"/>
          </a:xfrm>
          <a:prstGeom prst="rect">
            <a:avLst/>
          </a:prstGeom>
        </p:spPr>
      </p:pic>
      <p:pic>
        <p:nvPicPr>
          <p:cNvPr id="7" name="yt_shape_1722145954500">
            <a:extLst>
              <a:ext uri="{FF2B5EF4-FFF2-40B4-BE49-F238E27FC236}">
                <a16:creationId xmlns:a16="http://schemas.microsoft.com/office/drawing/2014/main" id="{844D4FF6-39F6-A9DA-AC65-5487C28AE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472" y="2583008"/>
            <a:ext cx="574867" cy="865038"/>
          </a:xfrm>
          <a:prstGeom prst="rect">
            <a:avLst/>
          </a:prstGeom>
        </p:spPr>
      </p:pic>
      <p:pic>
        <p:nvPicPr>
          <p:cNvPr id="9" name="yt_shape_1722145954526">
            <a:extLst>
              <a:ext uri="{FF2B5EF4-FFF2-40B4-BE49-F238E27FC236}">
                <a16:creationId xmlns:a16="http://schemas.microsoft.com/office/drawing/2014/main" id="{0396AC75-A661-4DB8-09D4-25360B7B94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208" y="2643844"/>
            <a:ext cx="609792" cy="743365"/>
          </a:xfrm>
          <a:prstGeom prst="rect">
            <a:avLst/>
          </a:prstGeom>
        </p:spPr>
      </p:pic>
      <p:pic>
        <p:nvPicPr>
          <p:cNvPr id="11" name="yt_shape_1722145954640">
            <a:extLst>
              <a:ext uri="{FF2B5EF4-FFF2-40B4-BE49-F238E27FC236}">
                <a16:creationId xmlns:a16="http://schemas.microsoft.com/office/drawing/2014/main" id="{857A22AC-8EE9-CEA1-1F21-B4166B83223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764316"/>
            <a:ext cx="547877" cy="709750"/>
          </a:xfrm>
          <a:prstGeom prst="rect">
            <a:avLst/>
          </a:prstGeom>
        </p:spPr>
      </p:pic>
      <p:pic>
        <p:nvPicPr>
          <p:cNvPr id="13" name="yt_shape_1722145954665">
            <a:extLst>
              <a:ext uri="{FF2B5EF4-FFF2-40B4-BE49-F238E27FC236}">
                <a16:creationId xmlns:a16="http://schemas.microsoft.com/office/drawing/2014/main" id="{FE30C15F-06F4-8163-EAFF-ECA45A9B22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759" y="4756656"/>
            <a:ext cx="549467" cy="725070"/>
          </a:xfrm>
          <a:prstGeom prst="rect">
            <a:avLst/>
          </a:prstGeom>
        </p:spPr>
      </p:pic>
      <p:pic>
        <p:nvPicPr>
          <p:cNvPr id="15" name="yt_shape_1722145954690">
            <a:extLst>
              <a:ext uri="{FF2B5EF4-FFF2-40B4-BE49-F238E27FC236}">
                <a16:creationId xmlns:a16="http://schemas.microsoft.com/office/drawing/2014/main" id="{7D03202E-6DB2-56AB-806E-14C8E6468C83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108" y="4755458"/>
            <a:ext cx="635192" cy="727466"/>
          </a:xfrm>
          <a:prstGeom prst="rect">
            <a:avLst/>
          </a:prstGeom>
        </p:spPr>
      </p:pic>
      <p:pic>
        <p:nvPicPr>
          <p:cNvPr id="17" name="yt_shape_1722145954716">
            <a:extLst>
              <a:ext uri="{FF2B5EF4-FFF2-40B4-BE49-F238E27FC236}">
                <a16:creationId xmlns:a16="http://schemas.microsoft.com/office/drawing/2014/main" id="{4920096B-CC19-FAB8-6D2B-4D6D2085DFE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2181" y="4751367"/>
            <a:ext cx="655827" cy="73564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EA58ED4-E994-1C51-A486-DB158702865C}"/>
              </a:ext>
            </a:extLst>
          </p:cNvPr>
          <p:cNvSpPr txBox="1"/>
          <p:nvPr/>
        </p:nvSpPr>
        <p:spPr>
          <a:xfrm>
            <a:off x="8450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9227A1-F838-2920-988D-F9C39BA2E40F}"/>
              </a:ext>
            </a:extLst>
          </p:cNvPr>
          <p:cNvSpPr txBox="1"/>
          <p:nvPr/>
        </p:nvSpPr>
        <p:spPr>
          <a:xfrm>
            <a:off x="6926989" y="41026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1" name="yt_shape_1322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下面每一个图形都由四个等边三角形组成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954b"/>
              </a:rPr>
              <a:t>其中是三棱锥展开图的是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3" name="yt_table_1322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1113985"/>
              </p:ext>
            </p:extLst>
          </p:nvPr>
        </p:nvGraphicFramePr>
        <p:xfrm>
          <a:off x="540056" y="1859435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712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7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仅图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和图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0"/>
                  </a:ext>
                </a:extLst>
              </a:tr>
            </a:tbl>
          </a:graphicData>
        </a:graphic>
      </p:graphicFrame>
      <p:pic>
        <p:nvPicPr>
          <p:cNvPr id="13222" name="yt_image_13222_skip" title="H_87.6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19591" y="1859435"/>
            <a:ext cx="4130802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15C659-159E-9C9F-6FC1-186DA88C7533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5" name="yt_shape_13225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由表面展开图到立体图形</a:t>
            </a:r>
          </a:p>
        </p:txBody>
      </p:sp>
      <p:sp>
        <p:nvSpPr>
          <p:cNvPr id="13226" name="yt_shape_13226"/>
          <p:cNvSpPr txBox="1"/>
          <p:nvPr/>
        </p:nvSpPr>
        <p:spPr>
          <a:xfrm>
            <a:off x="540000" y="1389434"/>
            <a:ext cx="9823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广元市中考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这是某几何体的展开图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28" name="yt_table_1322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198145"/>
              </p:ext>
            </p:extLst>
          </p:nvPr>
        </p:nvGraphicFramePr>
        <p:xfrm>
          <a:off x="540056" y="1868737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>
                  <a:extLst>
                    <a:ext uri="{9D8B030D-6E8A-4147-A177-3AD203B41FA5}">
                      <a16:colId xmlns:a16="http://schemas.microsoft.com/office/drawing/2014/main" val="10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4"/>
                  </a:ext>
                </a:extLst>
              </a:tr>
            </a:tbl>
          </a:graphicData>
        </a:graphic>
      </p:graphicFrame>
      <p:pic>
        <p:nvPicPr>
          <p:cNvPr id="13227" name="yt_image_13227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5872" y="1868737"/>
            <a:ext cx="1093851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54788">
            <a:extLst>
              <a:ext uri="{FF2B5EF4-FFF2-40B4-BE49-F238E27FC236}">
                <a16:creationId xmlns:a16="http://schemas.microsoft.com/office/drawing/2014/main" id="{0C4F7324-0DCA-C0B9-1AA4-B9627DA686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95C8D44-AEB8-5C44-9B6C-15F2B255C802}"/>
              </a:ext>
            </a:extLst>
          </p:cNvPr>
          <p:cNvSpPr txBox="1"/>
          <p:nvPr/>
        </p:nvSpPr>
        <p:spPr>
          <a:xfrm>
            <a:off x="9365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0" name="yt_shape_13230"/>
          <p:cNvSpPr txBox="1"/>
          <p:nvPr/>
        </p:nvSpPr>
        <p:spPr>
          <a:xfrm>
            <a:off x="540000" y="900000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某立体图形的表面展开图如图所示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31" name="yt_image_132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8223" y="1531667"/>
            <a:ext cx="995553" cy="72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3" name="yt_shape_13233"/>
          <p:cNvSpPr txBox="1"/>
          <p:nvPr/>
        </p:nvSpPr>
        <p:spPr>
          <a:xfrm>
            <a:off x="540000" y="2309242"/>
            <a:ext cx="3353482" cy="8104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85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</a:p>
        </p:txBody>
      </p:sp>
      <p:sp>
        <p:nvSpPr>
          <p:cNvPr id="13234" name="yt_shape_13234"/>
          <p:cNvSpPr txBox="1"/>
          <p:nvPr/>
        </p:nvSpPr>
        <p:spPr>
          <a:xfrm>
            <a:off x="540000" y="3170507"/>
            <a:ext cx="6053776" cy="4564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235" name="yt_shape_13235"/>
          <p:cNvSpPr txBox="1"/>
          <p:nvPr/>
        </p:nvSpPr>
        <p:spPr>
          <a:xfrm>
            <a:off x="540000" y="3653530"/>
            <a:ext cx="85408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如图是某些几何体的表面展开图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请分别写出几何体的名称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236" name="yt_image_132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41991" y="4285197"/>
            <a:ext cx="4708017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8" name="yt_shape_13238"/>
          <p:cNvSpPr txBox="1"/>
          <p:nvPr/>
        </p:nvSpPr>
        <p:spPr>
          <a:xfrm>
            <a:off x="540000" y="5668429"/>
            <a:ext cx="661719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为五棱锥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为圆锥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为五棱柱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54927">
            <a:extLst>
              <a:ext uri="{FF2B5EF4-FFF2-40B4-BE49-F238E27FC236}">
                <a16:creationId xmlns:a16="http://schemas.microsoft.com/office/drawing/2014/main" id="{F9CC2450-2438-4506-D271-FA737844115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0369"/>
            <a:ext cx="735202" cy="540385"/>
          </a:xfrm>
          <a:prstGeom prst="rect">
            <a:avLst/>
          </a:prstGeom>
        </p:spPr>
      </p:pic>
      <p:pic>
        <p:nvPicPr>
          <p:cNvPr id="5" name="yt_shape_1722145954953">
            <a:extLst>
              <a:ext uri="{FF2B5EF4-FFF2-40B4-BE49-F238E27FC236}">
                <a16:creationId xmlns:a16="http://schemas.microsoft.com/office/drawing/2014/main" id="{2DD27096-BF19-C718-51EC-8C992C20AB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426" y="2397096"/>
            <a:ext cx="644717" cy="626932"/>
          </a:xfrm>
          <a:prstGeom prst="rect">
            <a:avLst/>
          </a:prstGeom>
        </p:spPr>
      </p:pic>
      <p:pic>
        <p:nvPicPr>
          <p:cNvPr id="7" name="yt_shape_1722145954981">
            <a:extLst>
              <a:ext uri="{FF2B5EF4-FFF2-40B4-BE49-F238E27FC236}">
                <a16:creationId xmlns:a16="http://schemas.microsoft.com/office/drawing/2014/main" id="{4F3693E7-0C96-6917-0558-24D868A03A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2367" y="2431760"/>
            <a:ext cx="384367" cy="557603"/>
          </a:xfrm>
          <a:prstGeom prst="rect">
            <a:avLst/>
          </a:prstGeom>
        </p:spPr>
      </p:pic>
      <p:pic>
        <p:nvPicPr>
          <p:cNvPr id="9" name="yt_shape_1722145955007">
            <a:extLst>
              <a:ext uri="{FF2B5EF4-FFF2-40B4-BE49-F238E27FC236}">
                <a16:creationId xmlns:a16="http://schemas.microsoft.com/office/drawing/2014/main" id="{ACED28EC-6EE1-0B9F-20FB-F2BA3C6C398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958" y="2405181"/>
            <a:ext cx="578042" cy="61076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FC2714-0F50-F429-1DA2-5D076152EE70}"/>
              </a:ext>
            </a:extLst>
          </p:cNvPr>
          <p:cNvSpPr txBox="1"/>
          <p:nvPr/>
        </p:nvSpPr>
        <p:spPr>
          <a:xfrm>
            <a:off x="8450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494B09-7B71-AA77-2E3D-E8EA3B27E0F8}"/>
              </a:ext>
            </a:extLst>
          </p:cNvPr>
          <p:cNvSpPr txBox="1"/>
          <p:nvPr/>
        </p:nvSpPr>
        <p:spPr>
          <a:xfrm>
            <a:off x="449989" y="5621623"/>
            <a:ext cx="6733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为五棱锥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为五棱柱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0" name="yt_shape_13240"/>
          <p:cNvSpPr txBox="1"/>
          <p:nvPr/>
        </p:nvSpPr>
        <p:spPr>
          <a:xfrm>
            <a:off x="540120" y="138399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块积木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每一块的各面都涂上不同的颜色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块的涂法完全相同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e640"/>
              </a:rPr>
              <a:t>现把它们摆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放成不同的位置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2_f077a"/>
              </a:rPr>
              <a:t>请你根据图形判断涂成绿色一面的对面涂的颜色是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2" name="yt_table_132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489282"/>
              </p:ext>
            </p:extLst>
          </p:nvPr>
        </p:nvGraphicFramePr>
        <p:xfrm>
          <a:off x="540056" y="3788040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1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蓝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5"/>
                  </a:ext>
                </a:extLst>
              </a:tr>
            </a:tbl>
          </a:graphicData>
        </a:graphic>
      </p:graphicFrame>
      <p:pic>
        <p:nvPicPr>
          <p:cNvPr id="13241" name="yt_image_13241_skip" title="H_75.9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25858" y="2823561"/>
            <a:ext cx="4738878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FC40C2-D8E0-962B-4145-1394854A5396}"/>
              </a:ext>
            </a:extLst>
          </p:cNvPr>
          <p:cNvSpPr txBox="1"/>
          <p:nvPr/>
        </p:nvSpPr>
        <p:spPr>
          <a:xfrm>
            <a:off x="1059709" y="22881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239" name="yt_shape_13239"/>
          <p:cNvSpPr txBox="1"/>
          <p:nvPr/>
        </p:nvSpPr>
        <p:spPr>
          <a:xfrm>
            <a:off x="540056" y="908720"/>
            <a:ext cx="10772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空间观念不强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不能进行立方体图形与平面图形之间的转换而出错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5" name="yt_shape_1324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244" name="yt_image_13244" title="H_41.85">
            <a:extLst>
              <a:ext uri="">
                <a16:creationId xmlns:p14="http://schemas.microsoft.com/office/powerpoint/2010/main"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7" name="yt_shape_13247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下图是一个长方体的表面展开图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每个面都标注了数字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9bfc"/>
              </a:rPr>
              <a:t>若多面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体的底面是面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则多面体的上面是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49" name="yt_table_132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56979"/>
              </p:ext>
            </p:extLst>
          </p:nvPr>
        </p:nvGraphicFramePr>
        <p:xfrm>
          <a:off x="540056" y="2441600"/>
          <a:ext cx="1719263" cy="1901952"/>
        </p:xfrm>
        <a:graphic>
          <a:graphicData uri="http://schemas.openxmlformats.org/drawingml/2006/table">
            <a:tbl>
              <a:tblPr/>
              <a:tblGrid>
                <a:gridCol w="1719263">
                  <a:extLst>
                    <a:ext uri="{9D8B030D-6E8A-4147-A177-3AD203B41FA5}">
                      <a16:colId xmlns:a16="http://schemas.microsoft.com/office/drawing/2014/main" val="107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面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69"/>
                  </a:ext>
                </a:extLst>
              </a:tr>
            </a:tbl>
          </a:graphicData>
        </a:graphic>
      </p:graphicFrame>
      <p:pic>
        <p:nvPicPr>
          <p:cNvPr id="13248" name="yt_image_13248_skip" title="H_94.5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18820" y="2441600"/>
            <a:ext cx="2031111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7C04D-8CC6-3A48-180D-A590713D32CA}"/>
              </a:ext>
            </a:extLst>
          </p:cNvPr>
          <p:cNvSpPr txBox="1"/>
          <p:nvPr/>
        </p:nvSpPr>
        <p:spPr>
          <a:xfrm>
            <a:off x="59365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1" name="yt_shape_13251"/>
          <p:cNvSpPr txBox="1"/>
          <p:nvPr/>
        </p:nvSpPr>
        <p:spPr>
          <a:xfrm>
            <a:off x="540000" y="900000"/>
            <a:ext cx="90599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下列图形中是棱锥的侧面展开图的是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52" name="yt_shape_13252"/>
          <p:cNvSpPr txBox="1"/>
          <p:nvPr/>
        </p:nvSpPr>
        <p:spPr>
          <a:xfrm>
            <a:off x="540000" y="1379303"/>
            <a:ext cx="3661259" cy="666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00" b="0" i="0" u="none">
                <a:solidFill>
                  <a:srgbClr val="1EE3CF"/>
                </a:solidFill>
                <a:effectLst/>
                <a:latin typeface="Times New Roman" pitchFamily="35"/>
                <a:ea typeface="Times New Roman" pitchFamily="3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700" b="0" i="0" u="none">
                <a:solidFill>
                  <a:srgbClr val="1EE3CF"/>
                </a:solidFill>
                <a:effectLst/>
                <a:latin typeface="Times New Roman" pitchFamily="37"/>
                <a:ea typeface="Times New Roman" pitchFamily="3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700" b="0" i="0" u="none">
                <a:solidFill>
                  <a:srgbClr val="1EE3CF"/>
                </a:solidFill>
                <a:effectLst/>
                <a:latin typeface="Times New Roman" pitchFamily="37"/>
                <a:ea typeface="Times New Roman" pitchFamily="3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3253" name="yt_shape_13253"/>
          <p:cNvSpPr txBox="1"/>
          <p:nvPr/>
        </p:nvSpPr>
        <p:spPr>
          <a:xfrm>
            <a:off x="540000" y="2096492"/>
            <a:ext cx="5556000" cy="4362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254" name="yt_shape_13254"/>
          <p:cNvSpPr txBox="1"/>
          <p:nvPr/>
        </p:nvSpPr>
        <p:spPr>
          <a:xfrm>
            <a:off x="540000" y="2579514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如图所示的正方体纸盒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展开后可以得到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55" name="yt_image_1325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31966" y="3211181"/>
            <a:ext cx="528066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57" name="yt_shape_13257"/>
          <p:cNvSpPr txBox="1"/>
          <p:nvPr/>
        </p:nvSpPr>
        <p:spPr>
          <a:xfrm>
            <a:off x="540000" y="3781919"/>
            <a:ext cx="3372718" cy="10625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900" b="0" i="0" u="none">
                <a:solidFill>
                  <a:srgbClr val="1EE3CF"/>
                </a:solidFill>
                <a:effectLst/>
                <a:latin typeface="Times New Roman" pitchFamily="59"/>
                <a:ea typeface="Times New Roman" pitchFamily="5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pic>
        <p:nvPicPr>
          <p:cNvPr id="3" name="yt_shape_1722145955157">
            <a:extLst>
              <a:ext uri="{FF2B5EF4-FFF2-40B4-BE49-F238E27FC236}">
                <a16:creationId xmlns:a16="http://schemas.microsoft.com/office/drawing/2014/main" id="{9126742B-8CC0-89EC-D8A1-A3996AB2C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8774"/>
            <a:ext cx="660592" cy="481014"/>
          </a:xfrm>
          <a:prstGeom prst="rect">
            <a:avLst/>
          </a:prstGeom>
        </p:spPr>
      </p:pic>
      <p:pic>
        <p:nvPicPr>
          <p:cNvPr id="5" name="yt_shape_1722145955183">
            <a:extLst>
              <a:ext uri="{FF2B5EF4-FFF2-40B4-BE49-F238E27FC236}">
                <a16:creationId xmlns:a16="http://schemas.microsoft.com/office/drawing/2014/main" id="{9325B364-7955-B54F-13BE-11A0CDC9F0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899" y="1468774"/>
            <a:ext cx="660592" cy="481014"/>
          </a:xfrm>
          <a:prstGeom prst="rect">
            <a:avLst/>
          </a:prstGeom>
        </p:spPr>
      </p:pic>
      <p:pic>
        <p:nvPicPr>
          <p:cNvPr id="7" name="yt_shape_1722145955209">
            <a:extLst>
              <a:ext uri="{FF2B5EF4-FFF2-40B4-BE49-F238E27FC236}">
                <a16:creationId xmlns:a16="http://schemas.microsoft.com/office/drawing/2014/main" id="{1EBC8BEE-1999-4F37-D82F-7BE994DB5D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798" y="1456523"/>
            <a:ext cx="609792" cy="505515"/>
          </a:xfrm>
          <a:prstGeom prst="rect">
            <a:avLst/>
          </a:prstGeom>
        </p:spPr>
      </p:pic>
      <p:pic>
        <p:nvPicPr>
          <p:cNvPr id="9" name="yt_shape_1722145955235">
            <a:extLst>
              <a:ext uri="{FF2B5EF4-FFF2-40B4-BE49-F238E27FC236}">
                <a16:creationId xmlns:a16="http://schemas.microsoft.com/office/drawing/2014/main" id="{99D1EA34-2FCA-4067-F1CB-16DAF149F46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1441318"/>
            <a:ext cx="882842" cy="535926"/>
          </a:xfrm>
          <a:prstGeom prst="rect">
            <a:avLst/>
          </a:prstGeom>
        </p:spPr>
      </p:pic>
      <p:pic>
        <p:nvPicPr>
          <p:cNvPr id="11" name="yt_shape_1722145955358">
            <a:extLst>
              <a:ext uri="{FF2B5EF4-FFF2-40B4-BE49-F238E27FC236}">
                <a16:creationId xmlns:a16="http://schemas.microsoft.com/office/drawing/2014/main" id="{A35B5DB8-B005-AA4C-4033-76A49CD35B3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912831"/>
            <a:ext cx="597092" cy="790436"/>
          </a:xfrm>
          <a:prstGeom prst="rect">
            <a:avLst/>
          </a:prstGeom>
        </p:spPr>
      </p:pic>
      <p:pic>
        <p:nvPicPr>
          <p:cNvPr id="13" name="yt_shape_1722145955385">
            <a:extLst>
              <a:ext uri="{FF2B5EF4-FFF2-40B4-BE49-F238E27FC236}">
                <a16:creationId xmlns:a16="http://schemas.microsoft.com/office/drawing/2014/main" id="{D35BBDCA-F30C-1CC7-CA14-655AF4F8B85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971" y="3912831"/>
            <a:ext cx="597092" cy="790436"/>
          </a:xfrm>
          <a:prstGeom prst="rect">
            <a:avLst/>
          </a:prstGeom>
        </p:spPr>
      </p:pic>
      <p:pic>
        <p:nvPicPr>
          <p:cNvPr id="15" name="yt_shape_1722145955411">
            <a:extLst>
              <a:ext uri="{FF2B5EF4-FFF2-40B4-BE49-F238E27FC236}">
                <a16:creationId xmlns:a16="http://schemas.microsoft.com/office/drawing/2014/main" id="{565C7D06-C2B7-EB5A-1402-0B09B93A04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728" y="3912831"/>
            <a:ext cx="597092" cy="790436"/>
          </a:xfrm>
          <a:prstGeom prst="rect">
            <a:avLst/>
          </a:prstGeom>
        </p:spPr>
      </p:pic>
      <p:pic>
        <p:nvPicPr>
          <p:cNvPr id="17" name="yt_shape_1722145955470">
            <a:extLst>
              <a:ext uri="{FF2B5EF4-FFF2-40B4-BE49-F238E27FC236}">
                <a16:creationId xmlns:a16="http://schemas.microsoft.com/office/drawing/2014/main" id="{F026925C-0481-1202-8481-766EC036157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912" y="3912831"/>
            <a:ext cx="597092" cy="79043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F89228-BAEB-484D-54A0-6F6663A86661}"/>
              </a:ext>
            </a:extLst>
          </p:cNvPr>
          <p:cNvSpPr txBox="1"/>
          <p:nvPr/>
        </p:nvSpPr>
        <p:spPr>
          <a:xfrm>
            <a:off x="859208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E88D61-DF6E-9355-EDF4-EA8EA59F5E49}"/>
              </a:ext>
            </a:extLst>
          </p:cNvPr>
          <p:cNvSpPr txBox="1"/>
          <p:nvPr/>
        </p:nvSpPr>
        <p:spPr>
          <a:xfrm>
            <a:off x="7079389" y="25327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53">
            <a:extLst>
              <a:ext uri="{FF2B5EF4-FFF2-40B4-BE49-F238E27FC236}">
                <a16:creationId xmlns:a16="http://schemas.microsoft.com/office/drawing/2014/main" id="{B3BF9552-4F17-3544-22EE-C45670EE8F4F}"/>
              </a:ext>
            </a:extLst>
          </p:cNvPr>
          <p:cNvSpPr txBox="1"/>
          <p:nvPr/>
        </p:nvSpPr>
        <p:spPr>
          <a:xfrm>
            <a:off x="540000" y="4757258"/>
            <a:ext cx="5556000" cy="4362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9" name="yt_shape_1325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如图是一正方体的表面展开图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将其折叠成正方体后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4eae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距离最远的顶点是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261" name="yt_table_132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839392"/>
              </p:ext>
            </p:extLst>
          </p:nvPr>
        </p:nvGraphicFramePr>
        <p:xfrm>
          <a:off x="540056" y="1859435"/>
          <a:ext cx="1577975" cy="1901952"/>
        </p:xfrm>
        <a:graphic>
          <a:graphicData uri="http://schemas.openxmlformats.org/drawingml/2006/table">
            <a:tbl>
              <a:tblPr/>
              <a:tblGrid>
                <a:gridCol w="1577975">
                  <a:extLst>
                    <a:ext uri="{9D8B030D-6E8A-4147-A177-3AD203B41FA5}">
                      <a16:colId xmlns:a16="http://schemas.microsoft.com/office/drawing/2014/main" val="107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3"/>
                  </a:ext>
                </a:extLst>
              </a:tr>
            </a:tbl>
          </a:graphicData>
        </a:graphic>
      </p:graphicFrame>
      <p:pic>
        <p:nvPicPr>
          <p:cNvPr id="13260" name="yt_image_13260_skip" title="H_86.7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18763" y="1859435"/>
            <a:ext cx="1431036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4A30E5-DE19-4B53-BB45-91941AFDF9B3}"/>
              </a:ext>
            </a:extLst>
          </p:cNvPr>
          <p:cNvSpPr txBox="1"/>
          <p:nvPr/>
        </p:nvSpPr>
        <p:spPr>
          <a:xfrm>
            <a:off x="34981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1334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2024-07-30T05:52:04Z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