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4" r:id="rId7"/>
    <p:sldId id="335" r:id="rId8"/>
    <p:sldId id="317" r:id="rId9"/>
    <p:sldId id="323" r:id="rId10"/>
    <p:sldId id="325" r:id="rId11"/>
    <p:sldId id="328" r:id="rId12"/>
    <p:sldId id="330" r:id="rId13"/>
    <p:sldId id="331" r:id="rId14"/>
    <p:sldId id="333" r:id="rId15"/>
    <p:sldId id="334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5" name="yt_shape_1046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64" name="yt_image_1046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7" name="yt_shape_10467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绝对值的意义</a:t>
            </a:r>
          </a:p>
        </p:txBody>
      </p:sp>
      <p:sp>
        <p:nvSpPr>
          <p:cNvPr id="10468" name="yt_shape_10468"/>
          <p:cNvSpPr txBox="1"/>
          <p:nvPr/>
        </p:nvSpPr>
        <p:spPr>
          <a:xfrm>
            <a:off x="540000" y="1971599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69" name="yt_table_1046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662049"/>
              </p:ext>
            </p:extLst>
          </p:nvPr>
        </p:nvGraphicFramePr>
        <p:xfrm>
          <a:off x="540056" y="2450902"/>
          <a:ext cx="9093200" cy="1901952"/>
        </p:xfrm>
        <a:graphic>
          <a:graphicData uri="http://schemas.openxmlformats.org/drawingml/2006/table">
            <a:tbl>
              <a:tblPr/>
              <a:tblGrid>
                <a:gridCol w="9093200">
                  <a:extLst>
                    <a:ext uri="{9D8B030D-6E8A-4147-A177-3AD203B41FA5}">
                      <a16:colId xmlns:a16="http://schemas.microsoft.com/office/drawing/2014/main" val="101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是求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表示的意义是数轴上表示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的点到原点的距离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表示的意义是数轴上表示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的点到原点的距离是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p:sp>
        <p:nvSpPr>
          <p:cNvPr id="10471" name="yt_shape_10471"/>
          <p:cNvSpPr txBox="1"/>
          <p:nvPr/>
        </p:nvSpPr>
        <p:spPr>
          <a:xfrm>
            <a:off x="540119" y="44032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3429"/>
              </a:rPr>
              <a:t>这四个数中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绝对值最小的是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73" name="yt_table_104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940879"/>
              </p:ext>
            </p:extLst>
          </p:nvPr>
        </p:nvGraphicFramePr>
        <p:xfrm>
          <a:off x="540056" y="5362657"/>
          <a:ext cx="7449504" cy="475488"/>
        </p:xfrm>
        <a:graphic>
          <a:graphicData uri="http://schemas.openxmlformats.org/drawingml/2006/table">
            <a:tbl>
              <a:tblPr/>
              <a:tblGrid>
                <a:gridCol w="2108518">
                  <a:extLst>
                    <a:ext uri="{9D8B030D-6E8A-4147-A177-3AD203B41FA5}">
                      <a16:colId xmlns:a16="http://schemas.microsoft.com/office/drawing/2014/main" val="10133"/>
                    </a:ext>
                  </a:extLst>
                </a:gridCol>
                <a:gridCol w="2091055">
                  <a:extLst>
                    <a:ext uri="{9D8B030D-6E8A-4147-A177-3AD203B41FA5}">
                      <a16:colId xmlns:a16="http://schemas.microsoft.com/office/drawing/2014/main" val="10134"/>
                    </a:ext>
                  </a:extLst>
                </a:gridCol>
                <a:gridCol w="2073593">
                  <a:extLst>
                    <a:ext uri="{9D8B030D-6E8A-4147-A177-3AD203B41FA5}">
                      <a16:colId xmlns:a16="http://schemas.microsoft.com/office/drawing/2014/main" val="10135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101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</a:tbl>
          </a:graphicData>
        </a:graphic>
      </p:graphicFrame>
      <p:pic>
        <p:nvPicPr>
          <p:cNvPr id="10472" name="yt_image_10472_skip" title="H_37.5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4651" y="5362657"/>
            <a:ext cx="3265551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588550">
            <a:extLst>
              <a:ext uri="{FF2B5EF4-FFF2-40B4-BE49-F238E27FC236}">
                <a16:creationId xmlns:a16="http://schemas.microsoft.com/office/drawing/2014/main" id="{ABF546BA-46A1-CDD5-0176-7DBEBBB4AD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B27A23-0923-2F09-DDF5-AF48ACA32CB0}"/>
              </a:ext>
            </a:extLst>
          </p:cNvPr>
          <p:cNvSpPr txBox="1"/>
          <p:nvPr/>
        </p:nvSpPr>
        <p:spPr>
          <a:xfrm>
            <a:off x="4488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B11373-C42F-B98F-6F87-D27E3379E9EA}"/>
              </a:ext>
            </a:extLst>
          </p:cNvPr>
          <p:cNvSpPr txBox="1"/>
          <p:nvPr/>
        </p:nvSpPr>
        <p:spPr>
          <a:xfrm>
            <a:off x="3193308" y="48319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34" name="yt_shape_10534"/>
              <p:cNvSpPr txBox="1"/>
              <p:nvPr/>
            </p:nvSpPr>
            <p:spPr>
              <a:xfrm>
                <a:off x="540000" y="900000"/>
                <a:ext cx="4485843" cy="55533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534" name="yt_shape_105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485843" cy="5553336"/>
              </a:xfrm>
              <a:prstGeom prst="rect">
                <a:avLst/>
              </a:prstGeom>
              <a:blipFill>
                <a:blip r:embed="rId2"/>
                <a:stretch>
                  <a:fillRect l="-4218" t="-988" r="-3265" b="-2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A75F5C-1657-051E-9FB6-FD6CEB9F2E79}"/>
                  </a:ext>
                </a:extLst>
              </p:cNvPr>
              <p:cNvSpPr txBox="1"/>
              <p:nvPr/>
            </p:nvSpPr>
            <p:spPr>
              <a:xfrm>
                <a:off x="449989" y="2060848"/>
                <a:ext cx="3137599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A75F5C-1657-051E-9FB6-FD6CEB9F2E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60848"/>
                <a:ext cx="3137599" cy="768045"/>
              </a:xfrm>
              <a:prstGeom prst="rect">
                <a:avLst/>
              </a:prstGeom>
              <a:blipFill>
                <a:blip r:embed="rId3"/>
                <a:stretch>
                  <a:fillRect l="-31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716158-0BF2-3FAC-6CA4-C79F9A7AD7E3}"/>
                  </a:ext>
                </a:extLst>
              </p:cNvPr>
              <p:cNvSpPr txBox="1"/>
              <p:nvPr/>
            </p:nvSpPr>
            <p:spPr>
              <a:xfrm>
                <a:off x="449989" y="2735281"/>
                <a:ext cx="10135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716158-0BF2-3FAC-6CA4-C79F9A7AD7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35281"/>
                <a:ext cx="1013524" cy="768046"/>
              </a:xfrm>
              <a:prstGeom prst="rect">
                <a:avLst/>
              </a:prstGeom>
              <a:blipFill>
                <a:blip r:embed="rId4"/>
                <a:stretch>
                  <a:fillRect l="-9639" r="-96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DD61FD-DB90-7BCA-47F4-90E83FB3E3EF}"/>
                  </a:ext>
                </a:extLst>
              </p:cNvPr>
              <p:cNvSpPr txBox="1"/>
              <p:nvPr/>
            </p:nvSpPr>
            <p:spPr>
              <a:xfrm>
                <a:off x="449989" y="4117803"/>
                <a:ext cx="337096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DD61FD-DB90-7BCA-47F4-90E83FB3E3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7803"/>
                <a:ext cx="3370961" cy="768300"/>
              </a:xfrm>
              <a:prstGeom prst="rect">
                <a:avLst/>
              </a:prstGeom>
              <a:blipFill>
                <a:blip r:embed="rId5"/>
                <a:stretch>
                  <a:fillRect l="-2893" r="-27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7B1BFF-DFAB-302E-CC8B-F693331D338E}"/>
                  </a:ext>
                </a:extLst>
              </p:cNvPr>
              <p:cNvSpPr txBox="1"/>
              <p:nvPr/>
            </p:nvSpPr>
            <p:spPr>
              <a:xfrm>
                <a:off x="449989" y="4792491"/>
                <a:ext cx="2080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7B1BFF-DFAB-302E-CC8B-F693331D33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2491"/>
                <a:ext cx="2080324" cy="765061"/>
              </a:xfrm>
              <a:prstGeom prst="rect">
                <a:avLst/>
              </a:prstGeom>
              <a:blipFill>
                <a:blip r:embed="rId6"/>
                <a:stretch>
                  <a:fillRect l="-4692" r="-469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0F864D1-B430-E61A-635A-7C438891BF2C}"/>
              </a:ext>
            </a:extLst>
          </p:cNvPr>
          <p:cNvSpPr txBox="1"/>
          <p:nvPr/>
        </p:nvSpPr>
        <p:spPr>
          <a:xfrm>
            <a:off x="449989" y="546394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FE9D23-B241-957F-B4CA-0257D3C1832C}"/>
              </a:ext>
            </a:extLst>
          </p:cNvPr>
          <p:cNvSpPr txBox="1"/>
          <p:nvPr/>
        </p:nvSpPr>
        <p:spPr>
          <a:xfrm>
            <a:off x="449989" y="593942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2" name="yt_shape_10542"/>
          <p:cNvSpPr txBox="1"/>
          <p:nvPr/>
        </p:nvSpPr>
        <p:spPr>
          <a:xfrm>
            <a:off x="540000" y="900000"/>
            <a:ext cx="855041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3DA9C8-853D-64A5-13ED-8D8046B11650}"/>
              </a:ext>
            </a:extLst>
          </p:cNvPr>
          <p:cNvSpPr txBox="1"/>
          <p:nvPr/>
        </p:nvSpPr>
        <p:spPr>
          <a:xfrm>
            <a:off x="449989" y="1328682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50EBB2-73D1-4DA8-A4C7-80D028513B98}"/>
              </a:ext>
            </a:extLst>
          </p:cNvPr>
          <p:cNvSpPr txBox="1"/>
          <p:nvPr/>
        </p:nvSpPr>
        <p:spPr>
          <a:xfrm>
            <a:off x="449989" y="1804170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C985F2-6A29-60FB-C7F6-DDE9B3BFBD9C}"/>
              </a:ext>
            </a:extLst>
          </p:cNvPr>
          <p:cNvSpPr txBox="1"/>
          <p:nvPr/>
        </p:nvSpPr>
        <p:spPr>
          <a:xfrm>
            <a:off x="449989" y="2279658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B7DD7A-6445-5C80-0D38-C8C5616F468B}"/>
              </a:ext>
            </a:extLst>
          </p:cNvPr>
          <p:cNvSpPr txBox="1"/>
          <p:nvPr/>
        </p:nvSpPr>
        <p:spPr>
          <a:xfrm>
            <a:off x="449989" y="2755146"/>
            <a:ext cx="2926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5" name="yt_shape_1054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44" name="yt_image_1054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7" name="yt_shape_10547"/>
          <p:cNvSpPr txBox="1"/>
          <p:nvPr/>
        </p:nvSpPr>
        <p:spPr>
          <a:xfrm>
            <a:off x="540120" y="14821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某汽车配件厂生产一批圆形零件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从中抽取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a295"/>
              </a:rPr>
              <a:t>件进行检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比标准直径长的毫米数记作正数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比标准直径短的毫米数记作负数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ea65"/>
              </a:rPr>
              <a:t>检查记录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548" name="yt_table_1054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852646"/>
              </p:ext>
            </p:extLst>
          </p:nvPr>
        </p:nvGraphicFramePr>
        <p:xfrm>
          <a:off x="540000" y="3057616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543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91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序号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直径长度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0" name="yt_shape_1055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哪一个零件的质量相对来讲好一些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用学过的绝对值知识来说明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3_89333"/>
              </a:rPr>
              <a:t>，｜－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而绝对值越小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越接近标准尺寸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即绝对值较小的相对来讲好一些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件的质量相对来讲好一些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7CA379-B7A4-AC6D-1F95-ADFDF7CB434D}"/>
              </a:ext>
            </a:extLst>
          </p:cNvPr>
          <p:cNvSpPr txBox="1"/>
          <p:nvPr/>
        </p:nvSpPr>
        <p:spPr>
          <a:xfrm>
            <a:off x="450108" y="1328682"/>
            <a:ext cx="1047042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3_89333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7E32BC-1475-C8D1-F91D-DEC80304608A}"/>
              </a:ext>
            </a:extLst>
          </p:cNvPr>
          <p:cNvSpPr txBox="1"/>
          <p:nvPr/>
        </p:nvSpPr>
        <p:spPr>
          <a:xfrm>
            <a:off x="450108" y="180417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sym typeface="_⨹_3_89333"/>
              </a:rPr>
              <a:t>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BC103E-FD4C-A11A-4763-55BCF829F8B4}"/>
              </a:ext>
            </a:extLst>
          </p:cNvPr>
          <p:cNvSpPr txBox="1"/>
          <p:nvPr/>
        </p:nvSpPr>
        <p:spPr>
          <a:xfrm>
            <a:off x="450108" y="22796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7C0611-B86F-58D2-E4E7-9506EDDA7998}"/>
              </a:ext>
            </a:extLst>
          </p:cNvPr>
          <p:cNvSpPr txBox="1"/>
          <p:nvPr/>
        </p:nvSpPr>
        <p:spPr>
          <a:xfrm>
            <a:off x="450108" y="2755146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而绝对值越小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越接近标准尺寸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786BB33-778A-9035-C7D1-E1CD38F754C9}"/>
              </a:ext>
            </a:extLst>
          </p:cNvPr>
          <p:cNvSpPr txBox="1"/>
          <p:nvPr/>
        </p:nvSpPr>
        <p:spPr>
          <a:xfrm>
            <a:off x="450108" y="3230634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即绝对值较小的相对来讲好一些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D4D0BD-9E30-4DCE-7589-23C793CBD4B5}"/>
              </a:ext>
            </a:extLst>
          </p:cNvPr>
          <p:cNvSpPr txBox="1"/>
          <p:nvPr/>
        </p:nvSpPr>
        <p:spPr>
          <a:xfrm>
            <a:off x="450108" y="3706122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件的质量相对来讲好一些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552" name="yt_shape_10552"/>
          <p:cNvSpPr txBox="1"/>
          <p:nvPr/>
        </p:nvSpPr>
        <p:spPr>
          <a:xfrm>
            <a:off x="540119" y="4275222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若规定与标准直径相差不大于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毫米为合格产品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07b0"/>
              </a:rPr>
              <a:t>件产品中哪几件为不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合格产品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553" name="yt_shape_10553"/>
          <p:cNvSpPr txBox="1"/>
          <p:nvPr/>
        </p:nvSpPr>
        <p:spPr>
          <a:xfrm>
            <a:off x="540000" y="5218177"/>
            <a:ext cx="815607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求得的绝对值中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都大于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件、第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件为不合格产品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11D2BA-5495-217B-23B3-8960447D9197}"/>
              </a:ext>
            </a:extLst>
          </p:cNvPr>
          <p:cNvSpPr txBox="1"/>
          <p:nvPr/>
        </p:nvSpPr>
        <p:spPr>
          <a:xfrm>
            <a:off x="449989" y="5171371"/>
            <a:ext cx="8257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求得的绝对值中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5D66B37-F02C-8E1C-F5B9-9F14384C552B}"/>
              </a:ext>
            </a:extLst>
          </p:cNvPr>
          <p:cNvSpPr txBox="1"/>
          <p:nvPr/>
        </p:nvSpPr>
        <p:spPr>
          <a:xfrm>
            <a:off x="449989" y="5646859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件、第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件为不合格产品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4" name="yt_shape_10554"/>
          <p:cNvSpPr txBox="1"/>
          <p:nvPr/>
        </p:nvSpPr>
        <p:spPr>
          <a:xfrm>
            <a:off x="540119" y="980728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求一个数的绝对值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既可以根据它的几何意义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405b4"/>
              </a:rPr>
              <a:t>也可以根据它的代数意义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也叫求绝对值的法则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但更多的还是应用求绝对值的法则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" name="yt_shape_10475"/>
          <p:cNvSpPr txBox="1"/>
          <p:nvPr/>
        </p:nvSpPr>
        <p:spPr>
          <a:xfrm>
            <a:off x="540000" y="900000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绝对值相等的两个数在数轴上对应的两点距离为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76" name="yt_table_104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041048"/>
              </p:ext>
            </p:extLst>
          </p:nvPr>
        </p:nvGraphicFramePr>
        <p:xfrm>
          <a:off x="540056" y="1379303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13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</a:tbl>
          </a:graphicData>
        </a:graphic>
      </p:graphicFrame>
      <p:sp>
        <p:nvSpPr>
          <p:cNvPr id="10478" name="yt_shape_10478"/>
          <p:cNvSpPr txBox="1"/>
          <p:nvPr/>
        </p:nvSpPr>
        <p:spPr>
          <a:xfrm>
            <a:off x="540000" y="2380857"/>
            <a:ext cx="792524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AA756A-4987-F5D3-9049-A4158C9F4F0B}"/>
              </a:ext>
            </a:extLst>
          </p:cNvPr>
          <p:cNvSpPr txBox="1"/>
          <p:nvPr/>
        </p:nvSpPr>
        <p:spPr>
          <a:xfrm>
            <a:off x="10127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881F3A-CB96-6050-6C32-42E31AA7B4AC}"/>
              </a:ext>
            </a:extLst>
          </p:cNvPr>
          <p:cNvSpPr txBox="1"/>
          <p:nvPr/>
        </p:nvSpPr>
        <p:spPr>
          <a:xfrm>
            <a:off x="7231789" y="233405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CF05DD-4AFC-53A0-5061-CBF9E1D4402B}"/>
              </a:ext>
            </a:extLst>
          </p:cNvPr>
          <p:cNvSpPr txBox="1"/>
          <p:nvPr/>
        </p:nvSpPr>
        <p:spPr>
          <a:xfrm>
            <a:off x="6545989" y="280953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166700-95E4-3524-9388-2A196A31FA03}"/>
              </a:ext>
            </a:extLst>
          </p:cNvPr>
          <p:cNvSpPr txBox="1"/>
          <p:nvPr/>
        </p:nvSpPr>
        <p:spPr>
          <a:xfrm>
            <a:off x="5936389" y="328502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1" name="yt_shape_10481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绝对值的求法</a:t>
            </a:r>
          </a:p>
        </p:txBody>
      </p:sp>
      <p:sp>
        <p:nvSpPr>
          <p:cNvPr id="10482" name="yt_shape_10482"/>
          <p:cNvSpPr txBox="1"/>
          <p:nvPr/>
        </p:nvSpPr>
        <p:spPr>
          <a:xfrm>
            <a:off x="540000" y="1389434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83" name="yt_table_10483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4836614"/>
                  </p:ext>
                </p:extLst>
              </p:nvPr>
            </p:nvGraphicFramePr>
            <p:xfrm>
              <a:off x="540056" y="1868737"/>
              <a:ext cx="8124192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483" name="yt_table_10483" descr="{&quot;rangeId&quot;:7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74836614"/>
                  </p:ext>
                </p:extLst>
              </p:nvPr>
            </p:nvGraphicFramePr>
            <p:xfrm>
              <a:off x="540056" y="1868737"/>
              <a:ext cx="8124192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39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40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41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2655" r="-19085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0896" r="-609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484" name="yt_shape_10484"/>
          <p:cNvSpPr txBox="1"/>
          <p:nvPr/>
        </p:nvSpPr>
        <p:spPr>
          <a:xfrm>
            <a:off x="540000" y="2554385"/>
            <a:ext cx="34624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求下列各数的绝对值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85" name="yt_shape_10485"/>
              <p:cNvSpPr txBox="1"/>
              <p:nvPr/>
            </p:nvSpPr>
            <p:spPr>
              <a:xfrm>
                <a:off x="540000" y="3033688"/>
                <a:ext cx="812419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          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485" name="yt_shape_104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33688"/>
                <a:ext cx="8124192" cy="641201"/>
              </a:xfrm>
              <a:prstGeom prst="rect">
                <a:avLst/>
              </a:prstGeom>
              <a:blipFill>
                <a:blip r:embed="rId3"/>
                <a:stretch>
                  <a:fillRect l="-232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87" name="yt_shape_10487"/>
              <p:cNvSpPr txBox="1"/>
              <p:nvPr/>
            </p:nvSpPr>
            <p:spPr>
              <a:xfrm>
                <a:off x="540000" y="3725677"/>
                <a:ext cx="5693866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87" name="yt_shape_10487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5677"/>
                <a:ext cx="5693866" cy="673774"/>
              </a:xfrm>
              <a:prstGeom prst="rect">
                <a:avLst/>
              </a:prstGeom>
              <a:blipFill>
                <a:blip r:embed="rId4"/>
                <a:stretch>
                  <a:fillRect l="-3319" r="-2248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489" name="yt_shape_10489"/>
              <p:cNvSpPr txBox="1"/>
              <p:nvPr/>
            </p:nvSpPr>
            <p:spPr>
              <a:xfrm>
                <a:off x="540000" y="4450239"/>
                <a:ext cx="8124192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          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489" name="yt_shape_104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0239"/>
                <a:ext cx="8124192" cy="648575"/>
              </a:xfrm>
              <a:prstGeom prst="rect">
                <a:avLst/>
              </a:prstGeom>
              <a:blipFill>
                <a:blip r:embed="rId5"/>
                <a:stretch>
                  <a:fillRect l="-2327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91" name="yt_shape_10491"/>
              <p:cNvSpPr txBox="1"/>
              <p:nvPr/>
            </p:nvSpPr>
            <p:spPr>
              <a:xfrm>
                <a:off x="540000" y="5149602"/>
                <a:ext cx="4777270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91" name="yt_shape_10491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49602"/>
                <a:ext cx="4777270" cy="673774"/>
              </a:xfrm>
              <a:prstGeom prst="rect">
                <a:avLst/>
              </a:prstGeom>
              <a:blipFill>
                <a:blip r:embed="rId6"/>
                <a:stretch>
                  <a:fillRect l="-3959" r="-2937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588623">
            <a:extLst>
              <a:ext uri="{FF2B5EF4-FFF2-40B4-BE49-F238E27FC236}">
                <a16:creationId xmlns:a16="http://schemas.microsoft.com/office/drawing/2014/main" id="{30925343-56B1-8AA6-8C21-35C8F75389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38D5A1A-73AF-3CF3-BB8F-7FBB89859C37}"/>
              </a:ext>
            </a:extLst>
          </p:cNvPr>
          <p:cNvSpPr txBox="1"/>
          <p:nvPr/>
        </p:nvSpPr>
        <p:spPr>
          <a:xfrm>
            <a:off x="5860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C4258A-3455-9A1F-D4C3-B2343D9A813E}"/>
                  </a:ext>
                </a:extLst>
              </p:cNvPr>
              <p:cNvSpPr txBox="1"/>
              <p:nvPr/>
            </p:nvSpPr>
            <p:spPr>
              <a:xfrm>
                <a:off x="449989" y="3678871"/>
                <a:ext cx="2765691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C4258A-3455-9A1F-D4C3-B2343D9A8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8871"/>
                <a:ext cx="2765691" cy="760870"/>
              </a:xfrm>
              <a:prstGeom prst="rect">
                <a:avLst/>
              </a:prstGeom>
              <a:blipFill>
                <a:blip r:embed="rId8"/>
                <a:stretch>
                  <a:fillRect l="-3524" b="-7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DF6188E-2A0A-A311-40BE-F50A3E3C3215}"/>
              </a:ext>
            </a:extLst>
          </p:cNvPr>
          <p:cNvSpPr txBox="1"/>
          <p:nvPr/>
        </p:nvSpPr>
        <p:spPr>
          <a:xfrm>
            <a:off x="449989" y="5102796"/>
            <a:ext cx="2765691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2279BB-8A39-D122-A31C-FD13CC405E32}"/>
              </a:ext>
            </a:extLst>
          </p:cNvPr>
          <p:cNvSpPr txBox="1"/>
          <p:nvPr/>
        </p:nvSpPr>
        <p:spPr>
          <a:xfrm>
            <a:off x="6046049" y="3685387"/>
            <a:ext cx="3209154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22860E-622D-DE29-8948-DD6F80D2C6B4}"/>
                  </a:ext>
                </a:extLst>
              </p:cNvPr>
              <p:cNvSpPr txBox="1"/>
              <p:nvPr/>
            </p:nvSpPr>
            <p:spPr>
              <a:xfrm>
                <a:off x="6096000" y="5102059"/>
                <a:ext cx="2258451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22860E-622D-DE29-8948-DD6F80D2C6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5102059"/>
                <a:ext cx="2258451" cy="760870"/>
              </a:xfrm>
              <a:prstGeom prst="rect">
                <a:avLst/>
              </a:prstGeom>
              <a:blipFill>
                <a:blip r:embed="rId9"/>
                <a:stretch>
                  <a:fillRect l="-4054" r="-27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" name="yt_shape_10493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绝对值的性质及应用</a:t>
            </a:r>
          </a:p>
        </p:txBody>
      </p:sp>
      <p:sp>
        <p:nvSpPr>
          <p:cNvPr id="10494" name="yt_shape_10494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95" name="yt_table_104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551942"/>
              </p:ext>
            </p:extLst>
          </p:nvPr>
        </p:nvGraphicFramePr>
        <p:xfrm>
          <a:off x="540056" y="1868737"/>
          <a:ext cx="4691063" cy="1901952"/>
        </p:xfrm>
        <a:graphic>
          <a:graphicData uri="http://schemas.openxmlformats.org/drawingml/2006/table">
            <a:tbl>
              <a:tblPr/>
              <a:tblGrid>
                <a:gridCol w="4691063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绝对值等于自身的数是正数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绝对值最小的有理数是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相反数等于自身的数是正数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绝对值等于自身的数是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</a:tbl>
          </a:graphicData>
        </a:graphic>
      </p:graphicFrame>
      <p:sp>
        <p:nvSpPr>
          <p:cNvPr id="10497" name="yt_shape_10497"/>
          <p:cNvSpPr txBox="1"/>
          <p:nvPr/>
        </p:nvSpPr>
        <p:spPr>
          <a:xfrm>
            <a:off x="540000" y="3821057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98" name="yt_table_1049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735014"/>
              </p:ext>
            </p:extLst>
          </p:nvPr>
        </p:nvGraphicFramePr>
        <p:xfrm>
          <a:off x="540056" y="4300360"/>
          <a:ext cx="7002780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3225800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</a:tbl>
          </a:graphicData>
        </a:graphic>
      </p:graphicFrame>
      <p:pic>
        <p:nvPicPr>
          <p:cNvPr id="3" name="yt_shape_1722145588690">
            <a:extLst>
              <a:ext uri="{FF2B5EF4-FFF2-40B4-BE49-F238E27FC236}">
                <a16:creationId xmlns:a16="http://schemas.microsoft.com/office/drawing/2014/main" id="{18A5B2DA-D815-7B19-B886-04B697C7E4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637095-B1E6-6D77-2F2A-89369D5C8B8B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414F21-27DA-C15E-D629-0BF596514BA7}"/>
              </a:ext>
            </a:extLst>
          </p:cNvPr>
          <p:cNvSpPr txBox="1"/>
          <p:nvPr/>
        </p:nvSpPr>
        <p:spPr>
          <a:xfrm>
            <a:off x="4488589" y="37742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" name="yt_shape_10500"/>
          <p:cNvSpPr txBox="1"/>
          <p:nvPr/>
        </p:nvSpPr>
        <p:spPr>
          <a:xfrm>
            <a:off x="540000" y="900000"/>
            <a:ext cx="67053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则下面说法正确的是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01" name="yt_table_105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877905"/>
              </p:ext>
            </p:extLst>
          </p:nvPr>
        </p:nvGraphicFramePr>
        <p:xfrm>
          <a:off x="540056" y="1379303"/>
          <a:ext cx="8353743" cy="950976"/>
        </p:xfrm>
        <a:graphic>
          <a:graphicData uri="http://schemas.openxmlformats.org/drawingml/2006/table">
            <a:tbl>
              <a:tblPr/>
              <a:tblGrid>
                <a:gridCol w="4634230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  <a:gridCol w="371951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一定是非负数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187DAA3-E803-C5B8-953E-31DA6814676A}"/>
              </a:ext>
            </a:extLst>
          </p:cNvPr>
          <p:cNvSpPr txBox="1"/>
          <p:nvPr/>
        </p:nvSpPr>
        <p:spPr>
          <a:xfrm>
            <a:off x="626023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3" name="yt_shape_10503"/>
          <p:cNvSpPr txBox="1"/>
          <p:nvPr/>
        </p:nvSpPr>
        <p:spPr>
          <a:xfrm>
            <a:off x="540000" y="908720"/>
            <a:ext cx="86177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忽视已知一个数的绝对值求这个数有两个解而漏解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许昌市期末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505" name="yt_table_1050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0421277"/>
                  </p:ext>
                </p:extLst>
              </p:nvPr>
            </p:nvGraphicFramePr>
            <p:xfrm>
              <a:off x="540057" y="1867326"/>
              <a:ext cx="4619840" cy="1057085"/>
            </p:xfrm>
            <a:graphic>
              <a:graphicData uri="http://schemas.openxmlformats.org/drawingml/2006/table">
                <a:tbl>
                  <a:tblPr/>
                  <a:tblGrid>
                    <a:gridCol w="3231630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1388210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505" name="yt_table_1050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10421277"/>
                  </p:ext>
                </p:extLst>
              </p:nvPr>
            </p:nvGraphicFramePr>
            <p:xfrm>
              <a:off x="540057" y="1867326"/>
              <a:ext cx="4619840" cy="1057085"/>
            </p:xfrm>
            <a:graphic>
              <a:graphicData uri="http://schemas.openxmlformats.org/drawingml/2006/table">
                <a:tbl>
                  <a:tblPr/>
                  <a:tblGrid>
                    <a:gridCol w="3231630">
                      <a:extLst>
                        <a:ext uri="{9D8B030D-6E8A-4147-A177-3AD203B41FA5}">
                          <a16:colId xmlns:a16="http://schemas.microsoft.com/office/drawing/2014/main" val="10148"/>
                        </a:ext>
                      </a:extLst>
                    </a:gridCol>
                    <a:gridCol w="1388210">
                      <a:extLst>
                        <a:ext uri="{9D8B030D-6E8A-4147-A177-3AD203B41FA5}">
                          <a16:colId xmlns:a16="http://schemas.microsoft.com/office/drawing/2014/main" val="1014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32895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35D74D0-E6F7-36F1-85E1-614D532AB980}"/>
              </a:ext>
            </a:extLst>
          </p:cNvPr>
          <p:cNvSpPr txBox="1"/>
          <p:nvPr/>
        </p:nvSpPr>
        <p:spPr>
          <a:xfrm>
            <a:off x="7082564" y="13374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06" name="yt_shape_10506"/>
              <p:cNvSpPr txBox="1"/>
              <p:nvPr/>
            </p:nvSpPr>
            <p:spPr>
              <a:xfrm>
                <a:off x="540000" y="3015496"/>
                <a:ext cx="6914072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506" name="yt_shape_105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5496"/>
                <a:ext cx="6914072" cy="673774"/>
              </a:xfrm>
              <a:prstGeom prst="rect">
                <a:avLst/>
              </a:prstGeom>
              <a:blipFill>
                <a:blip r:embed="rId3"/>
                <a:stretch>
                  <a:fillRect l="-2734" r="-1675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508" name="yt_table_10508" title="H_10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7915440"/>
                  </p:ext>
                </p:extLst>
              </p:nvPr>
            </p:nvGraphicFramePr>
            <p:xfrm>
              <a:off x="540056" y="3740058"/>
              <a:ext cx="4835864" cy="1270128"/>
            </p:xfrm>
            <a:graphic>
              <a:graphicData uri="http://schemas.openxmlformats.org/drawingml/2006/table">
                <a:tbl>
                  <a:tblPr/>
                  <a:tblGrid>
                    <a:gridCol w="3222306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1613558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508" name="yt_table_10508" title="H_100.0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77915440"/>
                  </p:ext>
                </p:extLst>
              </p:nvPr>
            </p:nvGraphicFramePr>
            <p:xfrm>
              <a:off x="540056" y="3740058"/>
              <a:ext cx="4835864" cy="1270128"/>
            </p:xfrm>
            <a:graphic>
              <a:graphicData uri="http://schemas.openxmlformats.org/drawingml/2006/table">
                <a:tbl>
                  <a:tblPr/>
                  <a:tblGrid>
                    <a:gridCol w="3222306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1613558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50095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962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28"/>
                      </a:ext>
                    </a:extLst>
                  </a:tr>
                  <a:tr h="635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50095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±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2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07844E0-A046-7ED8-7E3A-1AFCEF1B8C0A}"/>
              </a:ext>
            </a:extLst>
          </p:cNvPr>
          <p:cNvSpPr txBox="1"/>
          <p:nvPr/>
        </p:nvSpPr>
        <p:spPr>
          <a:xfrm>
            <a:off x="6484394" y="2968690"/>
            <a:ext cx="383286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5955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0" name="yt_shape_1051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509" name="yt_image_1050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2" name="yt_shape_10512"/>
          <p:cNvSpPr txBox="1"/>
          <p:nvPr/>
        </p:nvSpPr>
        <p:spPr>
          <a:xfrm>
            <a:off x="540000" y="1482165"/>
            <a:ext cx="754052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515" name="yt_table_105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078798"/>
              </p:ext>
            </p:extLst>
          </p:nvPr>
        </p:nvGraphicFramePr>
        <p:xfrm>
          <a:off x="540056" y="292007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0BE038F-F7DC-91F8-C288-1D8126327F96}"/>
              </a:ext>
            </a:extLst>
          </p:cNvPr>
          <p:cNvSpPr txBox="1"/>
          <p:nvPr/>
        </p:nvSpPr>
        <p:spPr>
          <a:xfrm>
            <a:off x="5544086" y="143535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7" name="yt_shape_10517"/>
          <p:cNvSpPr txBox="1"/>
          <p:nvPr/>
        </p:nvSpPr>
        <p:spPr>
          <a:xfrm>
            <a:off x="540000" y="900000"/>
            <a:ext cx="72247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在有理数中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绝对值等于它本身的数有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18" name="yt_table_105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376476"/>
              </p:ext>
            </p:extLst>
          </p:nvPr>
        </p:nvGraphicFramePr>
        <p:xfrm>
          <a:off x="540056" y="1379303"/>
          <a:ext cx="45231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sp>
        <p:nvSpPr>
          <p:cNvPr id="10520" name="yt_shape_10520"/>
          <p:cNvSpPr txBox="1"/>
          <p:nvPr/>
        </p:nvSpPr>
        <p:spPr>
          <a:xfrm>
            <a:off x="540119" y="23808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eeeb"/>
              </a:rPr>
              <a:t>｜，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那么用数轴上的点来表示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521" name="yt_shape_10521"/>
          <p:cNvSpPr txBox="1"/>
          <p:nvPr/>
        </p:nvSpPr>
        <p:spPr>
          <a:xfrm>
            <a:off x="540000" y="3340292"/>
            <a:ext cx="331180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sp>
        <p:nvSpPr>
          <p:cNvPr id="10522" name="yt_shape_10522"/>
          <p:cNvSpPr txBox="1"/>
          <p:nvPr/>
        </p:nvSpPr>
        <p:spPr>
          <a:xfrm>
            <a:off x="540000" y="3823314"/>
            <a:ext cx="4259856" cy="4042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0523" name="yt_shape_10523"/>
          <p:cNvSpPr txBox="1"/>
          <p:nvPr/>
        </p:nvSpPr>
        <p:spPr>
          <a:xfrm>
            <a:off x="540000" y="4306336"/>
            <a:ext cx="331180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sp>
        <p:nvSpPr>
          <p:cNvPr id="10524" name="yt_shape_10524"/>
          <p:cNvSpPr txBox="1"/>
          <p:nvPr/>
        </p:nvSpPr>
        <p:spPr>
          <a:xfrm>
            <a:off x="540000" y="4789358"/>
            <a:ext cx="4259856" cy="4322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588794">
            <a:extLst>
              <a:ext uri="{FF2B5EF4-FFF2-40B4-BE49-F238E27FC236}">
                <a16:creationId xmlns:a16="http://schemas.microsoft.com/office/drawing/2014/main" id="{77DC3612-5424-DE82-E85F-761C53724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414921"/>
            <a:ext cx="1451167" cy="278796"/>
          </a:xfrm>
          <a:prstGeom prst="rect">
            <a:avLst/>
          </a:prstGeom>
        </p:spPr>
      </p:pic>
      <p:pic>
        <p:nvPicPr>
          <p:cNvPr id="5" name="yt_shape_1722145588818">
            <a:extLst>
              <a:ext uri="{FF2B5EF4-FFF2-40B4-BE49-F238E27FC236}">
                <a16:creationId xmlns:a16="http://schemas.microsoft.com/office/drawing/2014/main" id="{46E0D463-5B89-78F1-4ED1-36E2089AAF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593" y="3414921"/>
            <a:ext cx="1451167" cy="278796"/>
          </a:xfrm>
          <a:prstGeom prst="rect">
            <a:avLst/>
          </a:prstGeom>
        </p:spPr>
      </p:pic>
      <p:pic>
        <p:nvPicPr>
          <p:cNvPr id="7" name="yt_shape_1722145588889">
            <a:extLst>
              <a:ext uri="{FF2B5EF4-FFF2-40B4-BE49-F238E27FC236}">
                <a16:creationId xmlns:a16="http://schemas.microsoft.com/office/drawing/2014/main" id="{EF9103E7-73BA-2460-06CD-8BF5A1931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380965"/>
            <a:ext cx="1451167" cy="278796"/>
          </a:xfrm>
          <a:prstGeom prst="rect">
            <a:avLst/>
          </a:prstGeom>
        </p:spPr>
      </p:pic>
      <p:pic>
        <p:nvPicPr>
          <p:cNvPr id="9" name="yt_shape_1722145588914">
            <a:extLst>
              <a:ext uri="{FF2B5EF4-FFF2-40B4-BE49-F238E27FC236}">
                <a16:creationId xmlns:a16="http://schemas.microsoft.com/office/drawing/2014/main" id="{43E37E75-F094-49F8-54E7-8B24151C41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593" y="4380965"/>
            <a:ext cx="1451167" cy="27879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1B2F98-0F4C-2B4C-2AB8-B0DDC2F129C7}"/>
              </a:ext>
            </a:extLst>
          </p:cNvPr>
          <p:cNvSpPr txBox="1"/>
          <p:nvPr/>
        </p:nvSpPr>
        <p:spPr>
          <a:xfrm>
            <a:off x="6774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0B1280-FCD4-7CBF-A8A1-6A6B7DBE9C6C}"/>
              </a:ext>
            </a:extLst>
          </p:cNvPr>
          <p:cNvSpPr txBox="1"/>
          <p:nvPr/>
        </p:nvSpPr>
        <p:spPr>
          <a:xfrm>
            <a:off x="7041407" y="28095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525" name="yt_shape_10525"/>
              <p:cNvSpPr txBox="1"/>
              <p:nvPr/>
            </p:nvSpPr>
            <p:spPr>
              <a:xfrm>
                <a:off x="540119" y="900000"/>
                <a:ext cx="11492915" cy="3840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+5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）｜－（－｜－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｜）｜＝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是最小的自然数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为最大的负整数的绝对值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是绝对值最小的有理数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3a32,isEnd"/>
                  </a:rPr>
                  <a:t>，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525" name="yt_shape_105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40423"/>
              </a:xfrm>
              <a:prstGeom prst="rect">
                <a:avLst/>
              </a:prstGeom>
              <a:blipFill>
                <a:blip r:embed="rId2"/>
                <a:stretch>
                  <a:fillRect l="-1645" t="-142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0009D43-854F-F40C-8789-5FEB929ED1CF}"/>
                  </a:ext>
                </a:extLst>
              </p:cNvPr>
              <p:cNvSpPr txBox="1"/>
              <p:nvPr/>
            </p:nvSpPr>
            <p:spPr>
              <a:xfrm>
                <a:off x="2992013" y="1328682"/>
                <a:ext cx="1165924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hasSerialNum': 1}">
                <a:extLst>
                  <a:ext uri="{FF2B5EF4-FFF2-40B4-BE49-F238E27FC236}">
                    <a16:creationId xmlns:a16="http://schemas.microsoft.com/office/drawing/2014/main" id="{50009D43-854F-F40C-8789-5FEB929ED1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2013" y="1328682"/>
                <a:ext cx="1165924" cy="801701"/>
              </a:xfrm>
              <a:prstGeom prst="rect">
                <a:avLst/>
              </a:prstGeom>
              <a:blipFill>
                <a:blip r:embed="rId3"/>
                <a:stretch>
                  <a:fillRect l="-8377" b="-3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ADB85C8-103D-6C42-5F6F-5B7027DFBEFA}"/>
              </a:ext>
            </a:extLst>
          </p:cNvPr>
          <p:cNvCxnSpPr/>
          <p:nvPr/>
        </p:nvCxnSpPr>
        <p:spPr>
          <a:xfrm>
            <a:off x="2777224" y="2102627"/>
            <a:ext cx="12907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1CBA3B-1947-34F1-C4D2-B2885DE53D68}"/>
                  </a:ext>
                </a:extLst>
              </p:cNvPr>
              <p:cNvSpPr txBox="1"/>
              <p:nvPr/>
            </p:nvSpPr>
            <p:spPr>
              <a:xfrm>
                <a:off x="3710135" y="2036771"/>
                <a:ext cx="861124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}">
                <a:extLst>
                  <a:ext uri="{FF2B5EF4-FFF2-40B4-BE49-F238E27FC236}">
                    <a16:creationId xmlns:a16="http://schemas.microsoft.com/office/drawing/2014/main" id="{0B1CBA3B-1947-34F1-C4D2-B2885DE53D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0135" y="2036771"/>
                <a:ext cx="861124" cy="801700"/>
              </a:xfrm>
              <a:prstGeom prst="rect">
                <a:avLst/>
              </a:prstGeom>
              <a:blipFill>
                <a:blip r:embed="rId4"/>
                <a:stretch>
                  <a:fillRect l="-11348" b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420926A-C510-B8B0-9E6E-DCE56A25B0DF}"/>
              </a:ext>
            </a:extLst>
          </p:cNvPr>
          <p:cNvCxnSpPr/>
          <p:nvPr/>
        </p:nvCxnSpPr>
        <p:spPr>
          <a:xfrm>
            <a:off x="3495346" y="2810715"/>
            <a:ext cx="9859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E562872E-D236-1557-193F-76A1EC4489E1}"/>
              </a:ext>
            </a:extLst>
          </p:cNvPr>
          <p:cNvSpPr txBox="1"/>
          <p:nvPr/>
        </p:nvSpPr>
        <p:spPr>
          <a:xfrm>
            <a:off x="4717308" y="274485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B241C4-0531-CCF7-24CF-864C1A040B9F}"/>
              </a:ext>
            </a:extLst>
          </p:cNvPr>
          <p:cNvSpPr txBox="1"/>
          <p:nvPr/>
        </p:nvSpPr>
        <p:spPr>
          <a:xfrm>
            <a:off x="3499696" y="3220347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95467E-047A-C592-9B02-95A24BDF38AB}"/>
              </a:ext>
            </a:extLst>
          </p:cNvPr>
          <p:cNvSpPr txBox="1"/>
          <p:nvPr/>
        </p:nvSpPr>
        <p:spPr>
          <a:xfrm>
            <a:off x="2699596" y="417132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1519</Words>
  <Application>Microsoft Office PowerPoint</Application>
  <PresentationFormat>宽屏</PresentationFormat>
  <Paragraphs>168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2024-07-29T08:50:09Z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