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3" r:id="rId4"/>
    <p:sldId id="305" r:id="rId5"/>
    <p:sldId id="308" r:id="rId6"/>
    <p:sldId id="311" r:id="rId7"/>
    <p:sldId id="256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7" name="yt_shape_10697"/>
          <p:cNvSpPr txBox="1"/>
          <p:nvPr/>
        </p:nvSpPr>
        <p:spPr>
          <a:xfrm>
            <a:off x="540000" y="900000"/>
            <a:ext cx="37558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利用绝对值比大小</a:t>
            </a:r>
          </a:p>
        </p:txBody>
      </p:sp>
      <p:sp>
        <p:nvSpPr>
          <p:cNvPr id="10698" name="yt_shape_10698"/>
          <p:cNvSpPr txBox="1"/>
          <p:nvPr/>
        </p:nvSpPr>
        <p:spPr>
          <a:xfrm>
            <a:off x="540000" y="1389434"/>
            <a:ext cx="36163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比较下列各组数的大小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699" name="yt_shape_10699"/>
              <p:cNvSpPr txBox="1"/>
              <p:nvPr/>
            </p:nvSpPr>
            <p:spPr>
              <a:xfrm>
                <a:off x="540000" y="1868737"/>
                <a:ext cx="2452594" cy="6406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99" name="yt_shape_10699" descr="{&quot;rangeId&quot;:1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2452594" cy="640625"/>
              </a:xfrm>
              <a:prstGeom prst="rect">
                <a:avLst/>
              </a:prstGeom>
              <a:blipFill>
                <a:blip r:embed="rId2"/>
                <a:stretch>
                  <a:fillRect l="-7711" r="-646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701" name="yt_shape_10701"/>
              <p:cNvSpPr txBox="1"/>
              <p:nvPr/>
            </p:nvSpPr>
            <p:spPr>
              <a:xfrm>
                <a:off x="540000" y="2560150"/>
                <a:ext cx="4209807" cy="27526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又因为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01" name="yt_shape_10701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0150"/>
                <a:ext cx="4209807" cy="2752677"/>
              </a:xfrm>
              <a:prstGeom prst="rect">
                <a:avLst/>
              </a:prstGeom>
              <a:blipFill>
                <a:blip r:embed="rId3"/>
                <a:stretch>
                  <a:fillRect l="-4493" r="-3478" b="-17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45612770">
            <a:extLst>
              <a:ext uri="{FF2B5EF4-FFF2-40B4-BE49-F238E27FC236}">
                <a16:creationId xmlns:a16="http://schemas.microsoft.com/office/drawing/2014/main" id="{6A880107-2EE1-5448-DB51-7AB11D1D2A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0EB95C3-2E03-DA5D-3DF2-9D7CC4B50D56}"/>
                  </a:ext>
                </a:extLst>
              </p:cNvPr>
              <p:cNvSpPr txBox="1"/>
              <p:nvPr/>
            </p:nvSpPr>
            <p:spPr>
              <a:xfrm>
                <a:off x="449989" y="2513344"/>
                <a:ext cx="4349178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mathAnswerShape': 1}">
                <a:extLst>
                  <a:ext uri="{FF2B5EF4-FFF2-40B4-BE49-F238E27FC236}">
                    <a16:creationId xmlns:a16="http://schemas.microsoft.com/office/drawing/2014/main" id="{70EB95C3-2E03-DA5D-3DF2-9D7CC4B50D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13344"/>
                <a:ext cx="4349178" cy="801701"/>
              </a:xfrm>
              <a:prstGeom prst="rect">
                <a:avLst/>
              </a:prstGeom>
              <a:blipFill>
                <a:blip r:embed="rId5"/>
                <a:stretch>
                  <a:fillRect l="-2244" r="-2244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858568C-60B8-A814-2C0E-6BA4C77FAF9E}"/>
                  </a:ext>
                </a:extLst>
              </p:cNvPr>
              <p:cNvSpPr txBox="1"/>
              <p:nvPr/>
            </p:nvSpPr>
            <p:spPr>
              <a:xfrm>
                <a:off x="497614" y="3221433"/>
                <a:ext cx="2320354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1, 'mathAnswerShape': 1}">
                <a:extLst>
                  <a:ext uri="{FF2B5EF4-FFF2-40B4-BE49-F238E27FC236}">
                    <a16:creationId xmlns:a16="http://schemas.microsoft.com/office/drawing/2014/main" id="{B858568C-60B8-A814-2C0E-6BA4C77FAF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221433"/>
                <a:ext cx="2320354" cy="801700"/>
              </a:xfrm>
              <a:prstGeom prst="rect">
                <a:avLst/>
              </a:prstGeom>
              <a:blipFill>
                <a:blip r:embed="rId6"/>
                <a:stretch>
                  <a:fillRect r="-4211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83A824C-BB89-A6BA-8250-CA42414BD3B0}"/>
                  </a:ext>
                </a:extLst>
              </p:cNvPr>
              <p:cNvSpPr txBox="1"/>
              <p:nvPr/>
            </p:nvSpPr>
            <p:spPr>
              <a:xfrm>
                <a:off x="449989" y="3929521"/>
                <a:ext cx="240893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1, 'mathAnswerShape': 1}">
                <a:extLst>
                  <a:ext uri="{FF2B5EF4-FFF2-40B4-BE49-F238E27FC236}">
                    <a16:creationId xmlns:a16="http://schemas.microsoft.com/office/drawing/2014/main" id="{283A824C-BB89-A6BA-8250-CA42414BD3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29521"/>
                <a:ext cx="2408936" cy="769062"/>
              </a:xfrm>
              <a:prstGeom prst="rect">
                <a:avLst/>
              </a:prstGeom>
              <a:blipFill>
                <a:blip r:embed="rId7"/>
                <a:stretch>
                  <a:fillRect l="-4051" r="-3797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6AAF4E0-2A4D-04FF-49F7-842520C55E0B}"/>
                  </a:ext>
                </a:extLst>
              </p:cNvPr>
              <p:cNvSpPr txBox="1"/>
              <p:nvPr/>
            </p:nvSpPr>
            <p:spPr>
              <a:xfrm>
                <a:off x="449989" y="4604971"/>
                <a:ext cx="2304161" cy="72804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1, 'mathAnswerShape': 1}">
                <a:extLst>
                  <a:ext uri="{FF2B5EF4-FFF2-40B4-BE49-F238E27FC236}">
                    <a16:creationId xmlns:a16="http://schemas.microsoft.com/office/drawing/2014/main" id="{E6AAF4E0-2A4D-04FF-49F7-842520C55E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04971"/>
                <a:ext cx="2304161" cy="728040"/>
              </a:xfrm>
              <a:prstGeom prst="rect">
                <a:avLst/>
              </a:prstGeom>
              <a:blipFill>
                <a:blip r:embed="rId8"/>
                <a:stretch>
                  <a:fillRect l="-4233" r="-3968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3" name="yt_shape_10703"/>
          <p:cNvSpPr txBox="1"/>
          <p:nvPr/>
        </p:nvSpPr>
        <p:spPr>
          <a:xfrm>
            <a:off x="540000" y="900000"/>
            <a:ext cx="7540526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）＜－｜－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B22E3F6-3154-9796-C587-A18FFD464CCE}"/>
              </a:ext>
            </a:extLst>
          </p:cNvPr>
          <p:cNvSpPr txBox="1"/>
          <p:nvPr/>
        </p:nvSpPr>
        <p:spPr>
          <a:xfrm>
            <a:off x="449989" y="1328682"/>
            <a:ext cx="7647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F7A02EA-A77E-8548-B024-A7545E0E709A}"/>
              </a:ext>
            </a:extLst>
          </p:cNvPr>
          <p:cNvSpPr txBox="1"/>
          <p:nvPr/>
        </p:nvSpPr>
        <p:spPr>
          <a:xfrm>
            <a:off x="449989" y="1804170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3619740-CDBB-FDF0-132F-12DC00181F88}"/>
              </a:ext>
            </a:extLst>
          </p:cNvPr>
          <p:cNvSpPr txBox="1"/>
          <p:nvPr/>
        </p:nvSpPr>
        <p:spPr>
          <a:xfrm>
            <a:off x="449989" y="2279658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3BB67A8-98D4-553F-CFFF-B61F13251BA7}"/>
              </a:ext>
            </a:extLst>
          </p:cNvPr>
          <p:cNvSpPr txBox="1"/>
          <p:nvPr/>
        </p:nvSpPr>
        <p:spPr>
          <a:xfrm>
            <a:off x="449989" y="2755146"/>
            <a:ext cx="459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）＜－｜－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5" name="yt_shape_10705"/>
          <p:cNvSpPr txBox="1"/>
          <p:nvPr/>
        </p:nvSpPr>
        <p:spPr>
          <a:xfrm>
            <a:off x="540000" y="900000"/>
            <a:ext cx="52947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利用绝对值的性质求字母的值</a:t>
            </a:r>
          </a:p>
        </p:txBody>
      </p:sp>
      <p:sp>
        <p:nvSpPr>
          <p:cNvPr id="10706" name="yt_shape_10706"/>
          <p:cNvSpPr txBox="1"/>
          <p:nvPr/>
        </p:nvSpPr>
        <p:spPr>
          <a:xfrm>
            <a:off x="540000" y="1389434"/>
            <a:ext cx="96484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07" name="yt_table_1070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526939"/>
              </p:ext>
            </p:extLst>
          </p:nvPr>
        </p:nvGraphicFramePr>
        <p:xfrm>
          <a:off x="540056" y="1868737"/>
          <a:ext cx="5115243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198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101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3"/>
                  </a:ext>
                </a:extLst>
              </a:tr>
            </a:tbl>
          </a:graphicData>
        </a:graphic>
      </p:graphicFrame>
      <p:sp>
        <p:nvSpPr>
          <p:cNvPr id="10709" name="yt_shape_10709"/>
          <p:cNvSpPr txBox="1"/>
          <p:nvPr/>
        </p:nvSpPr>
        <p:spPr>
          <a:xfrm>
            <a:off x="540000" y="2870291"/>
            <a:ext cx="97334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且在数轴上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的右边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710" name="yt_shape_10710"/>
          <p:cNvSpPr txBox="1"/>
          <p:nvPr/>
        </p:nvSpPr>
        <p:spPr>
          <a:xfrm>
            <a:off x="540000" y="3349594"/>
            <a:ext cx="450123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因为在数轴上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的右边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45612842">
            <a:extLst>
              <a:ext uri="{FF2B5EF4-FFF2-40B4-BE49-F238E27FC236}">
                <a16:creationId xmlns:a16="http://schemas.microsoft.com/office/drawing/2014/main" id="{F6FD1F24-1B9D-3E9D-FFC6-FD31A4A021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02B3689-9EC9-C993-0D30-68D284A0F0F1}"/>
              </a:ext>
            </a:extLst>
          </p:cNvPr>
          <p:cNvSpPr txBox="1"/>
          <p:nvPr/>
        </p:nvSpPr>
        <p:spPr>
          <a:xfrm>
            <a:off x="91748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45488C-7519-3861-4243-FA146378305B}"/>
              </a:ext>
            </a:extLst>
          </p:cNvPr>
          <p:cNvSpPr txBox="1"/>
          <p:nvPr/>
        </p:nvSpPr>
        <p:spPr>
          <a:xfrm>
            <a:off x="449989" y="3302788"/>
            <a:ext cx="4637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5B10BB-B54E-6E14-CB0E-1A7C95052657}"/>
              </a:ext>
            </a:extLst>
          </p:cNvPr>
          <p:cNvSpPr txBox="1"/>
          <p:nvPr/>
        </p:nvSpPr>
        <p:spPr>
          <a:xfrm>
            <a:off x="449989" y="3778276"/>
            <a:ext cx="326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3E10F4B-C51C-FCD5-499B-3A69975AA38A}"/>
              </a:ext>
            </a:extLst>
          </p:cNvPr>
          <p:cNvSpPr txBox="1"/>
          <p:nvPr/>
        </p:nvSpPr>
        <p:spPr>
          <a:xfrm>
            <a:off x="449989" y="4253764"/>
            <a:ext cx="4028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因为在数轴上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7C8DC5C-F42D-6C13-72D9-E29589431634}"/>
              </a:ext>
            </a:extLst>
          </p:cNvPr>
          <p:cNvSpPr txBox="1"/>
          <p:nvPr/>
        </p:nvSpPr>
        <p:spPr>
          <a:xfrm>
            <a:off x="449989" y="4729252"/>
            <a:ext cx="189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52CF157-F7E4-DFE5-D659-98912091632F}"/>
              </a:ext>
            </a:extLst>
          </p:cNvPr>
          <p:cNvSpPr txBox="1"/>
          <p:nvPr/>
        </p:nvSpPr>
        <p:spPr>
          <a:xfrm>
            <a:off x="449989" y="5204740"/>
            <a:ext cx="3266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1" name="yt_shape_10711"/>
          <p:cNvSpPr txBox="1"/>
          <p:nvPr/>
        </p:nvSpPr>
        <p:spPr>
          <a:xfrm>
            <a:off x="540000" y="900000"/>
            <a:ext cx="560249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利用绝对值的非负性求式子的值</a:t>
            </a:r>
          </a:p>
        </p:txBody>
      </p:sp>
      <p:sp>
        <p:nvSpPr>
          <p:cNvPr id="10712" name="yt_shape_10712"/>
          <p:cNvSpPr txBox="1"/>
          <p:nvPr/>
        </p:nvSpPr>
        <p:spPr>
          <a:xfrm>
            <a:off x="540000" y="1389434"/>
            <a:ext cx="95442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求式子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713" name="yt_shape_10713"/>
          <p:cNvSpPr txBox="1"/>
          <p:nvPr/>
        </p:nvSpPr>
        <p:spPr>
          <a:xfrm>
            <a:off x="540000" y="1868737"/>
            <a:ext cx="627255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714" name="yt_shape_10714"/>
          <p:cNvSpPr txBox="1"/>
          <p:nvPr/>
        </p:nvSpPr>
        <p:spPr>
          <a:xfrm>
            <a:off x="540000" y="3308303"/>
            <a:ext cx="908101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是非负数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且非负数中最小的数是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715" name="yt_shape_10715"/>
          <p:cNvSpPr txBox="1"/>
          <p:nvPr/>
        </p:nvSpPr>
        <p:spPr>
          <a:xfrm>
            <a:off x="540000" y="3787606"/>
            <a:ext cx="89287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有最小值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这个最小值是多少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716" name="yt_shape_10716"/>
          <p:cNvSpPr txBox="1"/>
          <p:nvPr/>
        </p:nvSpPr>
        <p:spPr>
          <a:xfrm>
            <a:off x="540000" y="4266909"/>
            <a:ext cx="89287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有最小值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这个最小值是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717" name="yt_shape_10717"/>
          <p:cNvSpPr txBox="1"/>
          <p:nvPr/>
        </p:nvSpPr>
        <p:spPr>
          <a:xfrm>
            <a:off x="540000" y="4746212"/>
            <a:ext cx="93903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有最大值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这个最大值是多少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718" name="yt_shape_10718"/>
          <p:cNvSpPr txBox="1"/>
          <p:nvPr/>
        </p:nvSpPr>
        <p:spPr>
          <a:xfrm>
            <a:off x="540000" y="5225515"/>
            <a:ext cx="93903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有最大值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这个最大值是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45612911">
            <a:extLst>
              <a:ext uri="{FF2B5EF4-FFF2-40B4-BE49-F238E27FC236}">
                <a16:creationId xmlns:a16="http://schemas.microsoft.com/office/drawing/2014/main" id="{88814E98-663A-3B7B-4909-F471410FAE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5751C8-C3CD-10E2-F387-4A143E3948C0}"/>
              </a:ext>
            </a:extLst>
          </p:cNvPr>
          <p:cNvSpPr txBox="1"/>
          <p:nvPr/>
        </p:nvSpPr>
        <p:spPr>
          <a:xfrm>
            <a:off x="449989" y="1821931"/>
            <a:ext cx="6391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16677ED-6F81-40D3-51CE-526A7D2FEC7E}"/>
              </a:ext>
            </a:extLst>
          </p:cNvPr>
          <p:cNvSpPr txBox="1"/>
          <p:nvPr/>
        </p:nvSpPr>
        <p:spPr>
          <a:xfrm>
            <a:off x="449989" y="2297419"/>
            <a:ext cx="3801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2916AD5-2970-90F7-C01F-5E09D11E24BB}"/>
              </a:ext>
            </a:extLst>
          </p:cNvPr>
          <p:cNvSpPr txBox="1"/>
          <p:nvPr/>
        </p:nvSpPr>
        <p:spPr>
          <a:xfrm>
            <a:off x="449989" y="2772907"/>
            <a:ext cx="42583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E434676-5F1F-78F1-EBD1-1DF764A16725}"/>
              </a:ext>
            </a:extLst>
          </p:cNvPr>
          <p:cNvSpPr txBox="1"/>
          <p:nvPr/>
        </p:nvSpPr>
        <p:spPr>
          <a:xfrm>
            <a:off x="449989" y="4220103"/>
            <a:ext cx="90224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有最小值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这个最小值是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1EBC418-7615-CC05-2EE9-63373E278C8E}"/>
              </a:ext>
            </a:extLst>
          </p:cNvPr>
          <p:cNvSpPr txBox="1"/>
          <p:nvPr/>
        </p:nvSpPr>
        <p:spPr>
          <a:xfrm>
            <a:off x="449989" y="5178709"/>
            <a:ext cx="94796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有最大值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这个最大值是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9" name="yt_shape_10719"/>
          <p:cNvSpPr txBox="1"/>
          <p:nvPr/>
        </p:nvSpPr>
        <p:spPr>
          <a:xfrm>
            <a:off x="540000" y="900000"/>
            <a:ext cx="43713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绝对值在生活中的应用</a:t>
            </a:r>
          </a:p>
        </p:txBody>
      </p:sp>
      <p:sp>
        <p:nvSpPr>
          <p:cNvPr id="10720" name="yt_shape_10720"/>
          <p:cNvSpPr txBox="1"/>
          <p:nvPr/>
        </p:nvSpPr>
        <p:spPr>
          <a:xfrm>
            <a:off x="540119" y="1389434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【真实问题情境】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一只可爱的小虫从点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在一条直线上来回爬行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14402"/>
              </a:rPr>
              <a:t>假定向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右爬行的路程记为正数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向左爬行的路程记为负数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小虫爬行的各段路程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6d19"/>
              </a:rPr>
              <a:t>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依次记为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在爬行过程中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941a"/>
              </a:rPr>
              <a:t>如果小虫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每爬行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就奖励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粒芝麻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那么小虫一共可以得到多少粒芝麻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721" name="yt_shape_10721"/>
          <p:cNvSpPr txBox="1"/>
          <p:nvPr/>
        </p:nvSpPr>
        <p:spPr>
          <a:xfrm>
            <a:off x="540119" y="3309132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小虫爬行的总路程为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4_bb52e"/>
              </a:rPr>
              <a:t>｜＋｜＋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小虫得到的芝麻数为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45612974">
            <a:extLst>
              <a:ext uri="{FF2B5EF4-FFF2-40B4-BE49-F238E27FC236}">
                <a16:creationId xmlns:a16="http://schemas.microsoft.com/office/drawing/2014/main" id="{C0D609EC-C00A-1B87-B400-58BA57B7E6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863186-EE31-14EC-358B-181318038CD0}"/>
              </a:ext>
            </a:extLst>
          </p:cNvPr>
          <p:cNvSpPr txBox="1"/>
          <p:nvPr/>
        </p:nvSpPr>
        <p:spPr>
          <a:xfrm>
            <a:off x="450108" y="3262326"/>
            <a:ext cx="11305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小虫爬行的总路程为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4_bb52e"/>
              </a:rPr>
              <a:t>｜＋｜＋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2BDF42-9C67-CEC7-74E7-582D8CB68745}"/>
              </a:ext>
            </a:extLst>
          </p:cNvPr>
          <p:cNvSpPr txBox="1"/>
          <p:nvPr/>
        </p:nvSpPr>
        <p:spPr>
          <a:xfrm>
            <a:off x="450108" y="3737814"/>
            <a:ext cx="7714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C4E3C9-BB9E-6175-498E-9952D21D5182}"/>
              </a:ext>
            </a:extLst>
          </p:cNvPr>
          <p:cNvSpPr txBox="1"/>
          <p:nvPr/>
        </p:nvSpPr>
        <p:spPr>
          <a:xfrm>
            <a:off x="450108" y="4213303"/>
            <a:ext cx="551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小虫得到的芝麻数为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997</Words>
  <Application>Microsoft Office PowerPoint</Application>
  <PresentationFormat>宽屏</PresentationFormat>
  <Paragraphs>65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6</cp:revision>
  <dcterms:created xsi:type="dcterms:W3CDTF">2024-07-28T05:44:51Z</dcterms:created>
  <dcterms:modified xsi:type="dcterms:W3CDTF">2024-07-29T08:58:39Z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