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1" r:id="rId7"/>
    <p:sldId id="312" r:id="rId8"/>
    <p:sldId id="313" r:id="rId9"/>
    <p:sldId id="315" r:id="rId10"/>
    <p:sldId id="318" r:id="rId11"/>
    <p:sldId id="319" r:id="rId12"/>
    <p:sldId id="321" r:id="rId13"/>
    <p:sldId id="322" r:id="rId14"/>
    <p:sldId id="323" r:id="rId15"/>
    <p:sldId id="324" r:id="rId16"/>
    <p:sldId id="328" r:id="rId17"/>
    <p:sldId id="329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1" name="yt_shape_1431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10" name="yt_image_1431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3" name="yt_shape_14313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同位角相等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两直线平行</a:t>
            </a:r>
          </a:p>
        </p:txBody>
      </p:sp>
      <p:sp>
        <p:nvSpPr>
          <p:cNvPr id="14314" name="yt_shape_14314"/>
          <p:cNvSpPr txBox="1"/>
          <p:nvPr/>
        </p:nvSpPr>
        <p:spPr>
          <a:xfrm>
            <a:off x="540000" y="1971599"/>
            <a:ext cx="81753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18" name="yt_table_1431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504128"/>
              </p:ext>
            </p:extLst>
          </p:nvPr>
        </p:nvGraphicFramePr>
        <p:xfrm>
          <a:off x="540056" y="4177648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6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69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7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7"/>
                  </a:ext>
                </a:extLst>
              </a:tr>
            </a:tbl>
          </a:graphicData>
        </a:graphic>
      </p:graphicFrame>
      <p:grpSp>
        <p:nvGrpSpPr>
          <p:cNvPr id="14315" name="yt_shape_14315_skip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8841" y="2450902"/>
            <a:ext cx="1392174" cy="1630440"/>
            <a:chOff x="0" y="0"/>
            <a:chExt cx="1392174" cy="1630440"/>
          </a:xfrm>
        </p:grpSpPr>
        <p:pic>
          <p:nvPicPr>
            <p:cNvPr id="2" name="yt_image_1431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92174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17" name="yt_shape_14317" descr="{&quot;rangeId&quot;:0,&quot;IgnoreLineSpacing&quot;:1}"/>
            <p:cNvSpPr txBox="1"/>
            <p:nvPr/>
          </p:nvSpPr>
          <p:spPr>
            <a:xfrm>
              <a:off x="162806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2146082824">
            <a:extLst>
              <a:ext uri="{FF2B5EF4-FFF2-40B4-BE49-F238E27FC236}">
                <a16:creationId xmlns:a16="http://schemas.microsoft.com/office/drawing/2014/main" id="{B91F9ED4-5127-0771-C4C5-AF0B2A9FC4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8123503-1198-8A6E-14B4-18A416D66CB6}"/>
              </a:ext>
            </a:extLst>
          </p:cNvPr>
          <p:cNvSpPr txBox="1"/>
          <p:nvPr/>
        </p:nvSpPr>
        <p:spPr>
          <a:xfrm>
            <a:off x="7715976" y="1924793"/>
            <a:ext cx="4007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9" name="yt_shape_1436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68" name="yt_image_1436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71" name="yt_shape_14371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af93"/>
              </a:rPr>
              <a:t>则一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75" name="yt_table_1437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932520"/>
              </p:ext>
            </p:extLst>
          </p:nvPr>
        </p:nvGraphicFramePr>
        <p:xfrm>
          <a:off x="540056" y="2441600"/>
          <a:ext cx="4011930" cy="950976"/>
        </p:xfrm>
        <a:graphic>
          <a:graphicData uri="http://schemas.openxmlformats.org/drawingml/2006/table">
            <a:tbl>
              <a:tblPr/>
              <a:tblGrid>
                <a:gridCol w="2472055">
                  <a:extLst>
                    <a:ext uri="{9D8B030D-6E8A-4147-A177-3AD203B41FA5}">
                      <a16:colId xmlns:a16="http://schemas.microsoft.com/office/drawing/2014/main" val="10881"/>
                    </a:ext>
                  </a:extLst>
                </a:gridCol>
                <a:gridCol w="1539875">
                  <a:extLst>
                    <a:ext uri="{9D8B030D-6E8A-4147-A177-3AD203B41FA5}">
                      <a16:colId xmlns:a16="http://schemas.microsoft.com/office/drawing/2014/main" val="108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1"/>
                  </a:ext>
                </a:extLst>
              </a:tr>
            </a:tbl>
          </a:graphicData>
        </a:graphic>
      </p:graphicFrame>
      <p:grpSp>
        <p:nvGrpSpPr>
          <p:cNvPr id="14372" name="yt_shape_14372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66215" y="2441600"/>
            <a:ext cx="1683639" cy="1799604"/>
            <a:chOff x="0" y="0"/>
            <a:chExt cx="1683639" cy="1799604"/>
          </a:xfrm>
        </p:grpSpPr>
        <p:pic>
          <p:nvPicPr>
            <p:cNvPr id="2" name="yt_image_1437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3639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74" name="yt_shape_14374" descr="{&quot;rangeId&quot;:0,&quot;IgnoreLineSpacing&quot;:1}"/>
            <p:cNvSpPr txBox="1"/>
            <p:nvPr/>
          </p:nvSpPr>
          <p:spPr>
            <a:xfrm>
              <a:off x="232355" y="143960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61C6E8B-BB4E-AC8A-E691-87FED11B70D6}"/>
              </a:ext>
            </a:extLst>
          </p:cNvPr>
          <p:cNvSpPr txBox="1"/>
          <p:nvPr/>
        </p:nvSpPr>
        <p:spPr>
          <a:xfrm>
            <a:off x="16693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7" name="yt_shape_1437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f1ab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81" name="yt_table_143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60945"/>
              </p:ext>
            </p:extLst>
          </p:nvPr>
        </p:nvGraphicFramePr>
        <p:xfrm>
          <a:off x="540056" y="3673592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8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8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85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2"/>
                  </a:ext>
                </a:extLst>
              </a:tr>
            </a:tbl>
          </a:graphicData>
        </a:graphic>
      </p:graphicFrame>
      <p:grpSp>
        <p:nvGrpSpPr>
          <p:cNvPr id="14378" name="yt_shape_14378_skip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5445" y="1859435"/>
            <a:ext cx="2079117" cy="1662444"/>
            <a:chOff x="0" y="0"/>
            <a:chExt cx="2079117" cy="1662444"/>
          </a:xfrm>
        </p:grpSpPr>
        <p:pic>
          <p:nvPicPr>
            <p:cNvPr id="2" name="yt_image_1437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9117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80" name="yt_shape_14380" descr="{&quot;rangeId&quot;:0,&quot;IgnoreLineSpacing&quot;:1}"/>
            <p:cNvSpPr txBox="1"/>
            <p:nvPr/>
          </p:nvSpPr>
          <p:spPr>
            <a:xfrm>
              <a:off x="430094" y="13024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8B4C6C6-9BF1-AE86-B6A4-2225F32DF616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3" name="yt_shape_14383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答题模板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b04c"/>
              </a:rPr>
              <a:t>是否平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填空注明推理的依据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84" name="yt_image_14384" title="H_116.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3581" y="1995319"/>
            <a:ext cx="2124837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86" name="yt_shape_14386"/>
          <p:cNvSpPr txBox="1"/>
          <p:nvPr/>
        </p:nvSpPr>
        <p:spPr>
          <a:xfrm>
            <a:off x="540120" y="3527108"/>
            <a:ext cx="11492915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9CA5FB4-5C06-1687-AC20-492A8BAE4C51}"/>
              </a:ext>
            </a:extLst>
          </p:cNvPr>
          <p:cNvSpPr txBox="1"/>
          <p:nvPr/>
        </p:nvSpPr>
        <p:spPr>
          <a:xfrm>
            <a:off x="5095134" y="34803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028692-7471-3942-68CA-03C3F67CE857}"/>
              </a:ext>
            </a:extLst>
          </p:cNvPr>
          <p:cNvSpPr txBox="1"/>
          <p:nvPr/>
        </p:nvSpPr>
        <p:spPr>
          <a:xfrm>
            <a:off x="2796434" y="3893663"/>
            <a:ext cx="7190485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在同一平面内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垂直于同一条直线的两条直线平行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04660C-979C-1477-ABA5-0C8A9BC99A86}"/>
              </a:ext>
            </a:extLst>
          </p:cNvPr>
          <p:cNvSpPr txBox="1"/>
          <p:nvPr/>
        </p:nvSpPr>
        <p:spPr>
          <a:xfrm>
            <a:off x="2888509" y="443127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4AC5C2-5423-3A02-0242-B93B06A2108B}"/>
              </a:ext>
            </a:extLst>
          </p:cNvPr>
          <p:cNvSpPr txBox="1"/>
          <p:nvPr/>
        </p:nvSpPr>
        <p:spPr>
          <a:xfrm>
            <a:off x="2796434" y="4876124"/>
            <a:ext cx="38376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6035FD-4E45-D136-2903-249197DFD0A0}"/>
              </a:ext>
            </a:extLst>
          </p:cNvPr>
          <p:cNvSpPr txBox="1"/>
          <p:nvPr/>
        </p:nvSpPr>
        <p:spPr>
          <a:xfrm>
            <a:off x="2796434" y="5524196"/>
            <a:ext cx="84858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如果两条直线都和第三条直线平行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1_1663c"/>
              </a:rPr>
              <a:t>那么这两条直线也互相平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4B5141A-822B-F027-AFC6-EF12E637D151}"/>
              </a:ext>
            </a:extLst>
          </p:cNvPr>
          <p:cNvSpPr txBox="1"/>
          <p:nvPr/>
        </p:nvSpPr>
        <p:spPr>
          <a:xfrm>
            <a:off x="450109" y="585774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7" name="yt_shape_14387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93b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388" name="yt_image_14388" title="H_150.7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551" y="1995319"/>
            <a:ext cx="2156841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0" name="yt_shape_14390"/>
          <p:cNvSpPr txBox="1"/>
          <p:nvPr/>
        </p:nvSpPr>
        <p:spPr>
          <a:xfrm>
            <a:off x="540000" y="1891630"/>
            <a:ext cx="360034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8C88C9E-BECA-5093-44B2-DA6BAD10DACE}"/>
              </a:ext>
            </a:extLst>
          </p:cNvPr>
          <p:cNvSpPr txBox="1"/>
          <p:nvPr/>
        </p:nvSpPr>
        <p:spPr>
          <a:xfrm>
            <a:off x="449989" y="1844824"/>
            <a:ext cx="37456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415F6C-EC8B-F080-E189-A357FE9C9FFE}"/>
              </a:ext>
            </a:extLst>
          </p:cNvPr>
          <p:cNvSpPr txBox="1"/>
          <p:nvPr/>
        </p:nvSpPr>
        <p:spPr>
          <a:xfrm>
            <a:off x="449989" y="2320312"/>
            <a:ext cx="369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CF91BB-77B7-DD72-D913-B35EA39C6C71}"/>
              </a:ext>
            </a:extLst>
          </p:cNvPr>
          <p:cNvSpPr txBox="1"/>
          <p:nvPr/>
        </p:nvSpPr>
        <p:spPr>
          <a:xfrm>
            <a:off x="449989" y="2795800"/>
            <a:ext cx="1916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D008F7-1C6A-2957-B78C-05B50C410872}"/>
              </a:ext>
            </a:extLst>
          </p:cNvPr>
          <p:cNvSpPr txBox="1"/>
          <p:nvPr/>
        </p:nvSpPr>
        <p:spPr>
          <a:xfrm>
            <a:off x="449989" y="327128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881DC5-41A8-7E45-549D-CE1FD04EA389}"/>
              </a:ext>
            </a:extLst>
          </p:cNvPr>
          <p:cNvSpPr txBox="1"/>
          <p:nvPr/>
        </p:nvSpPr>
        <p:spPr>
          <a:xfrm>
            <a:off x="449989" y="3746776"/>
            <a:ext cx="1864424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4A8D027-93A5-C0F8-285A-AE153BD43E34}"/>
              </a:ext>
            </a:extLst>
          </p:cNvPr>
          <p:cNvSpPr txBox="1"/>
          <p:nvPr/>
        </p:nvSpPr>
        <p:spPr>
          <a:xfrm>
            <a:off x="449989" y="4222264"/>
            <a:ext cx="18406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2" name="yt_shape_1439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391" name="yt_image_1439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94" name="yt_shape_14394"/>
          <p:cNvSpPr txBox="1"/>
          <p:nvPr/>
        </p:nvSpPr>
        <p:spPr>
          <a:xfrm>
            <a:off x="540119" y="1431377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07b6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角平分线的定义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97" name="yt_image_14397" title="H_113.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0364" y="3022479"/>
            <a:ext cx="165163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74476A-2344-AA6B-BEE3-9D1819D1CDB9}"/>
              </a:ext>
            </a:extLst>
          </p:cNvPr>
          <p:cNvSpPr txBox="1"/>
          <p:nvPr/>
        </p:nvSpPr>
        <p:spPr>
          <a:xfrm>
            <a:off x="450108" y="2811035"/>
            <a:ext cx="29074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FEB95C-6ED8-B0B6-6A03-ADE84F1DA71D}"/>
              </a:ext>
            </a:extLst>
          </p:cNvPr>
          <p:cNvSpPr txBox="1"/>
          <p:nvPr/>
        </p:nvSpPr>
        <p:spPr>
          <a:xfrm>
            <a:off x="450108" y="328652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25C5E3-B34C-83C2-B932-C9610E5EA49F}"/>
              </a:ext>
            </a:extLst>
          </p:cNvPr>
          <p:cNvSpPr txBox="1"/>
          <p:nvPr/>
        </p:nvSpPr>
        <p:spPr>
          <a:xfrm>
            <a:off x="450108" y="3762011"/>
            <a:ext cx="2893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39276B-F2B9-5F29-FB70-7BFF53DC69C2}"/>
              </a:ext>
            </a:extLst>
          </p:cNvPr>
          <p:cNvSpPr txBox="1"/>
          <p:nvPr/>
        </p:nvSpPr>
        <p:spPr>
          <a:xfrm>
            <a:off x="497733" y="4237499"/>
            <a:ext cx="370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026AC1-C427-D944-1FA0-7C7469E0A8A9}"/>
              </a:ext>
            </a:extLst>
          </p:cNvPr>
          <p:cNvSpPr txBox="1"/>
          <p:nvPr/>
        </p:nvSpPr>
        <p:spPr>
          <a:xfrm>
            <a:off x="450108" y="4712988"/>
            <a:ext cx="7480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角平分线的定义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D49C57-CAE3-A31C-5DE5-2CC7DD971AE4}"/>
              </a:ext>
            </a:extLst>
          </p:cNvPr>
          <p:cNvSpPr txBox="1"/>
          <p:nvPr/>
        </p:nvSpPr>
        <p:spPr>
          <a:xfrm>
            <a:off x="450108" y="5188475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A054BF-CB4B-98D8-8905-4720304B7476}"/>
              </a:ext>
            </a:extLst>
          </p:cNvPr>
          <p:cNvSpPr txBox="1"/>
          <p:nvPr/>
        </p:nvSpPr>
        <p:spPr>
          <a:xfrm>
            <a:off x="450108" y="5663963"/>
            <a:ext cx="489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8C6C614-8877-ADB8-BC51-C8A8F5126A23}"/>
              </a:ext>
            </a:extLst>
          </p:cNvPr>
          <p:cNvSpPr txBox="1"/>
          <p:nvPr/>
        </p:nvSpPr>
        <p:spPr>
          <a:xfrm>
            <a:off x="450108" y="6139451"/>
            <a:ext cx="57268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9" name="yt_shape_14399"/>
          <p:cNvSpPr txBox="1"/>
          <p:nvPr/>
        </p:nvSpPr>
        <p:spPr>
          <a:xfrm>
            <a:off x="540000" y="900000"/>
            <a:ext cx="5583260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的位置关系又如何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角平分线定义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401" name="yt_image_14401" title="H_113.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0364" y="1531667"/>
            <a:ext cx="165163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4CE419-6DF0-23B0-1206-FB9944BAE7E7}"/>
              </a:ext>
            </a:extLst>
          </p:cNvPr>
          <p:cNvSpPr txBox="1"/>
          <p:nvPr/>
        </p:nvSpPr>
        <p:spPr>
          <a:xfrm>
            <a:off x="449989" y="1328682"/>
            <a:ext cx="44139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E5660F-3D41-41BD-F3F8-B084F8347405}"/>
              </a:ext>
            </a:extLst>
          </p:cNvPr>
          <p:cNvSpPr txBox="1"/>
          <p:nvPr/>
        </p:nvSpPr>
        <p:spPr>
          <a:xfrm>
            <a:off x="449989" y="1804170"/>
            <a:ext cx="4059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36FCC7-E5CB-A6E9-BEB7-AFFCCAAFB87A}"/>
              </a:ext>
            </a:extLst>
          </p:cNvPr>
          <p:cNvSpPr txBox="1"/>
          <p:nvPr/>
        </p:nvSpPr>
        <p:spPr>
          <a:xfrm>
            <a:off x="449989" y="2279658"/>
            <a:ext cx="4794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角平分线定义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420AE4-A68C-AE5E-9448-CC09BC417D0A}"/>
              </a:ext>
            </a:extLst>
          </p:cNvPr>
          <p:cNvSpPr txBox="1"/>
          <p:nvPr/>
        </p:nvSpPr>
        <p:spPr>
          <a:xfrm>
            <a:off x="449989" y="2755146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E23DDB-3A46-B1D4-44E3-03E6072B7EEB}"/>
              </a:ext>
            </a:extLst>
          </p:cNvPr>
          <p:cNvSpPr txBox="1"/>
          <p:nvPr/>
        </p:nvSpPr>
        <p:spPr>
          <a:xfrm>
            <a:off x="449989" y="3230634"/>
            <a:ext cx="433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9BFB9D-4143-3EA4-137D-77811B45A0AC}"/>
              </a:ext>
            </a:extLst>
          </p:cNvPr>
          <p:cNvSpPr txBox="1"/>
          <p:nvPr/>
        </p:nvSpPr>
        <p:spPr>
          <a:xfrm>
            <a:off x="449989" y="3706122"/>
            <a:ext cx="57093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3" name="yt_shape_14403"/>
          <p:cNvSpPr txBox="1"/>
          <p:nvPr/>
        </p:nvSpPr>
        <p:spPr>
          <a:xfrm>
            <a:off x="540119" y="900000"/>
            <a:ext cx="11492915" cy="240526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判定两直线平行的方法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三线八角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的基本图形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9_6d9fc"/>
              </a:rPr>
              <a:t>则可利用同位角相等或内错角相等或同旁内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角互补来说明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第三直线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的基本图形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则可运用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第三直线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10d64"/>
              </a:rPr>
              <a:t>平行或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来说明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0" name="yt_shape_14320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如图是利用直尺和三角尺过直线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的平行线的方法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324" name="yt_shape_14324"/>
          <p:cNvSpPr txBox="1"/>
          <p:nvPr/>
        </p:nvSpPr>
        <p:spPr>
          <a:xfrm>
            <a:off x="540000" y="372532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21" name="yt_shape_14321" title="H_132.2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6750" y="1995319"/>
            <a:ext cx="1698498" cy="1679589"/>
            <a:chOff x="0" y="0"/>
            <a:chExt cx="1698498" cy="1679589"/>
          </a:xfrm>
        </p:grpSpPr>
        <p:pic>
          <p:nvPicPr>
            <p:cNvPr id="2" name="yt_image_1432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8498" cy="12835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3" name="yt_shape_14323" descr="{&quot;rangeId&quot;:0,&quot;IgnoreLineSpacing&quot;:1}"/>
            <p:cNvSpPr txBox="1"/>
            <p:nvPr/>
          </p:nvSpPr>
          <p:spPr>
            <a:xfrm>
              <a:off x="315968" y="131958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E5F6A7B-F25A-ADCB-F38C-13CB51998E66}"/>
              </a:ext>
            </a:extLst>
          </p:cNvPr>
          <p:cNvSpPr txBox="1"/>
          <p:nvPr/>
        </p:nvSpPr>
        <p:spPr>
          <a:xfrm>
            <a:off x="11224471" y="853194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25429"/>
              </a:rPr>
              <a:t>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482FB2-CE11-7253-43D7-9589C31AC442}"/>
              </a:ext>
            </a:extLst>
          </p:cNvPr>
          <p:cNvSpPr txBox="1"/>
          <p:nvPr/>
        </p:nvSpPr>
        <p:spPr>
          <a:xfrm>
            <a:off x="450108" y="1328682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5" name="yt_shape_14325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内错角相等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两直线平行</a:t>
            </a:r>
          </a:p>
        </p:txBody>
      </p:sp>
      <p:sp>
        <p:nvSpPr>
          <p:cNvPr id="14326" name="yt_shape_14326"/>
          <p:cNvSpPr txBox="1"/>
          <p:nvPr/>
        </p:nvSpPr>
        <p:spPr>
          <a:xfrm>
            <a:off x="540000" y="1389434"/>
            <a:ext cx="90681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330" name="yt_shape_14330"/>
          <p:cNvSpPr txBox="1"/>
          <p:nvPr/>
        </p:nvSpPr>
        <p:spPr>
          <a:xfrm>
            <a:off x="540000" y="335571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27" name="yt_shape_14327" title="H_101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7055" y="2021101"/>
            <a:ext cx="1397889" cy="1284111"/>
            <a:chOff x="0" y="0"/>
            <a:chExt cx="1397889" cy="1284111"/>
          </a:xfrm>
        </p:grpSpPr>
        <p:pic>
          <p:nvPicPr>
            <p:cNvPr id="3" name="yt_image_1432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7889" cy="888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29" name="yt_shape_14329" descr="{&quot;rangeId&quot;:0,&quot;IgnoreLineSpacing&quot;:1}"/>
            <p:cNvSpPr txBox="1"/>
            <p:nvPr/>
          </p:nvSpPr>
          <p:spPr>
            <a:xfrm>
              <a:off x="165663" y="9241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14331" name="yt_shape_14331"/>
          <p:cNvSpPr txBox="1"/>
          <p:nvPr/>
        </p:nvSpPr>
        <p:spPr>
          <a:xfrm>
            <a:off x="540000" y="3765000"/>
            <a:ext cx="99434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335" name="yt_shape_14335"/>
          <p:cNvSpPr txBox="1"/>
          <p:nvPr/>
        </p:nvSpPr>
        <p:spPr>
          <a:xfrm>
            <a:off x="540000" y="606039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32" name="yt_shape_14332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0736" y="4396667"/>
            <a:ext cx="1930527" cy="1613295"/>
            <a:chOff x="0" y="0"/>
            <a:chExt cx="1930527" cy="1613295"/>
          </a:xfrm>
        </p:grpSpPr>
        <p:pic>
          <p:nvPicPr>
            <p:cNvPr id="2" name="yt_image_1433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30527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34" name="yt_shape_14334" descr="{&quot;rangeId&quot;:0,&quot;IgnoreLineSpacing&quot;:1}"/>
            <p:cNvSpPr txBox="1"/>
            <p:nvPr/>
          </p:nvSpPr>
          <p:spPr>
            <a:xfrm>
              <a:off x="431982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5" name="yt_shape_1722146082906">
            <a:extLst>
              <a:ext uri="{FF2B5EF4-FFF2-40B4-BE49-F238E27FC236}">
                <a16:creationId xmlns:a16="http://schemas.microsoft.com/office/drawing/2014/main" id="{1506F57F-AE0C-C82A-CB04-B2FE4603BB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179968C-ECA3-D9A1-1668-F97E6E3CAAC3}"/>
              </a:ext>
            </a:extLst>
          </p:cNvPr>
          <p:cNvSpPr txBox="1"/>
          <p:nvPr/>
        </p:nvSpPr>
        <p:spPr>
          <a:xfrm>
            <a:off x="8384314" y="1342628"/>
            <a:ext cx="1073849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1E224B-6830-3654-62F8-8439D638D57B}"/>
              </a:ext>
            </a:extLst>
          </p:cNvPr>
          <p:cNvSpPr txBox="1"/>
          <p:nvPr/>
        </p:nvSpPr>
        <p:spPr>
          <a:xfrm>
            <a:off x="4701314" y="3718194"/>
            <a:ext cx="1070674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9A16FD-B069-D7D2-F0AC-0E08CA27CA3B}"/>
              </a:ext>
            </a:extLst>
          </p:cNvPr>
          <p:cNvSpPr txBox="1"/>
          <p:nvPr/>
        </p:nvSpPr>
        <p:spPr>
          <a:xfrm>
            <a:off x="6201502" y="3718194"/>
            <a:ext cx="1070674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F93382C-2692-BCF3-D897-85ABB0E53D4C}"/>
              </a:ext>
            </a:extLst>
          </p:cNvPr>
          <p:cNvSpPr txBox="1"/>
          <p:nvPr/>
        </p:nvSpPr>
        <p:spPr>
          <a:xfrm>
            <a:off x="7701689" y="3718194"/>
            <a:ext cx="1088137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7CD3243-007C-33F6-0C63-A16B1CB0B5A2}"/>
              </a:ext>
            </a:extLst>
          </p:cNvPr>
          <p:cNvSpPr txBox="1"/>
          <p:nvPr/>
        </p:nvSpPr>
        <p:spPr>
          <a:xfrm>
            <a:off x="9219339" y="3718194"/>
            <a:ext cx="1105599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" name="yt_shape_14336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同旁内角互补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两直线平行</a:t>
            </a:r>
          </a:p>
        </p:txBody>
      </p:sp>
      <p:sp>
        <p:nvSpPr>
          <p:cNvPr id="14337" name="yt_shape_1433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工人师傅在工程施工中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需在同一平面内弯制一个变形管道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417c"/>
              </a:rPr>
              <a:t>使其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39" name="yt_table_1433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914052"/>
              </p:ext>
            </p:extLst>
          </p:nvPr>
        </p:nvGraphicFramePr>
        <p:xfrm>
          <a:off x="540056" y="2348869"/>
          <a:ext cx="5828030" cy="950976"/>
        </p:xfrm>
        <a:graphic>
          <a:graphicData uri="http://schemas.openxmlformats.org/drawingml/2006/table">
            <a:tbl>
              <a:tblPr/>
              <a:tblGrid>
                <a:gridCol w="2970530">
                  <a:extLst>
                    <a:ext uri="{9D8B030D-6E8A-4147-A177-3AD203B41FA5}">
                      <a16:colId xmlns:a16="http://schemas.microsoft.com/office/drawing/2014/main" val="10872"/>
                    </a:ext>
                  </a:extLst>
                </a:gridCol>
                <a:gridCol w="2857500">
                  <a:extLst>
                    <a:ext uri="{9D8B030D-6E8A-4147-A177-3AD203B41FA5}">
                      <a16:colId xmlns:a16="http://schemas.microsoft.com/office/drawing/2014/main" val="108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9"/>
                  </a:ext>
                </a:extLst>
              </a:tr>
            </a:tbl>
          </a:graphicData>
        </a:graphic>
      </p:graphicFrame>
      <p:pic>
        <p:nvPicPr>
          <p:cNvPr id="14338" name="yt_image_14338_skip" title="H_91.0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54864" y="2348869"/>
            <a:ext cx="2495169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82984">
            <a:extLst>
              <a:ext uri="{FF2B5EF4-FFF2-40B4-BE49-F238E27FC236}">
                <a16:creationId xmlns:a16="http://schemas.microsoft.com/office/drawing/2014/main" id="{BADB8CB6-9D77-2399-7D3F-3960EC1983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3A17A9-F990-9C9D-F760-382CCE01F007}"/>
              </a:ext>
            </a:extLst>
          </p:cNvPr>
          <p:cNvSpPr txBox="1"/>
          <p:nvPr/>
        </p:nvSpPr>
        <p:spPr>
          <a:xfrm>
            <a:off x="6549282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yt_shape_1434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南阳市宛城区期末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0ed2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能说明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4311"/>
              </a:rPr>
              <a:t>的条件的是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43" name="yt_table_1434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291922"/>
              </p:ext>
            </p:extLst>
          </p:nvPr>
        </p:nvGraphicFramePr>
        <p:xfrm>
          <a:off x="540056" y="2339566"/>
          <a:ext cx="2328863" cy="1901952"/>
        </p:xfrm>
        <a:graphic>
          <a:graphicData uri="http://schemas.openxmlformats.org/drawingml/2006/table">
            <a:tbl>
              <a:tblPr/>
              <a:tblGrid>
                <a:gridCol w="2328863">
                  <a:extLst>
                    <a:ext uri="{9D8B030D-6E8A-4147-A177-3AD203B41FA5}">
                      <a16:colId xmlns:a16="http://schemas.microsoft.com/office/drawing/2014/main" val="108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3"/>
                  </a:ext>
                </a:extLst>
              </a:tr>
            </a:tbl>
          </a:graphicData>
        </a:graphic>
      </p:graphicFrame>
      <p:pic>
        <p:nvPicPr>
          <p:cNvPr id="14342" name="yt_image_14342_skip" title="H_113.1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6234" y="2339566"/>
            <a:ext cx="1883664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83ED26-D615-E4B0-0276-7B145827AAAB}"/>
              </a:ext>
            </a:extLst>
          </p:cNvPr>
          <p:cNvSpPr txBox="1"/>
          <p:nvPr/>
        </p:nvSpPr>
        <p:spPr>
          <a:xfrm>
            <a:off x="10597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5" name="yt_shape_14345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866f"/>
              </a:rPr>
              <a:t>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346" name="yt_image_14346" title="H_114.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7549" y="1995319"/>
            <a:ext cx="2300859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8" name="yt_shape_14348"/>
          <p:cNvSpPr txBox="1"/>
          <p:nvPr/>
        </p:nvSpPr>
        <p:spPr>
          <a:xfrm>
            <a:off x="540000" y="1891630"/>
            <a:ext cx="6004849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FD9FC7-F4F6-30C7-D211-83EDC6384407}"/>
              </a:ext>
            </a:extLst>
          </p:cNvPr>
          <p:cNvSpPr txBox="1"/>
          <p:nvPr/>
        </p:nvSpPr>
        <p:spPr>
          <a:xfrm>
            <a:off x="449989" y="1844824"/>
            <a:ext cx="3059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3AEC3C-85B6-5993-CF46-BFED4929CC5C}"/>
              </a:ext>
            </a:extLst>
          </p:cNvPr>
          <p:cNvSpPr txBox="1"/>
          <p:nvPr/>
        </p:nvSpPr>
        <p:spPr>
          <a:xfrm>
            <a:off x="449989" y="2320312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9001B4-BF80-832B-766F-673077E45770}"/>
              </a:ext>
            </a:extLst>
          </p:cNvPr>
          <p:cNvSpPr txBox="1"/>
          <p:nvPr/>
        </p:nvSpPr>
        <p:spPr>
          <a:xfrm>
            <a:off x="449989" y="2795800"/>
            <a:ext cx="2374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3D2E5A-D06F-8933-12A7-B7E324CBE6A0}"/>
              </a:ext>
            </a:extLst>
          </p:cNvPr>
          <p:cNvSpPr txBox="1"/>
          <p:nvPr/>
        </p:nvSpPr>
        <p:spPr>
          <a:xfrm>
            <a:off x="449989" y="3271288"/>
            <a:ext cx="4088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7D03DBF-29E0-1824-1DE7-17345D9BEB35}"/>
              </a:ext>
            </a:extLst>
          </p:cNvPr>
          <p:cNvSpPr txBox="1"/>
          <p:nvPr/>
        </p:nvSpPr>
        <p:spPr>
          <a:xfrm>
            <a:off x="449989" y="3746776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09E21D4-8B51-C762-05AA-D7A4CCFAA69B}"/>
              </a:ext>
            </a:extLst>
          </p:cNvPr>
          <p:cNvSpPr txBox="1"/>
          <p:nvPr/>
        </p:nvSpPr>
        <p:spPr>
          <a:xfrm>
            <a:off x="449989" y="4222264"/>
            <a:ext cx="267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B37B64-C9AD-813B-7BB8-8F9588DEDA46}"/>
              </a:ext>
            </a:extLst>
          </p:cNvPr>
          <p:cNvSpPr txBox="1"/>
          <p:nvPr/>
        </p:nvSpPr>
        <p:spPr>
          <a:xfrm>
            <a:off x="449989" y="4697752"/>
            <a:ext cx="612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EECBE10-2B38-5661-8BB8-167B0B7C3921}"/>
              </a:ext>
            </a:extLst>
          </p:cNvPr>
          <p:cNvSpPr txBox="1"/>
          <p:nvPr/>
        </p:nvSpPr>
        <p:spPr>
          <a:xfrm>
            <a:off x="449989" y="5173240"/>
            <a:ext cx="18406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9" name="yt_shape_14349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尺规作已知直线的平行线</a:t>
            </a:r>
          </a:p>
        </p:txBody>
      </p:sp>
      <p:sp>
        <p:nvSpPr>
          <p:cNvPr id="14350" name="yt_shape_1435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用尺规作图的方法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的平行线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dffb"/>
              </a:rPr>
              <a:t>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乙两种方法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2" name="yt_table_1435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067429"/>
              </p:ext>
            </p:extLst>
          </p:nvPr>
        </p:nvGraphicFramePr>
        <p:xfrm>
          <a:off x="540056" y="2348869"/>
          <a:ext cx="60296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875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8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甲错乙对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甲对乙错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乙都对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乙都错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5"/>
                  </a:ext>
                </a:extLst>
              </a:tr>
            </a:tbl>
          </a:graphicData>
        </a:graphic>
      </p:graphicFrame>
      <p:pic>
        <p:nvPicPr>
          <p:cNvPr id="14351" name="yt_image_14351_skip" title="H_134.2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13373" y="2348869"/>
            <a:ext cx="4837176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83066">
            <a:extLst>
              <a:ext uri="{FF2B5EF4-FFF2-40B4-BE49-F238E27FC236}">
                <a16:creationId xmlns:a16="http://schemas.microsoft.com/office/drawing/2014/main" id="{88A86853-1D80-436E-5673-8F68BB2BAB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24B535-0B15-F4F1-8D82-34B523D14A90}"/>
              </a:ext>
            </a:extLst>
          </p:cNvPr>
          <p:cNvSpPr txBox="1"/>
          <p:nvPr/>
        </p:nvSpPr>
        <p:spPr>
          <a:xfrm>
            <a:off x="62413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4" name="yt_shape_14354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垂直于同一条直线的两直线平行</a:t>
            </a:r>
          </a:p>
        </p:txBody>
      </p:sp>
      <p:sp>
        <p:nvSpPr>
          <p:cNvPr id="14355" name="yt_shape_14355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a576"/>
              </a:rPr>
              <a:t>的垂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6" name="yt_table_143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437151"/>
              </p:ext>
            </p:extLst>
          </p:nvPr>
        </p:nvGraphicFramePr>
        <p:xfrm>
          <a:off x="540056" y="2348869"/>
          <a:ext cx="5115243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877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8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相交且垂直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7"/>
                  </a:ext>
                </a:extLst>
              </a:tr>
            </a:tbl>
          </a:graphicData>
        </a:graphic>
      </p:graphicFrame>
      <p:sp>
        <p:nvSpPr>
          <p:cNvPr id="14358" name="yt_shape_14358"/>
          <p:cNvSpPr txBox="1"/>
          <p:nvPr/>
        </p:nvSpPr>
        <p:spPr>
          <a:xfrm>
            <a:off x="540119" y="335042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木工师傅可以用角尺画平行线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能解释这一实际应用的数学知识是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359" name="yt_image_1435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7898" y="4445742"/>
            <a:ext cx="1616202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83135">
            <a:extLst>
              <a:ext uri="{FF2B5EF4-FFF2-40B4-BE49-F238E27FC236}">
                <a16:creationId xmlns:a16="http://schemas.microsoft.com/office/drawing/2014/main" id="{9913EF30-DD5D-AD0A-9975-4898E8511E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48769"/>
            <a:ext cx="1186052" cy="33686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BFB38D-20CA-4B6B-8F13-D2DCC21D4C04}"/>
              </a:ext>
            </a:extLst>
          </p:cNvPr>
          <p:cNvSpPr txBox="1"/>
          <p:nvPr/>
        </p:nvSpPr>
        <p:spPr>
          <a:xfrm>
            <a:off x="5391996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DADC2D-116C-06AA-08AC-1D64D733976F}"/>
              </a:ext>
            </a:extLst>
          </p:cNvPr>
          <p:cNvSpPr txBox="1"/>
          <p:nvPr/>
        </p:nvSpPr>
        <p:spPr>
          <a:xfrm>
            <a:off x="11041907" y="330361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db01d"/>
              </a:rPr>
              <a:t>垂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505E4A-E76A-601E-8286-8AB691672515}"/>
              </a:ext>
            </a:extLst>
          </p:cNvPr>
          <p:cNvSpPr txBox="1"/>
          <p:nvPr/>
        </p:nvSpPr>
        <p:spPr>
          <a:xfrm>
            <a:off x="450108" y="3779105"/>
            <a:ext cx="4447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直于同一条直线的两直线平行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62" name="yt_shape_14362"/>
          <p:cNvSpPr txBox="1"/>
          <p:nvPr/>
        </p:nvSpPr>
        <p:spPr>
          <a:xfrm>
            <a:off x="540120" y="13935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衡阳市实验中学期单元卷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在下列给出的条件中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可以判定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7e4e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363" name="yt_image_14363" title="H_96.75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4155" y="2505343"/>
            <a:ext cx="2083689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65" name="yt_shape_14365"/>
          <p:cNvSpPr txBox="1"/>
          <p:nvPr/>
        </p:nvSpPr>
        <p:spPr>
          <a:xfrm>
            <a:off x="540120" y="378458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60e9"/>
              </a:rPr>
              <a:t>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graphicFrame>
        <p:nvGraphicFramePr>
          <p:cNvPr id="14366" name="yt_table_1436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42876"/>
              </p:ext>
            </p:extLst>
          </p:nvPr>
        </p:nvGraphicFramePr>
        <p:xfrm>
          <a:off x="540056" y="4744020"/>
          <a:ext cx="4980306" cy="950976"/>
        </p:xfrm>
        <a:graphic>
          <a:graphicData uri="http://schemas.openxmlformats.org/drawingml/2006/table">
            <a:tbl>
              <a:tblPr/>
              <a:tblGrid>
                <a:gridCol w="2956243">
                  <a:extLst>
                    <a:ext uri="{9D8B030D-6E8A-4147-A177-3AD203B41FA5}">
                      <a16:colId xmlns:a16="http://schemas.microsoft.com/office/drawing/2014/main" val="10879"/>
                    </a:ext>
                  </a:extLst>
                </a:gridCol>
                <a:gridCol w="2024063">
                  <a:extLst>
                    <a:ext uri="{9D8B030D-6E8A-4147-A177-3AD203B41FA5}">
                      <a16:colId xmlns:a16="http://schemas.microsoft.com/office/drawing/2014/main" val="108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3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15C8220-6E01-A19D-D054-CED53A21B1A3}"/>
              </a:ext>
            </a:extLst>
          </p:cNvPr>
          <p:cNvSpPr txBox="1"/>
          <p:nvPr/>
        </p:nvSpPr>
        <p:spPr>
          <a:xfrm>
            <a:off x="1364509" y="18222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61" name="yt_shape_14361"/>
          <p:cNvSpPr txBox="1"/>
          <p:nvPr/>
        </p:nvSpPr>
        <p:spPr>
          <a:xfrm>
            <a:off x="540056" y="908720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不能识别截线、被截线而出错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1635</Words>
  <Application>Microsoft Office PowerPoint</Application>
  <PresentationFormat>宽屏</PresentationFormat>
  <Paragraphs>158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2024-07-30T07:24:44Z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