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1" r:id="rId7"/>
    <p:sldId id="312" r:id="rId8"/>
    <p:sldId id="314" r:id="rId9"/>
    <p:sldId id="317" r:id="rId10"/>
    <p:sldId id="320" r:id="rId11"/>
    <p:sldId id="322" r:id="rId12"/>
    <p:sldId id="323" r:id="rId13"/>
    <p:sldId id="33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8" name="yt_shape_1088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87" name="yt_image_1088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90" name="yt_shape_10890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有理数的减法法则</a:t>
            </a:r>
          </a:p>
        </p:txBody>
      </p:sp>
      <p:sp>
        <p:nvSpPr>
          <p:cNvPr id="10891" name="yt_shape_10891"/>
          <p:cNvSpPr txBox="1"/>
          <p:nvPr/>
        </p:nvSpPr>
        <p:spPr>
          <a:xfrm>
            <a:off x="540000" y="1971599"/>
            <a:ext cx="76864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许昌市襄城县期末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2" name="yt_table_1089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935482"/>
              </p:ext>
            </p:extLst>
          </p:nvPr>
        </p:nvGraphicFramePr>
        <p:xfrm>
          <a:off x="540056" y="2450902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33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</a:tbl>
          </a:graphicData>
        </a:graphic>
      </p:graphicFrame>
      <p:sp>
        <p:nvSpPr>
          <p:cNvPr id="10894" name="yt_shape_10894"/>
          <p:cNvSpPr txBox="1"/>
          <p:nvPr/>
        </p:nvSpPr>
        <p:spPr>
          <a:xfrm>
            <a:off x="540000" y="2977073"/>
            <a:ext cx="79941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汉中市第八中学期中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下列算式中错误的是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95" name="yt_table_1089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749495"/>
              </p:ext>
            </p:extLst>
          </p:nvPr>
        </p:nvGraphicFramePr>
        <p:xfrm>
          <a:off x="540056" y="3456376"/>
          <a:ext cx="4233863" cy="1901952"/>
        </p:xfrm>
        <a:graphic>
          <a:graphicData uri="http://schemas.openxmlformats.org/drawingml/2006/table">
            <a:tbl>
              <a:tblPr/>
              <a:tblGrid>
                <a:gridCol w="4233863">
                  <a:extLst>
                    <a:ext uri="{9D8B030D-6E8A-4147-A177-3AD203B41FA5}">
                      <a16:colId xmlns:a16="http://schemas.microsoft.com/office/drawing/2014/main" val="102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）－（＋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6"/>
                  </a:ext>
                </a:extLst>
              </a:tr>
            </a:tbl>
          </a:graphicData>
        </a:graphic>
      </p:graphicFrame>
      <p:pic>
        <p:nvPicPr>
          <p:cNvPr id="3" name="yt_shape_1722145641055">
            <a:extLst>
              <a:ext uri="{FF2B5EF4-FFF2-40B4-BE49-F238E27FC236}">
                <a16:creationId xmlns:a16="http://schemas.microsoft.com/office/drawing/2014/main" id="{ECA6E3ED-16D5-5FC9-DFE8-5A7CCD985A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B9981FB-ACEC-AD72-F5D2-6C31CC1F6630}"/>
              </a:ext>
            </a:extLst>
          </p:cNvPr>
          <p:cNvSpPr txBox="1"/>
          <p:nvPr/>
        </p:nvSpPr>
        <p:spPr>
          <a:xfrm>
            <a:off x="72317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D0F82D6-441C-59FE-C821-BFC393B12525}"/>
              </a:ext>
            </a:extLst>
          </p:cNvPr>
          <p:cNvSpPr txBox="1"/>
          <p:nvPr/>
        </p:nvSpPr>
        <p:spPr>
          <a:xfrm>
            <a:off x="7536589" y="293026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0" name="yt_shape_10950"/>
          <p:cNvSpPr txBox="1"/>
          <p:nvPr/>
        </p:nvSpPr>
        <p:spPr>
          <a:xfrm>
            <a:off x="540000" y="900000"/>
            <a:ext cx="95811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成都外国语学校单元卷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0951" name="yt_image_10951" title="H_23.7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43768" y="1531667"/>
            <a:ext cx="3704463" cy="301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53" name="yt_shape_10953"/>
          <p:cNvSpPr txBox="1"/>
          <p:nvPr/>
        </p:nvSpPr>
        <p:spPr>
          <a:xfrm>
            <a:off x="540000" y="1884140"/>
            <a:ext cx="1054455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  <a:sym typeface=",isEnd"/>
              </a:rPr>
              <a:t> 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A16100A-06E3-1EE1-4976-EC5079B695AC}"/>
              </a:ext>
            </a:extLst>
          </p:cNvPr>
          <p:cNvSpPr txBox="1"/>
          <p:nvPr/>
        </p:nvSpPr>
        <p:spPr>
          <a:xfrm>
            <a:off x="5652227" y="183733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80709BC-F516-1CD5-997C-2C39526C7A5E}"/>
              </a:ext>
            </a:extLst>
          </p:cNvPr>
          <p:cNvSpPr txBox="1"/>
          <p:nvPr/>
        </p:nvSpPr>
        <p:spPr>
          <a:xfrm>
            <a:off x="7823926" y="1837334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9200D0A-4BC7-A923-BD9A-A823533652C5}"/>
              </a:ext>
            </a:extLst>
          </p:cNvPr>
          <p:cNvSpPr txBox="1"/>
          <p:nvPr/>
        </p:nvSpPr>
        <p:spPr>
          <a:xfrm>
            <a:off x="9978164" y="183733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A48A3A-58E3-98DE-623B-2B0855447201}"/>
              </a:ext>
            </a:extLst>
          </p:cNvPr>
          <p:cNvSpPr txBox="1"/>
          <p:nvPr/>
        </p:nvSpPr>
        <p:spPr>
          <a:xfrm>
            <a:off x="449989" y="278831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A32235-ABFF-3A2D-B453-A14EEAB3608F}"/>
              </a:ext>
            </a:extLst>
          </p:cNvPr>
          <p:cNvSpPr txBox="1"/>
          <p:nvPr/>
        </p:nvSpPr>
        <p:spPr>
          <a:xfrm>
            <a:off x="449989" y="3263798"/>
            <a:ext cx="6711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46DE932-7B02-C877-AE1B-407E55FBA481}"/>
              </a:ext>
            </a:extLst>
          </p:cNvPr>
          <p:cNvSpPr txBox="1"/>
          <p:nvPr/>
        </p:nvSpPr>
        <p:spPr>
          <a:xfrm>
            <a:off x="449989" y="3739286"/>
            <a:ext cx="376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D6DFC40E-E5CC-0CAA-A048-FF041ECA98CF}"/>
              </a:ext>
            </a:extLst>
          </p:cNvPr>
          <p:cNvSpPr txBox="1"/>
          <p:nvPr/>
        </p:nvSpPr>
        <p:spPr>
          <a:xfrm>
            <a:off x="449989" y="4214775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" name="yt_shape_10956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利用绝对值求两点间的距离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之差的绝对值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实际上也可理解为数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c90b,isEnd"/>
              </a:rPr>
              <a:t>在数轴上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所对应的点之间的距离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那么数轴上表示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的两点之间的距离可以表示为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3.755039,H:37.44,isEnd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f03b,isEnd"/>
              </a:rPr>
              <a:t>两点间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若数轴上点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且数轴上点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到点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96a1b,isEnd"/>
              </a:rPr>
              <a:t>之间的距离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,isEnd"/>
              </a:rPr>
              <a:t>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表示的数为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CB1DA6-6B2F-9262-931F-6AFD9D2D0CAD}"/>
              </a:ext>
            </a:extLst>
          </p:cNvPr>
          <p:cNvSpPr txBox="1"/>
          <p:nvPr/>
        </p:nvSpPr>
        <p:spPr>
          <a:xfrm>
            <a:off x="10738696" y="1804170"/>
            <a:ext cx="762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e4d4e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CA7FCB-5188-AB47-A7D3-9C2F625AABD1}"/>
              </a:ext>
            </a:extLst>
          </p:cNvPr>
          <p:cNvSpPr txBox="1"/>
          <p:nvPr/>
        </p:nvSpPr>
        <p:spPr>
          <a:xfrm>
            <a:off x="450108" y="2279658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FE18F9-DD53-CF09-A8FA-44392D0601A4}"/>
              </a:ext>
            </a:extLst>
          </p:cNvPr>
          <p:cNvSpPr txBox="1"/>
          <p:nvPr/>
        </p:nvSpPr>
        <p:spPr>
          <a:xfrm>
            <a:off x="5711083" y="2755146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2C509FC-1E84-3EAF-7C0A-8ABE1678F5D2}"/>
              </a:ext>
            </a:extLst>
          </p:cNvPr>
          <p:cNvSpPr txBox="1"/>
          <p:nvPr/>
        </p:nvSpPr>
        <p:spPr>
          <a:xfrm>
            <a:off x="19741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0952906-41EF-5D64-4566-171BF9915314}"/>
              </a:ext>
            </a:extLst>
          </p:cNvPr>
          <p:cNvSpPr txBox="1"/>
          <p:nvPr/>
        </p:nvSpPr>
        <p:spPr>
          <a:xfrm>
            <a:off x="2882158" y="5132586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2" name="yt_shape_10962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请你找出所有符合条件的整数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式子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可以理解为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在数轴上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某点到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5_42a59"/>
              </a:rPr>
              <a:t>所对应的点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的距离和到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所对应的点的距离之和为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所以满足条件的整数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CB9DB8B-E9A2-B5BA-23D5-5DA973D72E69}"/>
              </a:ext>
            </a:extLst>
          </p:cNvPr>
          <p:cNvSpPr txBox="1"/>
          <p:nvPr/>
        </p:nvSpPr>
        <p:spPr>
          <a:xfrm>
            <a:off x="450108" y="1328682"/>
            <a:ext cx="11079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式子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可以理解为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在数轴上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某点到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5_42a59"/>
              </a:rPr>
              <a:t>所对应的点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50740D7-425A-500F-60FF-96D9BD7E47DB}"/>
              </a:ext>
            </a:extLst>
          </p:cNvPr>
          <p:cNvSpPr txBox="1"/>
          <p:nvPr/>
        </p:nvSpPr>
        <p:spPr>
          <a:xfrm>
            <a:off x="450108" y="1804170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的距离和到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所对应的点的距离之和为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50183DF-B345-D5BE-4D85-A60D626FD4C7}"/>
              </a:ext>
            </a:extLst>
          </p:cNvPr>
          <p:cNvSpPr txBox="1"/>
          <p:nvPr/>
        </p:nvSpPr>
        <p:spPr>
          <a:xfrm>
            <a:off x="450108" y="2279658"/>
            <a:ext cx="711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所以满足条件的整数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97" name="yt_shape_10897"/>
              <p:cNvSpPr txBox="1"/>
              <p:nvPr/>
            </p:nvSpPr>
            <p:spPr>
              <a:xfrm>
                <a:off x="540000" y="900000"/>
                <a:ext cx="621965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河北省中考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相等的是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897" name="yt_shape_10897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19651" cy="638893"/>
              </a:xfrm>
              <a:prstGeom prst="rect">
                <a:avLst/>
              </a:prstGeom>
              <a:blipFill>
                <a:blip r:embed="rId2"/>
                <a:stretch>
                  <a:fillRect l="-3039" r="-1961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99" name="yt_table_10899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940520"/>
                  </p:ext>
                </p:extLst>
              </p:nvPr>
            </p:nvGraphicFramePr>
            <p:xfrm>
              <a:off x="540056" y="1589681"/>
              <a:ext cx="4608830" cy="1265428"/>
            </p:xfrm>
            <a:graphic>
              <a:graphicData uri="http://schemas.openxmlformats.org/drawingml/2006/table">
                <a:tbl>
                  <a:tblPr/>
                  <a:tblGrid>
                    <a:gridCol w="2922905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99" name="yt_table_10899" descr="{&quot;rangeId&quot;:4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8940520"/>
                  </p:ext>
                </p:extLst>
              </p:nvPr>
            </p:nvGraphicFramePr>
            <p:xfrm>
              <a:off x="540056" y="1589681"/>
              <a:ext cx="4608830" cy="1265428"/>
            </p:xfrm>
            <a:graphic>
              <a:graphicData uri="http://schemas.openxmlformats.org/drawingml/2006/table">
                <a:tbl>
                  <a:tblPr/>
                  <a:tblGrid>
                    <a:gridCol w="2922905">
                      <a:extLst>
                        <a:ext uri="{9D8B030D-6E8A-4147-A177-3AD203B41FA5}">
                          <a16:colId xmlns:a16="http://schemas.microsoft.com/office/drawing/2014/main" val="10236"/>
                        </a:ext>
                      </a:extLst>
                    </a:gridCol>
                    <a:gridCol w="1685925">
                      <a:extLst>
                        <a:ext uri="{9D8B030D-6E8A-4147-A177-3AD203B41FA5}">
                          <a16:colId xmlns:a16="http://schemas.microsoft.com/office/drawing/2014/main" val="10237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57708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285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57708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3285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900" name="yt_shape_10900"/>
          <p:cNvSpPr txBox="1"/>
          <p:nvPr/>
        </p:nvSpPr>
        <p:spPr>
          <a:xfrm>
            <a:off x="540000" y="2905618"/>
            <a:ext cx="6924973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BBD02E8-0453-0433-371B-76D742564F18}"/>
              </a:ext>
            </a:extLst>
          </p:cNvPr>
          <p:cNvSpPr txBox="1"/>
          <p:nvPr/>
        </p:nvSpPr>
        <p:spPr>
          <a:xfrm>
            <a:off x="5779227" y="853194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0B12CE-D5E0-B8B2-39CD-A36C8A7C8A22}"/>
              </a:ext>
            </a:extLst>
          </p:cNvPr>
          <p:cNvSpPr txBox="1"/>
          <p:nvPr/>
        </p:nvSpPr>
        <p:spPr>
          <a:xfrm>
            <a:off x="3955189" y="333430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02F315-19DF-7257-E6F5-209D57677597}"/>
              </a:ext>
            </a:extLst>
          </p:cNvPr>
          <p:cNvSpPr txBox="1"/>
          <p:nvPr/>
        </p:nvSpPr>
        <p:spPr>
          <a:xfrm>
            <a:off x="6088789" y="333430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FE0E26-642C-05E9-A4AA-E2D72A27C24A}"/>
              </a:ext>
            </a:extLst>
          </p:cNvPr>
          <p:cNvSpPr txBox="1"/>
          <p:nvPr/>
        </p:nvSpPr>
        <p:spPr>
          <a:xfrm>
            <a:off x="3921280" y="3809788"/>
            <a:ext cx="16927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A707AE-D369-C4C8-4B34-6FACDBCBBF07}"/>
              </a:ext>
            </a:extLst>
          </p:cNvPr>
          <p:cNvSpPr txBox="1"/>
          <p:nvPr/>
        </p:nvSpPr>
        <p:spPr>
          <a:xfrm>
            <a:off x="6043577" y="3809788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03" name="yt_shape_10903"/>
              <p:cNvSpPr txBox="1"/>
              <p:nvPr/>
            </p:nvSpPr>
            <p:spPr>
              <a:xfrm>
                <a:off x="540000" y="900000"/>
                <a:ext cx="5463034" cy="49870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03" name="yt_shape_10903" descr="{&quot;rangeId&quot;: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3034" cy="4987071"/>
              </a:xfrm>
              <a:prstGeom prst="rect">
                <a:avLst/>
              </a:prstGeom>
              <a:blipFill>
                <a:blip r:embed="rId2"/>
                <a:stretch>
                  <a:fillRect l="-3460" t="-1100" r="-2344" b="-28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EC4F1FA-F567-CBD5-02FC-EEA8BFDC424B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34519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hasSerialNum': 1}">
                <a:extLst>
                  <a:ext uri="{FF2B5EF4-FFF2-40B4-BE49-F238E27FC236}">
                    <a16:creationId xmlns:a16="http://schemas.microsoft.com/office/drawing/2014/main" id="{6EC4F1FA-F567-CBD5-02FC-EEA8BFDC42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3451923" cy="765061"/>
              </a:xfrm>
              <a:prstGeom prst="rect">
                <a:avLst/>
              </a:prstGeom>
              <a:blipFill>
                <a:blip r:embed="rId3"/>
                <a:stretch>
                  <a:fillRect l="-2827" r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5DA9C6-73EA-989A-1D93-51896E9D9081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1318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}">
                <a:extLst>
                  <a:ext uri="{FF2B5EF4-FFF2-40B4-BE49-F238E27FC236}">
                    <a16:creationId xmlns:a16="http://schemas.microsoft.com/office/drawing/2014/main" id="{F85DA9C6-73EA-989A-1D93-51896E9D90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1318324" cy="765061"/>
              </a:xfrm>
              <a:prstGeom prst="rect">
                <a:avLst/>
              </a:prstGeom>
              <a:blipFill>
                <a:blip r:embed="rId4"/>
                <a:stretch>
                  <a:fillRect l="-7407" r="-740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2A7831B-43BE-D2FB-8AD9-7965AC138763}"/>
                  </a:ext>
                </a:extLst>
              </p:cNvPr>
              <p:cNvSpPr txBox="1"/>
              <p:nvPr/>
            </p:nvSpPr>
            <p:spPr>
              <a:xfrm>
                <a:off x="449989" y="4017907"/>
                <a:ext cx="38281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hasSerialNum': 1}">
                <a:extLst>
                  <a:ext uri="{FF2B5EF4-FFF2-40B4-BE49-F238E27FC236}">
                    <a16:creationId xmlns:a16="http://schemas.microsoft.com/office/drawing/2014/main" id="{62A7831B-43BE-D2FB-8AD9-7965AC1387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7907"/>
                <a:ext cx="3828161" cy="768490"/>
              </a:xfrm>
              <a:prstGeom prst="rect">
                <a:avLst/>
              </a:prstGeom>
              <a:blipFill>
                <a:blip r:embed="rId5"/>
                <a:stretch>
                  <a:fillRect l="-2548" r="-238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75B1367-0B1D-8265-92E3-FA866C8BBB9C}"/>
                  </a:ext>
                </a:extLst>
              </p:cNvPr>
              <p:cNvSpPr txBox="1"/>
              <p:nvPr/>
            </p:nvSpPr>
            <p:spPr>
              <a:xfrm>
                <a:off x="449989" y="4692785"/>
                <a:ext cx="23041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}">
                <a:extLst>
                  <a:ext uri="{FF2B5EF4-FFF2-40B4-BE49-F238E27FC236}">
                    <a16:creationId xmlns:a16="http://schemas.microsoft.com/office/drawing/2014/main" id="{675B1367-0B1D-8265-92E3-FA866C8BBB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92785"/>
                <a:ext cx="2304161" cy="768490"/>
              </a:xfrm>
              <a:prstGeom prst="rect">
                <a:avLst/>
              </a:prstGeom>
              <a:blipFill>
                <a:blip r:embed="rId6"/>
                <a:stretch>
                  <a:fillRect l="-4233" r="-396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ACA4A9E-694E-D049-9E9C-1880FDE6CE6E}"/>
              </a:ext>
            </a:extLst>
          </p:cNvPr>
          <p:cNvSpPr txBox="1"/>
          <p:nvPr/>
        </p:nvSpPr>
        <p:spPr>
          <a:xfrm>
            <a:off x="449989" y="5367663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2" name="yt_shape_10912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有理数减法的应用</a:t>
            </a:r>
          </a:p>
        </p:txBody>
      </p:sp>
      <p:sp>
        <p:nvSpPr>
          <p:cNvPr id="10913" name="yt_shape_10913"/>
          <p:cNvSpPr txBox="1"/>
          <p:nvPr/>
        </p:nvSpPr>
        <p:spPr>
          <a:xfrm>
            <a:off x="540119" y="1389434"/>
            <a:ext cx="11492915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某校举行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安全在我心中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知识竞赛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进入决赛的共有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b3a6"/>
              </a:rPr>
              <a:t>五个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代表队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每队的基础分为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答对一题加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答错一题扣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比赛结束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21ba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各队的分数如下表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914" name="yt_table_10914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655026"/>
              </p:ext>
            </p:extLst>
          </p:nvPr>
        </p:nvGraphicFramePr>
        <p:xfrm>
          <a:off x="540000" y="2964885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16" name="yt_shape_10916"/>
          <p:cNvSpPr txBox="1"/>
          <p:nvPr/>
        </p:nvSpPr>
        <p:spPr>
          <a:xfrm>
            <a:off x="540000" y="436849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第一名比第三名多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917" name="yt_shape_10917"/>
          <p:cNvSpPr txBox="1"/>
          <p:nvPr/>
        </p:nvSpPr>
        <p:spPr>
          <a:xfrm>
            <a:off x="540000" y="4847794"/>
            <a:ext cx="50783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最后一名比第一名少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641138">
            <a:extLst>
              <a:ext uri="{FF2B5EF4-FFF2-40B4-BE49-F238E27FC236}">
                <a16:creationId xmlns:a16="http://schemas.microsoft.com/office/drawing/2014/main" id="{36A5D936-C7E8-2592-4F65-C563C5FB10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9C1F40-EEFF-A028-C7E7-86055B92D60B}"/>
              </a:ext>
            </a:extLst>
          </p:cNvPr>
          <p:cNvSpPr txBox="1"/>
          <p:nvPr/>
        </p:nvSpPr>
        <p:spPr>
          <a:xfrm>
            <a:off x="3955189" y="432168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5119B8-F272-4BC2-6171-08F8AB22D8EF}"/>
              </a:ext>
            </a:extLst>
          </p:cNvPr>
          <p:cNvSpPr txBox="1"/>
          <p:nvPr/>
        </p:nvSpPr>
        <p:spPr>
          <a:xfrm>
            <a:off x="4259989" y="480098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8" name="yt_shape_1091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请认真观察如图给出的未来一周某市每天的最高气温和最低气温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1bc1"/>
              </a:rPr>
              <a:t>回答下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列问题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这一周该市的最高气温和最低气温分别是多少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最高气温和最低气温分别是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0921" name="yt_image_10921" title="H_180.5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44072" y="3792083"/>
            <a:ext cx="4729734" cy="2292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6B93EE-81C8-77B4-EE68-63C4DC766546}"/>
              </a:ext>
            </a:extLst>
          </p:cNvPr>
          <p:cNvSpPr txBox="1"/>
          <p:nvPr/>
        </p:nvSpPr>
        <p:spPr>
          <a:xfrm>
            <a:off x="450108" y="2279658"/>
            <a:ext cx="69015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最高气温和最低气温分别是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23" name="yt_shape_10923"/>
          <p:cNvSpPr txBox="1"/>
          <p:nvPr/>
        </p:nvSpPr>
        <p:spPr>
          <a:xfrm>
            <a:off x="540001" y="2826173"/>
            <a:ext cx="98454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这一周中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星期几的温差最大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这一周中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星期日的温差最大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温差为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9048A3D-28BB-767D-9AA4-3BFCA90A1DCE}"/>
              </a:ext>
            </a:extLst>
          </p:cNvPr>
          <p:cNvSpPr txBox="1"/>
          <p:nvPr/>
        </p:nvSpPr>
        <p:spPr>
          <a:xfrm>
            <a:off x="449990" y="3254855"/>
            <a:ext cx="9930320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这一周中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星期日的温差最大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温差为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8" name="yt_shape_10928"/>
          <p:cNvSpPr txBox="1"/>
          <p:nvPr/>
        </p:nvSpPr>
        <p:spPr>
          <a:xfrm>
            <a:off x="540000" y="1411495"/>
            <a:ext cx="67694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29" name="yt_table_109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2610130"/>
              </p:ext>
            </p:extLst>
          </p:nvPr>
        </p:nvGraphicFramePr>
        <p:xfrm>
          <a:off x="540056" y="1890798"/>
          <a:ext cx="4810443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23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93389218-C190-C5EF-7BBA-E855B6A26355}"/>
              </a:ext>
            </a:extLst>
          </p:cNvPr>
          <p:cNvSpPr txBox="1"/>
          <p:nvPr/>
        </p:nvSpPr>
        <p:spPr>
          <a:xfrm>
            <a:off x="6323739" y="136468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927" name="yt_shape_10927"/>
          <p:cNvSpPr txBox="1"/>
          <p:nvPr/>
        </p:nvSpPr>
        <p:spPr>
          <a:xfrm>
            <a:off x="540000" y="908720"/>
            <a:ext cx="492442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因考虑问题不全而漏解</a:t>
            </a:r>
          </a:p>
        </p:txBody>
      </p:sp>
      <p:sp>
        <p:nvSpPr>
          <p:cNvPr id="10931" name="yt_shape_10931"/>
          <p:cNvSpPr txBox="1"/>
          <p:nvPr/>
        </p:nvSpPr>
        <p:spPr>
          <a:xfrm>
            <a:off x="540000" y="3000485"/>
            <a:ext cx="72551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96D40-7714-642C-B6D4-897E5733280D}"/>
              </a:ext>
            </a:extLst>
          </p:cNvPr>
          <p:cNvSpPr txBox="1"/>
          <p:nvPr/>
        </p:nvSpPr>
        <p:spPr>
          <a:xfrm>
            <a:off x="5806214" y="2953679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3" name="yt_shape_1093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932" name="yt_image_10932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5" name="yt_shape_10935"/>
          <p:cNvSpPr txBox="1"/>
          <p:nvPr/>
        </p:nvSpPr>
        <p:spPr>
          <a:xfrm>
            <a:off x="540000" y="14821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6" name="yt_table_109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1731295"/>
              </p:ext>
            </p:extLst>
          </p:nvPr>
        </p:nvGraphicFramePr>
        <p:xfrm>
          <a:off x="540056" y="1961468"/>
          <a:ext cx="5605463" cy="1901952"/>
        </p:xfrm>
        <a:graphic>
          <a:graphicData uri="http://schemas.openxmlformats.org/drawingml/2006/table">
            <a:tbl>
              <a:tblPr/>
              <a:tblGrid>
                <a:gridCol w="5605463">
                  <a:extLst>
                    <a:ext uri="{9D8B030D-6E8A-4147-A177-3AD203B41FA5}">
                      <a16:colId xmlns:a16="http://schemas.microsoft.com/office/drawing/2014/main" val="102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两个数之差一定小于被减数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减去一个负数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差一定大于被减数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减去任何数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差都是负数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减去一个正数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差一定大于被减数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sp>
        <p:nvSpPr>
          <p:cNvPr id="10938" name="yt_shape_10938"/>
          <p:cNvSpPr txBox="1"/>
          <p:nvPr/>
        </p:nvSpPr>
        <p:spPr>
          <a:xfrm>
            <a:off x="540000" y="3913788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常德市中考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下面算法正确的是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39" name="yt_table_1093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6072326"/>
              </p:ext>
            </p:extLst>
          </p:nvPr>
        </p:nvGraphicFramePr>
        <p:xfrm>
          <a:off x="540056" y="4393091"/>
          <a:ext cx="4462463" cy="1901952"/>
        </p:xfrm>
        <a:graphic>
          <a:graphicData uri="http://schemas.openxmlformats.org/drawingml/2006/table">
            <a:tbl>
              <a:tblPr/>
              <a:tblGrid>
                <a:gridCol w="4462463">
                  <a:extLst>
                    <a:ext uri="{9D8B030D-6E8A-4147-A177-3AD203B41FA5}">
                      <a16:colId xmlns:a16="http://schemas.microsoft.com/office/drawing/2014/main" val="1024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51FC821-9EBC-488D-DB03-29FCF0D91425}"/>
              </a:ext>
            </a:extLst>
          </p:cNvPr>
          <p:cNvSpPr txBox="1"/>
          <p:nvPr/>
        </p:nvSpPr>
        <p:spPr>
          <a:xfrm>
            <a:off x="3878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C004691-CD18-92A7-DE7F-1CD707BC8C11}"/>
              </a:ext>
            </a:extLst>
          </p:cNvPr>
          <p:cNvSpPr txBox="1"/>
          <p:nvPr/>
        </p:nvSpPr>
        <p:spPr>
          <a:xfrm>
            <a:off x="6164989" y="38669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1" name="yt_shape_10941"/>
          <p:cNvSpPr txBox="1"/>
          <p:nvPr/>
        </p:nvSpPr>
        <p:spPr>
          <a:xfrm>
            <a:off x="540000" y="900000"/>
            <a:ext cx="102526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｜＜｜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42" name="yt_table_1094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739454"/>
              </p:ext>
            </p:extLst>
          </p:nvPr>
        </p:nvGraphicFramePr>
        <p:xfrm>
          <a:off x="540056" y="1379303"/>
          <a:ext cx="91814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42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43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44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9"/>
                  </a:ext>
                </a:extLst>
              </a:tr>
            </a:tbl>
          </a:graphicData>
        </a:graphic>
      </p:graphicFrame>
      <p:sp>
        <p:nvSpPr>
          <p:cNvPr id="10944" name="yt_shape_10944"/>
          <p:cNvSpPr txBox="1"/>
          <p:nvPr/>
        </p:nvSpPr>
        <p:spPr>
          <a:xfrm>
            <a:off x="540000" y="1905474"/>
            <a:ext cx="1024318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F655202-708E-9EB3-2B57-9FFF422E8875}"/>
              </a:ext>
            </a:extLst>
          </p:cNvPr>
          <p:cNvSpPr txBox="1"/>
          <p:nvPr/>
        </p:nvSpPr>
        <p:spPr>
          <a:xfrm>
            <a:off x="9773186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41BA8DB-7B26-8D3E-168B-DD15FFA4A24E}"/>
              </a:ext>
            </a:extLst>
          </p:cNvPr>
          <p:cNvSpPr txBox="1"/>
          <p:nvPr/>
        </p:nvSpPr>
        <p:spPr>
          <a:xfrm>
            <a:off x="8917714" y="1858668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946">
            <a:extLst>
              <a:ext uri="{FF2B5EF4-FFF2-40B4-BE49-F238E27FC236}">
                <a16:creationId xmlns:a16="http://schemas.microsoft.com/office/drawing/2014/main" id="{743F85A3-A8F1-6388-A48B-C8B63E01066D}"/>
              </a:ext>
            </a:extLst>
          </p:cNvPr>
          <p:cNvSpPr txBox="1"/>
          <p:nvPr/>
        </p:nvSpPr>
        <p:spPr>
          <a:xfrm>
            <a:off x="540000" y="2860927"/>
            <a:ext cx="5129609" cy="24242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51FE0E-7A8A-5007-3A01-25DDB00C865F}"/>
              </a:ext>
            </a:extLst>
          </p:cNvPr>
          <p:cNvSpPr txBox="1"/>
          <p:nvPr/>
        </p:nvSpPr>
        <p:spPr>
          <a:xfrm>
            <a:off x="449989" y="3289609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897049-5509-9A36-32AA-0393566CA3F6}"/>
              </a:ext>
            </a:extLst>
          </p:cNvPr>
          <p:cNvSpPr txBox="1"/>
          <p:nvPr/>
        </p:nvSpPr>
        <p:spPr>
          <a:xfrm>
            <a:off x="449989" y="3765097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356753A-27C0-2EF7-DE34-7B544665C7E1}"/>
              </a:ext>
            </a:extLst>
          </p:cNvPr>
          <p:cNvSpPr txBox="1"/>
          <p:nvPr/>
        </p:nvSpPr>
        <p:spPr>
          <a:xfrm>
            <a:off x="449989" y="4240585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6B2B0A9-EA94-F31F-CB32-515225D4FA54}"/>
              </a:ext>
            </a:extLst>
          </p:cNvPr>
          <p:cNvSpPr txBox="1"/>
          <p:nvPr/>
        </p:nvSpPr>
        <p:spPr>
          <a:xfrm>
            <a:off x="449989" y="4716073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6" name="yt_shape_10946"/>
          <p:cNvSpPr txBox="1"/>
          <p:nvPr/>
        </p:nvSpPr>
        <p:spPr>
          <a:xfrm>
            <a:off x="540000" y="900000"/>
            <a:ext cx="5129609" cy="23849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6175F0B-0CF7-CFAF-3D4B-318F8F0BA086}"/>
              </a:ext>
            </a:extLst>
          </p:cNvPr>
          <p:cNvSpPr txBox="1"/>
          <p:nvPr/>
        </p:nvSpPr>
        <p:spPr>
          <a:xfrm>
            <a:off x="449989" y="1340537"/>
            <a:ext cx="4955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FD9296D-69DD-B7AC-FA71-6C7AD87DFEF7}"/>
              </a:ext>
            </a:extLst>
          </p:cNvPr>
          <p:cNvSpPr txBox="1"/>
          <p:nvPr/>
        </p:nvSpPr>
        <p:spPr>
          <a:xfrm>
            <a:off x="449989" y="1816025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3F87E31-C113-FF66-A838-7C916D19B6AF}"/>
              </a:ext>
            </a:extLst>
          </p:cNvPr>
          <p:cNvSpPr txBox="1"/>
          <p:nvPr/>
        </p:nvSpPr>
        <p:spPr>
          <a:xfrm>
            <a:off x="449989" y="2291513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7BEF458-106D-CE94-F83D-D198683CF81E}"/>
              </a:ext>
            </a:extLst>
          </p:cNvPr>
          <p:cNvSpPr txBox="1"/>
          <p:nvPr/>
        </p:nvSpPr>
        <p:spPr>
          <a:xfrm>
            <a:off x="449989" y="27670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1555</Words>
  <Application>Microsoft Office PowerPoint</Application>
  <PresentationFormat>宽屏</PresentationFormat>
  <Paragraphs>151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2024-07-29T09:27:44Z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